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diagrams/layout3.xml" ContentType="application/vnd.openxmlformats-officedocument.drawingml.diagram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5" r:id="rId19"/>
    <p:sldId id="274" r:id="rId20"/>
    <p:sldId id="608" r:id="rId21"/>
    <p:sldId id="280" r:id="rId22"/>
    <p:sldId id="276" r:id="rId23"/>
    <p:sldId id="281" r:id="rId24"/>
    <p:sldId id="282" r:id="rId25"/>
    <p:sldId id="283" r:id="rId26"/>
    <p:sldId id="284" r:id="rId27"/>
    <p:sldId id="285" r:id="rId28"/>
    <p:sldId id="278" r:id="rId29"/>
    <p:sldId id="279" r:id="rId30"/>
    <p:sldId id="286" r:id="rId31"/>
    <p:sldId id="287" r:id="rId32"/>
    <p:sldId id="288" r:id="rId33"/>
    <p:sldId id="289" r:id="rId34"/>
    <p:sldId id="290" r:id="rId35"/>
    <p:sldId id="291" r:id="rId36"/>
    <p:sldId id="292" r:id="rId37"/>
    <p:sldId id="337" r:id="rId38"/>
    <p:sldId id="338" r:id="rId39"/>
    <p:sldId id="339" r:id="rId40"/>
    <p:sldId id="340" r:id="rId41"/>
    <p:sldId id="341" r:id="rId42"/>
    <p:sldId id="343" r:id="rId43"/>
    <p:sldId id="361" r:id="rId44"/>
    <p:sldId id="344" r:id="rId45"/>
    <p:sldId id="345" r:id="rId46"/>
    <p:sldId id="346" r:id="rId47"/>
    <p:sldId id="347" r:id="rId48"/>
    <p:sldId id="348" r:id="rId49"/>
    <p:sldId id="349" r:id="rId50"/>
    <p:sldId id="350" r:id="rId51"/>
    <p:sldId id="351" r:id="rId52"/>
    <p:sldId id="352" r:id="rId53"/>
    <p:sldId id="353" r:id="rId54"/>
    <p:sldId id="354" r:id="rId55"/>
    <p:sldId id="355" r:id="rId56"/>
    <p:sldId id="356" r:id="rId57"/>
    <p:sldId id="357" r:id="rId58"/>
    <p:sldId id="358" r:id="rId59"/>
    <p:sldId id="359" r:id="rId60"/>
    <p:sldId id="360" r:id="rId61"/>
    <p:sldId id="293" r:id="rId62"/>
    <p:sldId id="336" r:id="rId63"/>
    <p:sldId id="318" r:id="rId64"/>
    <p:sldId id="319" r:id="rId65"/>
    <p:sldId id="320" r:id="rId66"/>
    <p:sldId id="321" r:id="rId67"/>
    <p:sldId id="322" r:id="rId68"/>
    <p:sldId id="323" r:id="rId69"/>
    <p:sldId id="324" r:id="rId70"/>
    <p:sldId id="603" r:id="rId71"/>
    <p:sldId id="605" r:id="rId72"/>
    <p:sldId id="325" r:id="rId73"/>
    <p:sldId id="326" r:id="rId74"/>
    <p:sldId id="327" r:id="rId75"/>
    <p:sldId id="328" r:id="rId76"/>
    <p:sldId id="329" r:id="rId77"/>
    <p:sldId id="330" r:id="rId78"/>
    <p:sldId id="331" r:id="rId79"/>
    <p:sldId id="332" r:id="rId80"/>
    <p:sldId id="333" r:id="rId81"/>
    <p:sldId id="334" r:id="rId82"/>
    <p:sldId id="335" r:id="rId83"/>
    <p:sldId id="522" r:id="rId84"/>
    <p:sldId id="523" r:id="rId85"/>
    <p:sldId id="524" r:id="rId86"/>
    <p:sldId id="525" r:id="rId87"/>
    <p:sldId id="526" r:id="rId88"/>
    <p:sldId id="527" r:id="rId89"/>
    <p:sldId id="528" r:id="rId90"/>
    <p:sldId id="529" r:id="rId91"/>
    <p:sldId id="565" r:id="rId92"/>
    <p:sldId id="566" r:id="rId93"/>
    <p:sldId id="570" r:id="rId94"/>
    <p:sldId id="574" r:id="rId95"/>
    <p:sldId id="575" r:id="rId96"/>
    <p:sldId id="578" r:id="rId97"/>
    <p:sldId id="579" r:id="rId98"/>
    <p:sldId id="582" r:id="rId99"/>
    <p:sldId id="583" r:id="rId100"/>
    <p:sldId id="609" r:id="rId101"/>
    <p:sldId id="595" r:id="rId102"/>
    <p:sldId id="596" r:id="rId103"/>
    <p:sldId id="597" r:id="rId104"/>
    <p:sldId id="598" r:id="rId105"/>
    <p:sldId id="599" r:id="rId106"/>
    <p:sldId id="601" r:id="rId107"/>
    <p:sldId id="602" r:id="rId108"/>
    <p:sldId id="519" r:id="rId109"/>
    <p:sldId id="379" r:id="rId110"/>
    <p:sldId id="380" r:id="rId111"/>
    <p:sldId id="382" r:id="rId112"/>
    <p:sldId id="385" r:id="rId113"/>
    <p:sldId id="393" r:id="rId114"/>
    <p:sldId id="394" r:id="rId115"/>
    <p:sldId id="520" r:id="rId116"/>
    <p:sldId id="407" r:id="rId117"/>
    <p:sldId id="410" r:id="rId118"/>
    <p:sldId id="411" r:id="rId119"/>
    <p:sldId id="413" r:id="rId120"/>
    <p:sldId id="414" r:id="rId121"/>
    <p:sldId id="415" r:id="rId122"/>
    <p:sldId id="418" r:id="rId123"/>
    <p:sldId id="419" r:id="rId124"/>
    <p:sldId id="421" r:id="rId125"/>
    <p:sldId id="428" r:id="rId126"/>
    <p:sldId id="429" r:id="rId127"/>
    <p:sldId id="431" r:id="rId128"/>
    <p:sldId id="432" r:id="rId129"/>
    <p:sldId id="433" r:id="rId130"/>
    <p:sldId id="434" r:id="rId131"/>
    <p:sldId id="435" r:id="rId132"/>
    <p:sldId id="436" r:id="rId133"/>
    <p:sldId id="437" r:id="rId134"/>
    <p:sldId id="438" r:id="rId135"/>
    <p:sldId id="439" r:id="rId136"/>
    <p:sldId id="440" r:id="rId137"/>
    <p:sldId id="441" r:id="rId138"/>
    <p:sldId id="442" r:id="rId139"/>
    <p:sldId id="443" r:id="rId140"/>
    <p:sldId id="444" r:id="rId141"/>
    <p:sldId id="445" r:id="rId142"/>
    <p:sldId id="446" r:id="rId143"/>
    <p:sldId id="447" r:id="rId144"/>
    <p:sldId id="450" r:id="rId145"/>
    <p:sldId id="451" r:id="rId146"/>
    <p:sldId id="452" r:id="rId147"/>
    <p:sldId id="453" r:id="rId148"/>
    <p:sldId id="454" r:id="rId149"/>
    <p:sldId id="455" r:id="rId150"/>
    <p:sldId id="457" r:id="rId151"/>
    <p:sldId id="458" r:id="rId152"/>
    <p:sldId id="459" r:id="rId153"/>
    <p:sldId id="460" r:id="rId154"/>
    <p:sldId id="461" r:id="rId155"/>
    <p:sldId id="462" r:id="rId156"/>
    <p:sldId id="465" r:id="rId157"/>
    <p:sldId id="466" r:id="rId158"/>
    <p:sldId id="467" r:id="rId159"/>
    <p:sldId id="468" r:id="rId160"/>
    <p:sldId id="469" r:id="rId161"/>
    <p:sldId id="470" r:id="rId162"/>
    <p:sldId id="471" r:id="rId163"/>
    <p:sldId id="472" r:id="rId164"/>
    <p:sldId id="473" r:id="rId165"/>
    <p:sldId id="474" r:id="rId166"/>
    <p:sldId id="476" r:id="rId167"/>
    <p:sldId id="477" r:id="rId168"/>
    <p:sldId id="479" r:id="rId169"/>
    <p:sldId id="485" r:id="rId170"/>
    <p:sldId id="486" r:id="rId171"/>
    <p:sldId id="426" r:id="rId172"/>
    <p:sldId id="516" r:id="rId173"/>
    <p:sldId id="517" r:id="rId174"/>
    <p:sldId id="518" r:id="rId175"/>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8FDC02-FA0F-4EAA-AE4D-1C9311B8D35E}" type="doc">
      <dgm:prSet loTypeId="urn:microsoft.com/office/officeart/2005/8/layout/radial1" loCatId="relationship" qsTypeId="urn:microsoft.com/office/officeart/2005/8/quickstyle/simple1" qsCatId="simple" csTypeId="urn:microsoft.com/office/officeart/2005/8/colors/accent0_1" csCatId="mainScheme" phldr="1"/>
      <dgm:spPr/>
    </dgm:pt>
    <dgm:pt modelId="{B342475D-08ED-4279-9091-5A721E6EBA3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800" b="1" i="0" u="none" strike="noStrike" cap="none" normalizeH="0" baseline="0" dirty="0" smtClean="0">
              <a:ln/>
              <a:effectLst/>
              <a:latin typeface="+mj-lt"/>
              <a:cs typeface="Arial" charset="0"/>
            </a:rPr>
            <a:t>Ц И Љ Е В И</a:t>
          </a:r>
        </a:p>
      </dgm:t>
    </dgm:pt>
    <dgm:pt modelId="{E9A533CB-D87C-4813-B8C3-EA981886F808}" type="parTrans" cxnId="{CE786334-BCFA-4B21-8F67-5F7DB74FB293}">
      <dgm:prSet/>
      <dgm:spPr/>
      <dgm:t>
        <a:bodyPr/>
        <a:lstStyle/>
        <a:p>
          <a:endParaRPr lang="sr-Latn-RS"/>
        </a:p>
      </dgm:t>
    </dgm:pt>
    <dgm:pt modelId="{8B9D8DF6-AF31-4DF1-AE70-3FE18C23ABD1}" type="sibTrans" cxnId="{CE786334-BCFA-4B21-8F67-5F7DB74FB293}">
      <dgm:prSet/>
      <dgm:spPr/>
      <dgm:t>
        <a:bodyPr/>
        <a:lstStyle/>
        <a:p>
          <a:endParaRPr lang="sr-Latn-RS"/>
        </a:p>
      </dgm:t>
    </dgm:pt>
    <dgm:pt modelId="{514B01B6-A50D-4FF9-9005-724792149E1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mj-lt"/>
              <a:cs typeface="Arial" charset="0"/>
            </a:rPr>
            <a:t>ЕНЕРГЕТСКЕ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mj-lt"/>
              <a:cs typeface="Arial" charset="0"/>
            </a:rPr>
            <a:t>ПОТРЕБЕ</a:t>
          </a:r>
          <a:endParaRPr kumimoji="0" lang="en-US" b="0" i="0" u="none" strike="noStrike" cap="none" normalizeH="0" baseline="0" dirty="0" smtClean="0">
            <a:ln/>
            <a:effectLst/>
            <a:latin typeface="+mj-lt"/>
            <a:cs typeface="Arial" charset="0"/>
          </a:endParaRPr>
        </a:p>
      </dgm:t>
    </dgm:pt>
    <dgm:pt modelId="{72EC4494-E7E7-498A-BBCB-A59420A93EF2}" type="parTrans" cxnId="{7D375D7B-056C-4914-96E0-D60B06C6D91F}">
      <dgm:prSet/>
      <dgm:spPr/>
      <dgm:t>
        <a:bodyPr/>
        <a:lstStyle/>
        <a:p>
          <a:endParaRPr lang="sr-Latn-RS"/>
        </a:p>
      </dgm:t>
    </dgm:pt>
    <dgm:pt modelId="{8BA928FB-A500-4008-A42F-469D526C24AE}" type="sibTrans" cxnId="{7D375D7B-056C-4914-96E0-D60B06C6D91F}">
      <dgm:prSet/>
      <dgm:spPr/>
      <dgm:t>
        <a:bodyPr/>
        <a:lstStyle/>
        <a:p>
          <a:endParaRPr lang="sr-Latn-RS"/>
        </a:p>
      </dgm:t>
    </dgm:pt>
    <dgm:pt modelId="{95CC6929-6837-488E-803E-94599FAEA52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mj-lt"/>
              <a:cs typeface="Arial" charset="0"/>
            </a:rPr>
            <a:t>ОПТИМАЛАН </a:t>
          </a:r>
          <a:endParaRPr kumimoji="0" lang="sr-Latn-CS" b="0" i="0" u="none" strike="noStrike" cap="none" normalizeH="0" baseline="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mj-lt"/>
              <a:cs typeface="Arial" charset="0"/>
            </a:rPr>
            <a:t>УНОС </a:t>
          </a:r>
          <a:endParaRPr kumimoji="0" lang="sr-Latn-CS" b="0" i="0" u="none" strike="noStrike" cap="none" normalizeH="0" baseline="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mj-lt"/>
              <a:cs typeface="Arial" charset="0"/>
            </a:rPr>
            <a:t>ТЕ</a:t>
          </a:r>
          <a:r>
            <a:rPr kumimoji="0" lang="sr-Latn-CS" b="0" i="0" u="none" strike="noStrike" cap="none" normalizeH="0" baseline="0" smtClean="0">
              <a:ln/>
              <a:effectLst/>
              <a:latin typeface="+mj-lt"/>
              <a:cs typeface="Arial" charset="0"/>
            </a:rPr>
            <a:t>ЧНОСТИ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effectLst/>
            <a:latin typeface="+mj-lt"/>
            <a:cs typeface="Arial" charset="0"/>
          </a:endParaRPr>
        </a:p>
      </dgm:t>
    </dgm:pt>
    <dgm:pt modelId="{0190154D-A69C-4D4B-A7D4-47DDA0762625}" type="parTrans" cxnId="{44F6DA20-56E9-41F9-891A-3624DAD5E6AD}">
      <dgm:prSet/>
      <dgm:spPr/>
      <dgm:t>
        <a:bodyPr/>
        <a:lstStyle/>
        <a:p>
          <a:endParaRPr lang="sr-Latn-RS"/>
        </a:p>
      </dgm:t>
    </dgm:pt>
    <dgm:pt modelId="{67156CE5-B8E0-4E9F-AA41-32FB678C4004}" type="sibTrans" cxnId="{44F6DA20-56E9-41F9-891A-3624DAD5E6AD}">
      <dgm:prSet/>
      <dgm:spPr/>
      <dgm:t>
        <a:bodyPr/>
        <a:lstStyle/>
        <a:p>
          <a:endParaRPr lang="sr-Latn-RS"/>
        </a:p>
      </dgm:t>
    </dgm:pt>
    <dgm:pt modelId="{9DEFE676-4594-4652-B115-ADC8EAD3BC5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ПЕРИОД </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ОПОРАВКА</a:t>
          </a:r>
          <a:endParaRPr kumimoji="0" lang="sr-Cyrl-CS" b="0" i="0" u="none" strike="noStrike" cap="none" normalizeH="0" baseline="0" dirty="0" smtClean="0">
            <a:ln/>
            <a:effectLst/>
            <a:latin typeface="+mj-lt"/>
            <a:cs typeface="Arial" charset="0"/>
          </a:endParaRPr>
        </a:p>
      </dgm:t>
    </dgm:pt>
    <dgm:pt modelId="{18EB00B3-0C7B-44DD-BB3B-D1900AF71391}" type="parTrans" cxnId="{331C56FA-1F70-4FAA-A22B-BF0834B42464}">
      <dgm:prSet/>
      <dgm:spPr/>
      <dgm:t>
        <a:bodyPr/>
        <a:lstStyle/>
        <a:p>
          <a:endParaRPr lang="sr-Latn-RS"/>
        </a:p>
      </dgm:t>
    </dgm:pt>
    <dgm:pt modelId="{DE7B89B2-1FAD-42EF-B8D7-E512FB8AAB5E}" type="sibTrans" cxnId="{331C56FA-1F70-4FAA-A22B-BF0834B42464}">
      <dgm:prSet/>
      <dgm:spPr/>
      <dgm:t>
        <a:bodyPr/>
        <a:lstStyle/>
        <a:p>
          <a:endParaRPr lang="sr-Latn-RS"/>
        </a:p>
      </dgm:t>
    </dgm:pt>
    <dgm:pt modelId="{A3F218C9-7CC4-4D22-8B2E-69D9C6A9F35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ДОБРО </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ЗДРАВЉЕ</a:t>
          </a:r>
          <a:endParaRPr kumimoji="0" lang="sr-Cyrl-CS" b="0" i="0" u="none" strike="noStrike" cap="none" normalizeH="0" baseline="0" dirty="0" smtClean="0">
            <a:ln/>
            <a:effectLst/>
            <a:latin typeface="+mj-lt"/>
            <a:cs typeface="Arial" charset="0"/>
          </a:endParaRPr>
        </a:p>
      </dgm:t>
    </dgm:pt>
    <dgm:pt modelId="{130015B9-17B3-48A3-931A-B8A34C453A21}" type="parTrans" cxnId="{22F2D783-7F84-4C15-8CE4-E2BD805370F2}">
      <dgm:prSet/>
      <dgm:spPr/>
      <dgm:t>
        <a:bodyPr/>
        <a:lstStyle/>
        <a:p>
          <a:endParaRPr lang="sr-Latn-RS"/>
        </a:p>
      </dgm:t>
    </dgm:pt>
    <dgm:pt modelId="{DEAA102A-63EF-464F-9A6F-950335161B48}" type="sibTrans" cxnId="{22F2D783-7F84-4C15-8CE4-E2BD805370F2}">
      <dgm:prSet/>
      <dgm:spPr/>
      <dgm:t>
        <a:bodyPr/>
        <a:lstStyle/>
        <a:p>
          <a:endParaRPr lang="sr-Latn-RS"/>
        </a:p>
      </dgm:t>
    </dgm:pt>
    <dgm:pt modelId="{D8084169-05CC-4C2C-9C25-31A28FEE22F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СУПЛЕМЕНТАЦИЈА</a:t>
          </a:r>
          <a:endParaRPr kumimoji="0" lang="sr-Cyrl-CS" b="0" i="0" u="none" strike="noStrike" cap="none" normalizeH="0" baseline="0" dirty="0" smtClean="0">
            <a:ln/>
            <a:effectLst/>
            <a:latin typeface="+mj-lt"/>
            <a:cs typeface="Arial" charset="0"/>
          </a:endParaRPr>
        </a:p>
      </dgm:t>
    </dgm:pt>
    <dgm:pt modelId="{F34EB2BE-2993-4757-8592-FB2BD75D018D}" type="parTrans" cxnId="{D43232D3-6870-4884-B3E8-9B3AC0CEF2D7}">
      <dgm:prSet/>
      <dgm:spPr/>
      <dgm:t>
        <a:bodyPr/>
        <a:lstStyle/>
        <a:p>
          <a:endParaRPr lang="sr-Latn-RS"/>
        </a:p>
      </dgm:t>
    </dgm:pt>
    <dgm:pt modelId="{CA702BE2-FB4E-4997-8595-EEB706BD600E}" type="sibTrans" cxnId="{D43232D3-6870-4884-B3E8-9B3AC0CEF2D7}">
      <dgm:prSet/>
      <dgm:spPr/>
      <dgm:t>
        <a:bodyPr/>
        <a:lstStyle/>
        <a:p>
          <a:endParaRPr lang="sr-Latn-RS"/>
        </a:p>
      </dgm:t>
    </dgm:pt>
    <dgm:pt modelId="{507B2507-46CE-41A0-8D7D-BD60D1F622F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ДОБРА ФОРМА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ТОКОМ </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effectLst/>
              <a:latin typeface="+mj-lt"/>
              <a:cs typeface="Arial" charset="0"/>
            </a:rPr>
            <a:t>ТРЕНИНГА</a:t>
          </a:r>
          <a:endParaRPr kumimoji="0" lang="sr-Cyrl-CS" b="0" i="0" u="none" strike="noStrike" cap="none" normalizeH="0" baseline="0" dirty="0" smtClean="0">
            <a:ln/>
            <a:effectLst/>
            <a:latin typeface="+mj-lt"/>
            <a:cs typeface="Arial" charset="0"/>
          </a:endParaRPr>
        </a:p>
      </dgm:t>
    </dgm:pt>
    <dgm:pt modelId="{05C7EC2E-7912-4D9B-883E-AB0EC8A71F0C}" type="parTrans" cxnId="{61122846-A15B-4172-8B21-CE16979B2546}">
      <dgm:prSet/>
      <dgm:spPr/>
      <dgm:t>
        <a:bodyPr/>
        <a:lstStyle/>
        <a:p>
          <a:endParaRPr lang="sr-Latn-RS"/>
        </a:p>
      </dgm:t>
    </dgm:pt>
    <dgm:pt modelId="{4F0E6C9F-4B48-4B92-A218-015C74F78795}" type="sibTrans" cxnId="{61122846-A15B-4172-8B21-CE16979B2546}">
      <dgm:prSet/>
      <dgm:spPr/>
      <dgm:t>
        <a:bodyPr/>
        <a:lstStyle/>
        <a:p>
          <a:endParaRPr lang="sr-Latn-RS"/>
        </a:p>
      </dgm:t>
    </dgm:pt>
    <dgm:pt modelId="{4A200F1E-0629-44BF-9677-35F709E4280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mj-lt"/>
              <a:cs typeface="Arial" charset="0"/>
            </a:rPr>
            <a:t>ДОБРА ФОРМА</a:t>
          </a:r>
        </a:p>
      </dgm:t>
    </dgm:pt>
    <dgm:pt modelId="{771E3008-9674-4EE4-8BCE-D740B99CA6D3}" type="parTrans" cxnId="{4FA8528F-A038-4896-82B3-21A21315E3D6}">
      <dgm:prSet/>
      <dgm:spPr/>
      <dgm:t>
        <a:bodyPr/>
        <a:lstStyle/>
        <a:p>
          <a:endParaRPr lang="sr-Latn-RS"/>
        </a:p>
      </dgm:t>
    </dgm:pt>
    <dgm:pt modelId="{D7DFF417-7A26-4BA2-AA3C-CB157D82DF9E}" type="sibTrans" cxnId="{4FA8528F-A038-4896-82B3-21A21315E3D6}">
      <dgm:prSet/>
      <dgm:spPr/>
      <dgm:t>
        <a:bodyPr/>
        <a:lstStyle/>
        <a:p>
          <a:endParaRPr lang="sr-Latn-RS"/>
        </a:p>
      </dgm:t>
    </dgm:pt>
    <dgm:pt modelId="{46E0F8D1-27B0-4989-A4E3-8489E56A921A}" type="pres">
      <dgm:prSet presAssocID="{698FDC02-FA0F-4EAA-AE4D-1C9311B8D35E}" presName="cycle" presStyleCnt="0">
        <dgm:presLayoutVars>
          <dgm:chMax val="1"/>
          <dgm:dir/>
          <dgm:animLvl val="ctr"/>
          <dgm:resizeHandles val="exact"/>
        </dgm:presLayoutVars>
      </dgm:prSet>
      <dgm:spPr/>
    </dgm:pt>
    <dgm:pt modelId="{75680955-C6D7-47ED-BCDE-F121D5F2F1C5}" type="pres">
      <dgm:prSet presAssocID="{B342475D-08ED-4279-9091-5A721E6EBA36}" presName="centerShape" presStyleLbl="node0" presStyleIdx="0" presStyleCnt="1" custScaleX="178779"/>
      <dgm:spPr/>
      <dgm:t>
        <a:bodyPr/>
        <a:lstStyle/>
        <a:p>
          <a:endParaRPr lang="sr-Latn-RS"/>
        </a:p>
      </dgm:t>
    </dgm:pt>
    <dgm:pt modelId="{A6899BE2-E644-4F78-B6C6-119464AFE5AE}" type="pres">
      <dgm:prSet presAssocID="{72EC4494-E7E7-498A-BBCB-A59420A93EF2}" presName="Name9" presStyleLbl="parChTrans1D2" presStyleIdx="0" presStyleCnt="7"/>
      <dgm:spPr/>
      <dgm:t>
        <a:bodyPr/>
        <a:lstStyle/>
        <a:p>
          <a:endParaRPr lang="sr-Latn-RS"/>
        </a:p>
      </dgm:t>
    </dgm:pt>
    <dgm:pt modelId="{AC488C22-E09D-496A-8B14-7399909FEDBC}" type="pres">
      <dgm:prSet presAssocID="{72EC4494-E7E7-498A-BBCB-A59420A93EF2}" presName="connTx" presStyleLbl="parChTrans1D2" presStyleIdx="0" presStyleCnt="7"/>
      <dgm:spPr/>
      <dgm:t>
        <a:bodyPr/>
        <a:lstStyle/>
        <a:p>
          <a:endParaRPr lang="sr-Latn-RS"/>
        </a:p>
      </dgm:t>
    </dgm:pt>
    <dgm:pt modelId="{5902D0B9-A104-41D8-B387-12DC9358660C}" type="pres">
      <dgm:prSet presAssocID="{514B01B6-A50D-4FF9-9005-724792149E14}" presName="node" presStyleLbl="node1" presStyleIdx="0" presStyleCnt="7" custScaleX="141141" custScaleY="47383">
        <dgm:presLayoutVars>
          <dgm:bulletEnabled val="1"/>
        </dgm:presLayoutVars>
      </dgm:prSet>
      <dgm:spPr/>
      <dgm:t>
        <a:bodyPr/>
        <a:lstStyle/>
        <a:p>
          <a:endParaRPr lang="sr-Latn-RS"/>
        </a:p>
      </dgm:t>
    </dgm:pt>
    <dgm:pt modelId="{AC95FFCE-C066-4CC5-B608-F63FF2863EBD}" type="pres">
      <dgm:prSet presAssocID="{0190154D-A69C-4D4B-A7D4-47DDA0762625}" presName="Name9" presStyleLbl="parChTrans1D2" presStyleIdx="1" presStyleCnt="7"/>
      <dgm:spPr/>
      <dgm:t>
        <a:bodyPr/>
        <a:lstStyle/>
        <a:p>
          <a:endParaRPr lang="sr-Latn-RS"/>
        </a:p>
      </dgm:t>
    </dgm:pt>
    <dgm:pt modelId="{B18431F1-3ADF-4A79-AAD1-4D56C2A105A0}" type="pres">
      <dgm:prSet presAssocID="{0190154D-A69C-4D4B-A7D4-47DDA0762625}" presName="connTx" presStyleLbl="parChTrans1D2" presStyleIdx="1" presStyleCnt="7"/>
      <dgm:spPr/>
      <dgm:t>
        <a:bodyPr/>
        <a:lstStyle/>
        <a:p>
          <a:endParaRPr lang="sr-Latn-RS"/>
        </a:p>
      </dgm:t>
    </dgm:pt>
    <dgm:pt modelId="{E9DF7CCF-CC62-4524-9731-B3DC5035A6CB}" type="pres">
      <dgm:prSet presAssocID="{95CC6929-6837-488E-803E-94599FAEA523}" presName="node" presStyleLbl="node1" presStyleIdx="1" presStyleCnt="7" custScaleY="62366">
        <dgm:presLayoutVars>
          <dgm:bulletEnabled val="1"/>
        </dgm:presLayoutVars>
      </dgm:prSet>
      <dgm:spPr/>
      <dgm:t>
        <a:bodyPr/>
        <a:lstStyle/>
        <a:p>
          <a:endParaRPr lang="sr-Latn-RS"/>
        </a:p>
      </dgm:t>
    </dgm:pt>
    <dgm:pt modelId="{2ECC116E-0C7E-4160-8B95-DF4E3081B8B8}" type="pres">
      <dgm:prSet presAssocID="{18EB00B3-0C7B-44DD-BB3B-D1900AF71391}" presName="Name9" presStyleLbl="parChTrans1D2" presStyleIdx="2" presStyleCnt="7"/>
      <dgm:spPr/>
      <dgm:t>
        <a:bodyPr/>
        <a:lstStyle/>
        <a:p>
          <a:endParaRPr lang="sr-Latn-RS"/>
        </a:p>
      </dgm:t>
    </dgm:pt>
    <dgm:pt modelId="{120D879D-449E-4FDF-B85F-4C6D45A0ACE4}" type="pres">
      <dgm:prSet presAssocID="{18EB00B3-0C7B-44DD-BB3B-D1900AF71391}" presName="connTx" presStyleLbl="parChTrans1D2" presStyleIdx="2" presStyleCnt="7"/>
      <dgm:spPr/>
      <dgm:t>
        <a:bodyPr/>
        <a:lstStyle/>
        <a:p>
          <a:endParaRPr lang="sr-Latn-RS"/>
        </a:p>
      </dgm:t>
    </dgm:pt>
    <dgm:pt modelId="{33921D29-DD77-41CF-AEC8-F507435D72C0}" type="pres">
      <dgm:prSet presAssocID="{9DEFE676-4594-4652-B115-ADC8EAD3BC53}" presName="node" presStyleLbl="node1" presStyleIdx="2" presStyleCnt="7" custScaleY="52784">
        <dgm:presLayoutVars>
          <dgm:bulletEnabled val="1"/>
        </dgm:presLayoutVars>
      </dgm:prSet>
      <dgm:spPr/>
      <dgm:t>
        <a:bodyPr/>
        <a:lstStyle/>
        <a:p>
          <a:endParaRPr lang="sr-Latn-RS"/>
        </a:p>
      </dgm:t>
    </dgm:pt>
    <dgm:pt modelId="{17DBC5D5-598F-4372-9D4A-774B4F03649D}" type="pres">
      <dgm:prSet presAssocID="{130015B9-17B3-48A3-931A-B8A34C453A21}" presName="Name9" presStyleLbl="parChTrans1D2" presStyleIdx="3" presStyleCnt="7"/>
      <dgm:spPr/>
      <dgm:t>
        <a:bodyPr/>
        <a:lstStyle/>
        <a:p>
          <a:endParaRPr lang="sr-Latn-RS"/>
        </a:p>
      </dgm:t>
    </dgm:pt>
    <dgm:pt modelId="{7C746F88-94AB-45F6-9D9A-66B3B6A23810}" type="pres">
      <dgm:prSet presAssocID="{130015B9-17B3-48A3-931A-B8A34C453A21}" presName="connTx" presStyleLbl="parChTrans1D2" presStyleIdx="3" presStyleCnt="7"/>
      <dgm:spPr/>
      <dgm:t>
        <a:bodyPr/>
        <a:lstStyle/>
        <a:p>
          <a:endParaRPr lang="sr-Latn-RS"/>
        </a:p>
      </dgm:t>
    </dgm:pt>
    <dgm:pt modelId="{87823788-1F32-4CC7-AE86-70482FF2502D}" type="pres">
      <dgm:prSet presAssocID="{A3F218C9-7CC4-4D22-8B2E-69D9C6A9F359}" presName="node" presStyleLbl="node1" presStyleIdx="3" presStyleCnt="7" custScaleY="55204">
        <dgm:presLayoutVars>
          <dgm:bulletEnabled val="1"/>
        </dgm:presLayoutVars>
      </dgm:prSet>
      <dgm:spPr/>
      <dgm:t>
        <a:bodyPr/>
        <a:lstStyle/>
        <a:p>
          <a:endParaRPr lang="sr-Latn-RS"/>
        </a:p>
      </dgm:t>
    </dgm:pt>
    <dgm:pt modelId="{7048F994-820C-45C6-9967-ACE7ADD21CD4}" type="pres">
      <dgm:prSet presAssocID="{F34EB2BE-2993-4757-8592-FB2BD75D018D}" presName="Name9" presStyleLbl="parChTrans1D2" presStyleIdx="4" presStyleCnt="7"/>
      <dgm:spPr/>
      <dgm:t>
        <a:bodyPr/>
        <a:lstStyle/>
        <a:p>
          <a:endParaRPr lang="sr-Latn-RS"/>
        </a:p>
      </dgm:t>
    </dgm:pt>
    <dgm:pt modelId="{F8258083-6707-4415-AE33-F8E59629838F}" type="pres">
      <dgm:prSet presAssocID="{F34EB2BE-2993-4757-8592-FB2BD75D018D}" presName="connTx" presStyleLbl="parChTrans1D2" presStyleIdx="4" presStyleCnt="7"/>
      <dgm:spPr/>
      <dgm:t>
        <a:bodyPr/>
        <a:lstStyle/>
        <a:p>
          <a:endParaRPr lang="sr-Latn-RS"/>
        </a:p>
      </dgm:t>
    </dgm:pt>
    <dgm:pt modelId="{6A4EC22E-2397-4C52-A07C-1E009E05F95D}" type="pres">
      <dgm:prSet presAssocID="{D8084169-05CC-4C2C-9C25-31A28FEE22FD}" presName="node" presStyleLbl="node1" presStyleIdx="4" presStyleCnt="7" custScaleY="45794">
        <dgm:presLayoutVars>
          <dgm:bulletEnabled val="1"/>
        </dgm:presLayoutVars>
      </dgm:prSet>
      <dgm:spPr/>
      <dgm:t>
        <a:bodyPr/>
        <a:lstStyle/>
        <a:p>
          <a:endParaRPr lang="sr-Latn-RS"/>
        </a:p>
      </dgm:t>
    </dgm:pt>
    <dgm:pt modelId="{F8F17222-F47C-40EE-AB5D-C0FA7EBA75B3}" type="pres">
      <dgm:prSet presAssocID="{05C7EC2E-7912-4D9B-883E-AB0EC8A71F0C}" presName="Name9" presStyleLbl="parChTrans1D2" presStyleIdx="5" presStyleCnt="7"/>
      <dgm:spPr/>
      <dgm:t>
        <a:bodyPr/>
        <a:lstStyle/>
        <a:p>
          <a:endParaRPr lang="sr-Latn-RS"/>
        </a:p>
      </dgm:t>
    </dgm:pt>
    <dgm:pt modelId="{2CAC0BA2-1A60-4199-813A-9CA3FAD0392D}" type="pres">
      <dgm:prSet presAssocID="{05C7EC2E-7912-4D9B-883E-AB0EC8A71F0C}" presName="connTx" presStyleLbl="parChTrans1D2" presStyleIdx="5" presStyleCnt="7"/>
      <dgm:spPr/>
      <dgm:t>
        <a:bodyPr/>
        <a:lstStyle/>
        <a:p>
          <a:endParaRPr lang="sr-Latn-RS"/>
        </a:p>
      </dgm:t>
    </dgm:pt>
    <dgm:pt modelId="{D84BD9A3-8A48-48FF-A5DD-DF975E7F3796}" type="pres">
      <dgm:prSet presAssocID="{507B2507-46CE-41A0-8D7D-BD60D1F622F2}" presName="node" presStyleLbl="node1" presStyleIdx="5" presStyleCnt="7" custScaleY="68023">
        <dgm:presLayoutVars>
          <dgm:bulletEnabled val="1"/>
        </dgm:presLayoutVars>
      </dgm:prSet>
      <dgm:spPr/>
      <dgm:t>
        <a:bodyPr/>
        <a:lstStyle/>
        <a:p>
          <a:endParaRPr lang="sr-Latn-RS"/>
        </a:p>
      </dgm:t>
    </dgm:pt>
    <dgm:pt modelId="{6B3C9F5F-6A0C-4EB8-9B2B-7855B5C35391}" type="pres">
      <dgm:prSet presAssocID="{771E3008-9674-4EE4-8BCE-D740B99CA6D3}" presName="Name9" presStyleLbl="parChTrans1D2" presStyleIdx="6" presStyleCnt="7"/>
      <dgm:spPr/>
      <dgm:t>
        <a:bodyPr/>
        <a:lstStyle/>
        <a:p>
          <a:endParaRPr lang="sr-Latn-RS"/>
        </a:p>
      </dgm:t>
    </dgm:pt>
    <dgm:pt modelId="{6ABEF090-BCA0-4939-B2E8-B46163B0EC18}" type="pres">
      <dgm:prSet presAssocID="{771E3008-9674-4EE4-8BCE-D740B99CA6D3}" presName="connTx" presStyleLbl="parChTrans1D2" presStyleIdx="6" presStyleCnt="7"/>
      <dgm:spPr/>
      <dgm:t>
        <a:bodyPr/>
        <a:lstStyle/>
        <a:p>
          <a:endParaRPr lang="sr-Latn-RS"/>
        </a:p>
      </dgm:t>
    </dgm:pt>
    <dgm:pt modelId="{C917B222-C24D-46D5-9792-4B6675BCDC37}" type="pres">
      <dgm:prSet presAssocID="{4A200F1E-0629-44BF-9677-35F709E42808}" presName="node" presStyleLbl="node1" presStyleIdx="6" presStyleCnt="7" custScaleY="49377">
        <dgm:presLayoutVars>
          <dgm:bulletEnabled val="1"/>
        </dgm:presLayoutVars>
      </dgm:prSet>
      <dgm:spPr/>
      <dgm:t>
        <a:bodyPr/>
        <a:lstStyle/>
        <a:p>
          <a:endParaRPr lang="sr-Latn-RS"/>
        </a:p>
      </dgm:t>
    </dgm:pt>
  </dgm:ptLst>
  <dgm:cxnLst>
    <dgm:cxn modelId="{816DB24D-48F2-438D-9EEC-C32CED5ED625}" type="presOf" srcId="{72EC4494-E7E7-498A-BBCB-A59420A93EF2}" destId="{A6899BE2-E644-4F78-B6C6-119464AFE5AE}" srcOrd="0" destOrd="0" presId="urn:microsoft.com/office/officeart/2005/8/layout/radial1"/>
    <dgm:cxn modelId="{B50B41AE-26A1-4A5C-839A-4185869B37B1}" type="presOf" srcId="{130015B9-17B3-48A3-931A-B8A34C453A21}" destId="{7C746F88-94AB-45F6-9D9A-66B3B6A23810}" srcOrd="1" destOrd="0" presId="urn:microsoft.com/office/officeart/2005/8/layout/radial1"/>
    <dgm:cxn modelId="{8D45B875-FF6E-4A0F-A394-182D074E135D}" type="presOf" srcId="{72EC4494-E7E7-498A-BBCB-A59420A93EF2}" destId="{AC488C22-E09D-496A-8B14-7399909FEDBC}" srcOrd="1" destOrd="0" presId="urn:microsoft.com/office/officeart/2005/8/layout/radial1"/>
    <dgm:cxn modelId="{7D375D7B-056C-4914-96E0-D60B06C6D91F}" srcId="{B342475D-08ED-4279-9091-5A721E6EBA36}" destId="{514B01B6-A50D-4FF9-9005-724792149E14}" srcOrd="0" destOrd="0" parTransId="{72EC4494-E7E7-498A-BBCB-A59420A93EF2}" sibTransId="{8BA928FB-A500-4008-A42F-469D526C24AE}"/>
    <dgm:cxn modelId="{AD38C211-EFF0-4C71-A108-BAD113EA4570}" type="presOf" srcId="{F34EB2BE-2993-4757-8592-FB2BD75D018D}" destId="{F8258083-6707-4415-AE33-F8E59629838F}" srcOrd="1" destOrd="0" presId="urn:microsoft.com/office/officeart/2005/8/layout/radial1"/>
    <dgm:cxn modelId="{9C688F5B-E8EE-418C-A278-4A26217D95E5}" type="presOf" srcId="{05C7EC2E-7912-4D9B-883E-AB0EC8A71F0C}" destId="{F8F17222-F47C-40EE-AB5D-C0FA7EBA75B3}" srcOrd="0" destOrd="0" presId="urn:microsoft.com/office/officeart/2005/8/layout/radial1"/>
    <dgm:cxn modelId="{02169294-76C8-4EF1-8774-BD5D26864C6E}" type="presOf" srcId="{F34EB2BE-2993-4757-8592-FB2BD75D018D}" destId="{7048F994-820C-45C6-9967-ACE7ADD21CD4}" srcOrd="0" destOrd="0" presId="urn:microsoft.com/office/officeart/2005/8/layout/radial1"/>
    <dgm:cxn modelId="{22F2D783-7F84-4C15-8CE4-E2BD805370F2}" srcId="{B342475D-08ED-4279-9091-5A721E6EBA36}" destId="{A3F218C9-7CC4-4D22-8B2E-69D9C6A9F359}" srcOrd="3" destOrd="0" parTransId="{130015B9-17B3-48A3-931A-B8A34C453A21}" sibTransId="{DEAA102A-63EF-464F-9A6F-950335161B48}"/>
    <dgm:cxn modelId="{4FA8528F-A038-4896-82B3-21A21315E3D6}" srcId="{B342475D-08ED-4279-9091-5A721E6EBA36}" destId="{4A200F1E-0629-44BF-9677-35F709E42808}" srcOrd="6" destOrd="0" parTransId="{771E3008-9674-4EE4-8BCE-D740B99CA6D3}" sibTransId="{D7DFF417-7A26-4BA2-AA3C-CB157D82DF9E}"/>
    <dgm:cxn modelId="{CE786334-BCFA-4B21-8F67-5F7DB74FB293}" srcId="{698FDC02-FA0F-4EAA-AE4D-1C9311B8D35E}" destId="{B342475D-08ED-4279-9091-5A721E6EBA36}" srcOrd="0" destOrd="0" parTransId="{E9A533CB-D87C-4813-B8C3-EA981886F808}" sibTransId="{8B9D8DF6-AF31-4DF1-AE70-3FE18C23ABD1}"/>
    <dgm:cxn modelId="{CA087A11-6D78-474B-ACB7-4005B682E7E8}" type="presOf" srcId="{771E3008-9674-4EE4-8BCE-D740B99CA6D3}" destId="{6ABEF090-BCA0-4939-B2E8-B46163B0EC18}" srcOrd="1" destOrd="0" presId="urn:microsoft.com/office/officeart/2005/8/layout/radial1"/>
    <dgm:cxn modelId="{D6CF7B3D-F09B-4758-9202-DC3747D13036}" type="presOf" srcId="{18EB00B3-0C7B-44DD-BB3B-D1900AF71391}" destId="{120D879D-449E-4FDF-B85F-4C6D45A0ACE4}" srcOrd="1" destOrd="0" presId="urn:microsoft.com/office/officeart/2005/8/layout/radial1"/>
    <dgm:cxn modelId="{3140BEE5-964D-43C5-B786-7B9911B716E2}" type="presOf" srcId="{95CC6929-6837-488E-803E-94599FAEA523}" destId="{E9DF7CCF-CC62-4524-9731-B3DC5035A6CB}" srcOrd="0" destOrd="0" presId="urn:microsoft.com/office/officeart/2005/8/layout/radial1"/>
    <dgm:cxn modelId="{8EDEC049-6000-4B6E-843C-6E9A97F217CC}" type="presOf" srcId="{4A200F1E-0629-44BF-9677-35F709E42808}" destId="{C917B222-C24D-46D5-9792-4B6675BCDC37}" srcOrd="0" destOrd="0" presId="urn:microsoft.com/office/officeart/2005/8/layout/radial1"/>
    <dgm:cxn modelId="{B68B393E-4AFC-438F-ABCD-5C17BD39BC67}" type="presOf" srcId="{0190154D-A69C-4D4B-A7D4-47DDA0762625}" destId="{AC95FFCE-C066-4CC5-B608-F63FF2863EBD}" srcOrd="0" destOrd="0" presId="urn:microsoft.com/office/officeart/2005/8/layout/radial1"/>
    <dgm:cxn modelId="{3133B5CA-7233-416D-AFD5-FF527012E023}" type="presOf" srcId="{514B01B6-A50D-4FF9-9005-724792149E14}" destId="{5902D0B9-A104-41D8-B387-12DC9358660C}" srcOrd="0" destOrd="0" presId="urn:microsoft.com/office/officeart/2005/8/layout/radial1"/>
    <dgm:cxn modelId="{12E372ED-7D26-43F3-A485-9B1EF2D6835A}" type="presOf" srcId="{D8084169-05CC-4C2C-9C25-31A28FEE22FD}" destId="{6A4EC22E-2397-4C52-A07C-1E009E05F95D}" srcOrd="0" destOrd="0" presId="urn:microsoft.com/office/officeart/2005/8/layout/radial1"/>
    <dgm:cxn modelId="{4BBE0799-44B0-4460-A173-96B8928F7027}" type="presOf" srcId="{A3F218C9-7CC4-4D22-8B2E-69D9C6A9F359}" destId="{87823788-1F32-4CC7-AE86-70482FF2502D}" srcOrd="0" destOrd="0" presId="urn:microsoft.com/office/officeart/2005/8/layout/radial1"/>
    <dgm:cxn modelId="{61122846-A15B-4172-8B21-CE16979B2546}" srcId="{B342475D-08ED-4279-9091-5A721E6EBA36}" destId="{507B2507-46CE-41A0-8D7D-BD60D1F622F2}" srcOrd="5" destOrd="0" parTransId="{05C7EC2E-7912-4D9B-883E-AB0EC8A71F0C}" sibTransId="{4F0E6C9F-4B48-4B92-A218-015C74F78795}"/>
    <dgm:cxn modelId="{0342F1C9-D362-4E62-8D32-7256222F1A99}" type="presOf" srcId="{B342475D-08ED-4279-9091-5A721E6EBA36}" destId="{75680955-C6D7-47ED-BCDE-F121D5F2F1C5}" srcOrd="0" destOrd="0" presId="urn:microsoft.com/office/officeart/2005/8/layout/radial1"/>
    <dgm:cxn modelId="{A6CFC7B1-7B8E-4B5D-92EE-0EE398BDC8FE}" type="presOf" srcId="{05C7EC2E-7912-4D9B-883E-AB0EC8A71F0C}" destId="{2CAC0BA2-1A60-4199-813A-9CA3FAD0392D}" srcOrd="1" destOrd="0" presId="urn:microsoft.com/office/officeart/2005/8/layout/radial1"/>
    <dgm:cxn modelId="{D43232D3-6870-4884-B3E8-9B3AC0CEF2D7}" srcId="{B342475D-08ED-4279-9091-5A721E6EBA36}" destId="{D8084169-05CC-4C2C-9C25-31A28FEE22FD}" srcOrd="4" destOrd="0" parTransId="{F34EB2BE-2993-4757-8592-FB2BD75D018D}" sibTransId="{CA702BE2-FB4E-4997-8595-EEB706BD600E}"/>
    <dgm:cxn modelId="{95DBE06F-5FDA-4254-8AC5-83F50BCF33A9}" type="presOf" srcId="{18EB00B3-0C7B-44DD-BB3B-D1900AF71391}" destId="{2ECC116E-0C7E-4160-8B95-DF4E3081B8B8}" srcOrd="0" destOrd="0" presId="urn:microsoft.com/office/officeart/2005/8/layout/radial1"/>
    <dgm:cxn modelId="{AE2F73A2-05F2-4C7F-90C4-26B42AE70B21}" type="presOf" srcId="{698FDC02-FA0F-4EAA-AE4D-1C9311B8D35E}" destId="{46E0F8D1-27B0-4989-A4E3-8489E56A921A}" srcOrd="0" destOrd="0" presId="urn:microsoft.com/office/officeart/2005/8/layout/radial1"/>
    <dgm:cxn modelId="{611071CB-EB84-4833-810F-5E9994953B79}" type="presOf" srcId="{771E3008-9674-4EE4-8BCE-D740B99CA6D3}" destId="{6B3C9F5F-6A0C-4EB8-9B2B-7855B5C35391}" srcOrd="0" destOrd="0" presId="urn:microsoft.com/office/officeart/2005/8/layout/radial1"/>
    <dgm:cxn modelId="{0675BC9A-294F-4306-8948-3D6AF550846C}" type="presOf" srcId="{0190154D-A69C-4D4B-A7D4-47DDA0762625}" destId="{B18431F1-3ADF-4A79-AAD1-4D56C2A105A0}" srcOrd="1" destOrd="0" presId="urn:microsoft.com/office/officeart/2005/8/layout/radial1"/>
    <dgm:cxn modelId="{331C56FA-1F70-4FAA-A22B-BF0834B42464}" srcId="{B342475D-08ED-4279-9091-5A721E6EBA36}" destId="{9DEFE676-4594-4652-B115-ADC8EAD3BC53}" srcOrd="2" destOrd="0" parTransId="{18EB00B3-0C7B-44DD-BB3B-D1900AF71391}" sibTransId="{DE7B89B2-1FAD-42EF-B8D7-E512FB8AAB5E}"/>
    <dgm:cxn modelId="{A64BFAC0-03AF-42DE-A9F9-156C07EBE380}" type="presOf" srcId="{9DEFE676-4594-4652-B115-ADC8EAD3BC53}" destId="{33921D29-DD77-41CF-AEC8-F507435D72C0}" srcOrd="0" destOrd="0" presId="urn:microsoft.com/office/officeart/2005/8/layout/radial1"/>
    <dgm:cxn modelId="{44F6DA20-56E9-41F9-891A-3624DAD5E6AD}" srcId="{B342475D-08ED-4279-9091-5A721E6EBA36}" destId="{95CC6929-6837-488E-803E-94599FAEA523}" srcOrd="1" destOrd="0" parTransId="{0190154D-A69C-4D4B-A7D4-47DDA0762625}" sibTransId="{67156CE5-B8E0-4E9F-AA41-32FB678C4004}"/>
    <dgm:cxn modelId="{3D307B8E-241B-45E5-8E68-F4A611773C88}" type="presOf" srcId="{130015B9-17B3-48A3-931A-B8A34C453A21}" destId="{17DBC5D5-598F-4372-9D4A-774B4F03649D}" srcOrd="0" destOrd="0" presId="urn:microsoft.com/office/officeart/2005/8/layout/radial1"/>
    <dgm:cxn modelId="{B750FD4B-324A-43E5-83E7-5BB70065463F}" type="presOf" srcId="{507B2507-46CE-41A0-8D7D-BD60D1F622F2}" destId="{D84BD9A3-8A48-48FF-A5DD-DF975E7F3796}" srcOrd="0" destOrd="0" presId="urn:microsoft.com/office/officeart/2005/8/layout/radial1"/>
    <dgm:cxn modelId="{ABDD6563-7948-4FC3-8963-73F6E82345F4}" type="presParOf" srcId="{46E0F8D1-27B0-4989-A4E3-8489E56A921A}" destId="{75680955-C6D7-47ED-BCDE-F121D5F2F1C5}" srcOrd="0" destOrd="0" presId="urn:microsoft.com/office/officeart/2005/8/layout/radial1"/>
    <dgm:cxn modelId="{FD4A8890-0741-496E-909C-DD24E9B50FFE}" type="presParOf" srcId="{46E0F8D1-27B0-4989-A4E3-8489E56A921A}" destId="{A6899BE2-E644-4F78-B6C6-119464AFE5AE}" srcOrd="1" destOrd="0" presId="urn:microsoft.com/office/officeart/2005/8/layout/radial1"/>
    <dgm:cxn modelId="{58001693-CCB5-4377-B1BB-8CF85E05F328}" type="presParOf" srcId="{A6899BE2-E644-4F78-B6C6-119464AFE5AE}" destId="{AC488C22-E09D-496A-8B14-7399909FEDBC}" srcOrd="0" destOrd="0" presId="urn:microsoft.com/office/officeart/2005/8/layout/radial1"/>
    <dgm:cxn modelId="{47E6E7D5-668B-45DB-B137-72DAE6DF3A30}" type="presParOf" srcId="{46E0F8D1-27B0-4989-A4E3-8489E56A921A}" destId="{5902D0B9-A104-41D8-B387-12DC9358660C}" srcOrd="2" destOrd="0" presId="urn:microsoft.com/office/officeart/2005/8/layout/radial1"/>
    <dgm:cxn modelId="{AB84131F-8C4C-4F95-834A-7EABD03E6225}" type="presParOf" srcId="{46E0F8D1-27B0-4989-A4E3-8489E56A921A}" destId="{AC95FFCE-C066-4CC5-B608-F63FF2863EBD}" srcOrd="3" destOrd="0" presId="urn:microsoft.com/office/officeart/2005/8/layout/radial1"/>
    <dgm:cxn modelId="{3A1A83EC-F828-485D-AC15-34888E19EFEF}" type="presParOf" srcId="{AC95FFCE-C066-4CC5-B608-F63FF2863EBD}" destId="{B18431F1-3ADF-4A79-AAD1-4D56C2A105A0}" srcOrd="0" destOrd="0" presId="urn:microsoft.com/office/officeart/2005/8/layout/radial1"/>
    <dgm:cxn modelId="{10D599BF-B96D-4F5C-B90A-F64097A8D4D2}" type="presParOf" srcId="{46E0F8D1-27B0-4989-A4E3-8489E56A921A}" destId="{E9DF7CCF-CC62-4524-9731-B3DC5035A6CB}" srcOrd="4" destOrd="0" presId="urn:microsoft.com/office/officeart/2005/8/layout/radial1"/>
    <dgm:cxn modelId="{3280AF7A-3003-4245-A4CF-E69AACA8A0C9}" type="presParOf" srcId="{46E0F8D1-27B0-4989-A4E3-8489E56A921A}" destId="{2ECC116E-0C7E-4160-8B95-DF4E3081B8B8}" srcOrd="5" destOrd="0" presId="urn:microsoft.com/office/officeart/2005/8/layout/radial1"/>
    <dgm:cxn modelId="{2177361D-0892-45EE-99A4-B1A80196D93B}" type="presParOf" srcId="{2ECC116E-0C7E-4160-8B95-DF4E3081B8B8}" destId="{120D879D-449E-4FDF-B85F-4C6D45A0ACE4}" srcOrd="0" destOrd="0" presId="urn:microsoft.com/office/officeart/2005/8/layout/radial1"/>
    <dgm:cxn modelId="{3E3D7C8A-4C4B-4F0B-B3E0-53878A847ABC}" type="presParOf" srcId="{46E0F8D1-27B0-4989-A4E3-8489E56A921A}" destId="{33921D29-DD77-41CF-AEC8-F507435D72C0}" srcOrd="6" destOrd="0" presId="urn:microsoft.com/office/officeart/2005/8/layout/radial1"/>
    <dgm:cxn modelId="{3536C745-1F21-45E8-8B5D-FA6C5B6DB7B1}" type="presParOf" srcId="{46E0F8D1-27B0-4989-A4E3-8489E56A921A}" destId="{17DBC5D5-598F-4372-9D4A-774B4F03649D}" srcOrd="7" destOrd="0" presId="urn:microsoft.com/office/officeart/2005/8/layout/radial1"/>
    <dgm:cxn modelId="{825D490E-7CB1-47BA-96D1-7EDAC1CE8395}" type="presParOf" srcId="{17DBC5D5-598F-4372-9D4A-774B4F03649D}" destId="{7C746F88-94AB-45F6-9D9A-66B3B6A23810}" srcOrd="0" destOrd="0" presId="urn:microsoft.com/office/officeart/2005/8/layout/radial1"/>
    <dgm:cxn modelId="{DDD8BCC5-9212-4155-9ED9-C974079074F5}" type="presParOf" srcId="{46E0F8D1-27B0-4989-A4E3-8489E56A921A}" destId="{87823788-1F32-4CC7-AE86-70482FF2502D}" srcOrd="8" destOrd="0" presId="urn:microsoft.com/office/officeart/2005/8/layout/radial1"/>
    <dgm:cxn modelId="{44AF7549-7FD1-4C7A-9C9A-263AC76DBB76}" type="presParOf" srcId="{46E0F8D1-27B0-4989-A4E3-8489E56A921A}" destId="{7048F994-820C-45C6-9967-ACE7ADD21CD4}" srcOrd="9" destOrd="0" presId="urn:microsoft.com/office/officeart/2005/8/layout/radial1"/>
    <dgm:cxn modelId="{AFF711E1-8C0B-4435-9584-992C60D93C02}" type="presParOf" srcId="{7048F994-820C-45C6-9967-ACE7ADD21CD4}" destId="{F8258083-6707-4415-AE33-F8E59629838F}" srcOrd="0" destOrd="0" presId="urn:microsoft.com/office/officeart/2005/8/layout/radial1"/>
    <dgm:cxn modelId="{7CF1B985-B4F9-47E6-A8DE-56475E1E27AD}" type="presParOf" srcId="{46E0F8D1-27B0-4989-A4E3-8489E56A921A}" destId="{6A4EC22E-2397-4C52-A07C-1E009E05F95D}" srcOrd="10" destOrd="0" presId="urn:microsoft.com/office/officeart/2005/8/layout/radial1"/>
    <dgm:cxn modelId="{78C3316B-695B-4C8F-83D4-115A0141C185}" type="presParOf" srcId="{46E0F8D1-27B0-4989-A4E3-8489E56A921A}" destId="{F8F17222-F47C-40EE-AB5D-C0FA7EBA75B3}" srcOrd="11" destOrd="0" presId="urn:microsoft.com/office/officeart/2005/8/layout/radial1"/>
    <dgm:cxn modelId="{41AA3F66-4FB0-4D77-AF43-085978384C73}" type="presParOf" srcId="{F8F17222-F47C-40EE-AB5D-C0FA7EBA75B3}" destId="{2CAC0BA2-1A60-4199-813A-9CA3FAD0392D}" srcOrd="0" destOrd="0" presId="urn:microsoft.com/office/officeart/2005/8/layout/radial1"/>
    <dgm:cxn modelId="{ACD7F74A-AA7C-4EF9-AD0C-1550E5251ABA}" type="presParOf" srcId="{46E0F8D1-27B0-4989-A4E3-8489E56A921A}" destId="{D84BD9A3-8A48-48FF-A5DD-DF975E7F3796}" srcOrd="12" destOrd="0" presId="urn:microsoft.com/office/officeart/2005/8/layout/radial1"/>
    <dgm:cxn modelId="{277FEA34-8F76-4757-84BE-2C89AC3F35B2}" type="presParOf" srcId="{46E0F8D1-27B0-4989-A4E3-8489E56A921A}" destId="{6B3C9F5F-6A0C-4EB8-9B2B-7855B5C35391}" srcOrd="13" destOrd="0" presId="urn:microsoft.com/office/officeart/2005/8/layout/radial1"/>
    <dgm:cxn modelId="{8C7995D9-7D8E-44CF-A7F6-D7052B24CAF4}" type="presParOf" srcId="{6B3C9F5F-6A0C-4EB8-9B2B-7855B5C35391}" destId="{6ABEF090-BCA0-4939-B2E8-B46163B0EC18}" srcOrd="0" destOrd="0" presId="urn:microsoft.com/office/officeart/2005/8/layout/radial1"/>
    <dgm:cxn modelId="{CC6610F3-BED1-4F82-BA63-8CE5C640F5CA}" type="presParOf" srcId="{46E0F8D1-27B0-4989-A4E3-8489E56A921A}" destId="{C917B222-C24D-46D5-9792-4B6675BCDC37}" srcOrd="14" destOrd="0" presId="urn:microsoft.com/office/officeart/2005/8/layout/radial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308072-030A-4FCB-BDE9-C39A312DF918}" type="doc">
      <dgm:prSet loTypeId="urn:microsoft.com/office/officeart/2005/8/layout/venn3" loCatId="relationship" qsTypeId="urn:microsoft.com/office/officeart/2005/8/quickstyle/simple1" qsCatId="simple" csTypeId="urn:microsoft.com/office/officeart/2005/8/colors/accent2_5" csCatId="accent2"/>
      <dgm:spPr/>
    </dgm:pt>
    <dgm:pt modelId="{7B88CF37-2906-4B2F-99F4-6D8E2DAE8D0D}">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1" i="0" u="none" strike="noStrike" cap="none" normalizeH="0" baseline="0" dirty="0" smtClean="0">
            <a:ln/>
            <a:effectLst/>
            <a:latin typeface="Comic Sans MS" pitchFamily="66"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0" i="0" u="none" strike="noStrike" cap="none" normalizeH="0" baseline="0" dirty="0" smtClean="0">
            <a:ln/>
            <a:effectLst/>
            <a:latin typeface="Comic Sans MS" pitchFamily="66"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0" i="0" u="none" strike="noStrike" cap="none" normalizeH="0" baseline="0" dirty="0" smtClean="0">
            <a:ln/>
            <a:effectLst/>
            <a:latin typeface="Comic Sans MS" pitchFamily="66"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0" i="0" u="none" strike="noStrike" cap="none" normalizeH="0" baseline="0" dirty="0" smtClean="0">
            <a:ln/>
            <a:effectLst/>
            <a:latin typeface="Comic Sans MS" pitchFamily="66"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0" i="0" u="none" strike="noStrike" cap="none" normalizeH="0" baseline="0" dirty="0" smtClean="0">
            <a:ln/>
            <a:effectLst/>
            <a:latin typeface="Comic Sans MS" pitchFamily="66"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effectLst/>
              <a:latin typeface="+mj-lt"/>
              <a:cs typeface="Arial" charset="0"/>
            </a:rPr>
            <a:t>Структурна</a:t>
          </a:r>
          <a:endParaRPr kumimoji="0" lang="sr-Latn-CS" sz="16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effectLst/>
              <a:latin typeface="+mj-lt"/>
              <a:cs typeface="Arial" charset="0"/>
            </a:rPr>
            <a:t>Ензимска</a:t>
          </a:r>
          <a:endParaRPr kumimoji="0" lang="sr-Latn-CS" sz="16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effectLst/>
              <a:latin typeface="+mj-lt"/>
              <a:cs typeface="Arial" charset="0"/>
            </a:rPr>
            <a:t>Имунолошка</a:t>
          </a:r>
          <a:endParaRPr kumimoji="0" lang="sr-Latn-CS" sz="16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smtClean="0">
            <a:ln/>
            <a:effectLst/>
            <a:latin typeface="+mj-lt"/>
            <a:cs typeface="Arial" charset="0"/>
          </a:endParaRPr>
        </a:p>
      </dgm:t>
    </dgm:pt>
    <dgm:pt modelId="{E0D00F4E-8858-440D-9208-9F16F382921B}" type="parTrans" cxnId="{3876314C-AB11-4EA8-99B1-0B231024D8A7}">
      <dgm:prSet/>
      <dgm:spPr/>
      <dgm:t>
        <a:bodyPr/>
        <a:lstStyle/>
        <a:p>
          <a:endParaRPr lang="sr-Latn-RS"/>
        </a:p>
      </dgm:t>
    </dgm:pt>
    <dgm:pt modelId="{3F12C34B-604C-493C-B0BA-3EF40FBA64EE}" type="sibTrans" cxnId="{3876314C-AB11-4EA8-99B1-0B231024D8A7}">
      <dgm:prSet/>
      <dgm:spPr/>
      <dgm:t>
        <a:bodyPr/>
        <a:lstStyle/>
        <a:p>
          <a:endParaRPr lang="sr-Latn-RS"/>
        </a:p>
      </dgm:t>
    </dgm:pt>
    <dgm:pt modelId="{04AF34E2-94C9-44ED-B5C6-0DA4CFA1C717}">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9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r-Latn-CS" sz="1600" b="1" i="0" u="none" strike="noStrike" cap="none" normalizeH="0" baseline="0" dirty="0" smtClean="0">
            <a:ln/>
            <a:effectLst/>
            <a:latin typeface="+mj-lt"/>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600" b="1" i="0" u="none" strike="noStrike" cap="none" normalizeH="0" baseline="0" dirty="0" smtClean="0">
              <a:ln/>
              <a:effectLst/>
              <a:latin typeface="+mj-lt"/>
              <a:cs typeface="Arial" charset="0"/>
            </a:rPr>
            <a:t>Хормонска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600" b="1" i="0" u="none" strike="noStrike" cap="none" normalizeH="0" baseline="0" dirty="0" smtClean="0">
              <a:ln/>
              <a:effectLst/>
              <a:latin typeface="+mj-lt"/>
              <a:cs typeface="Arial" charset="0"/>
            </a:rPr>
            <a:t>Неуротрансмитерска</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smtClean="0">
            <a:ln/>
            <a:effectLst/>
            <a:latin typeface="+mj-lt"/>
            <a:cs typeface="Arial" charset="0"/>
          </a:endParaRPr>
        </a:p>
      </dgm:t>
    </dgm:pt>
    <dgm:pt modelId="{ADC67612-7B4E-42A7-9D82-80E55EC19CD8}" type="parTrans" cxnId="{31065243-DB80-4D7F-973C-52C4DEAFDB59}">
      <dgm:prSet/>
      <dgm:spPr/>
      <dgm:t>
        <a:bodyPr/>
        <a:lstStyle/>
        <a:p>
          <a:endParaRPr lang="sr-Latn-RS"/>
        </a:p>
      </dgm:t>
    </dgm:pt>
    <dgm:pt modelId="{13CD2C72-13BA-4625-9420-6329F607EE15}" type="sibTrans" cxnId="{31065243-DB80-4D7F-973C-52C4DEAFDB59}">
      <dgm:prSet/>
      <dgm:spPr/>
      <dgm:t>
        <a:bodyPr/>
        <a:lstStyle/>
        <a:p>
          <a:endParaRPr lang="sr-Latn-RS"/>
        </a:p>
      </dgm:t>
    </dgm:pt>
    <dgm:pt modelId="{1D4A0B18-1008-4F22-B5E9-FCDEAB1CEDE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400" b="1" i="0" u="none" strike="noStrike" cap="none" normalizeH="0" baseline="0" dirty="0" smtClean="0">
              <a:ln/>
              <a:effectLst/>
              <a:latin typeface="+mj-lt"/>
              <a:cs typeface="Arial" charset="0"/>
            </a:rPr>
            <a:t>Транспортна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400" b="1" i="0" u="none" strike="noStrike" cap="none" normalizeH="0" baseline="0" dirty="0" smtClean="0">
              <a:ln/>
              <a:effectLst/>
              <a:latin typeface="+mj-lt"/>
              <a:cs typeface="Arial" charset="0"/>
            </a:rPr>
            <a:t>Енергетска</a:t>
          </a:r>
          <a:endParaRPr kumimoji="0" lang="en-US" sz="1400" b="1" i="0" u="none" strike="noStrike" cap="none" normalizeH="0" baseline="0" dirty="0" smtClean="0">
            <a:ln/>
            <a:effectLst/>
            <a:latin typeface="+mj-lt"/>
            <a:cs typeface="Arial" charset="0"/>
          </a:endParaRPr>
        </a:p>
      </dgm:t>
    </dgm:pt>
    <dgm:pt modelId="{29F8C1FA-1EDD-4E45-8622-2A4FA1EE821D}" type="parTrans" cxnId="{899E2E61-0111-458B-A245-DC4470928842}">
      <dgm:prSet/>
      <dgm:spPr/>
      <dgm:t>
        <a:bodyPr/>
        <a:lstStyle/>
        <a:p>
          <a:endParaRPr lang="sr-Latn-RS"/>
        </a:p>
      </dgm:t>
    </dgm:pt>
    <dgm:pt modelId="{415BB22A-45C7-4309-A146-8593EDEA7208}" type="sibTrans" cxnId="{899E2E61-0111-458B-A245-DC4470928842}">
      <dgm:prSet/>
      <dgm:spPr/>
      <dgm:t>
        <a:bodyPr/>
        <a:lstStyle/>
        <a:p>
          <a:endParaRPr lang="sr-Latn-RS"/>
        </a:p>
      </dgm:t>
    </dgm:pt>
    <dgm:pt modelId="{9F313220-B770-46B5-91B0-7408DAFB3DC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600" b="1" i="0" u="none" strike="noStrike" cap="none" normalizeH="0" baseline="0" dirty="0" smtClean="0">
              <a:ln/>
              <a:effectLst/>
              <a:latin typeface="+mj-lt"/>
              <a:cs typeface="Arial" charset="0"/>
            </a:rPr>
            <a:t>Механичка</a:t>
          </a:r>
          <a:endParaRPr kumimoji="0" lang="en-US" sz="1600" b="1" i="0" u="none" strike="noStrike" cap="none" normalizeH="0" baseline="0" dirty="0" smtClean="0">
            <a:ln/>
            <a:effectLst/>
            <a:latin typeface="+mj-lt"/>
            <a:cs typeface="Arial" charset="0"/>
          </a:endParaRPr>
        </a:p>
      </dgm:t>
    </dgm:pt>
    <dgm:pt modelId="{8FCDBC9E-AC15-4F0F-92D0-CE7C6FCC617D}" type="parTrans" cxnId="{1126FA29-9F02-422A-AFC5-8A8A6848FE91}">
      <dgm:prSet/>
      <dgm:spPr/>
      <dgm:t>
        <a:bodyPr/>
        <a:lstStyle/>
        <a:p>
          <a:endParaRPr lang="sr-Latn-RS"/>
        </a:p>
      </dgm:t>
    </dgm:pt>
    <dgm:pt modelId="{C0665543-F527-485C-9D7A-099B55E7A28C}" type="sibTrans" cxnId="{1126FA29-9F02-422A-AFC5-8A8A6848FE91}">
      <dgm:prSet/>
      <dgm:spPr/>
      <dgm:t>
        <a:bodyPr/>
        <a:lstStyle/>
        <a:p>
          <a:endParaRPr lang="sr-Latn-RS"/>
        </a:p>
      </dgm:t>
    </dgm:pt>
    <dgm:pt modelId="{39A71A90-915D-42EB-BA1B-D42FAFE482EC}">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sz="1600" b="1" i="0" u="none" strike="noStrike" cap="none" normalizeH="0" baseline="0" dirty="0" smtClean="0">
              <a:ln/>
              <a:effectLst/>
              <a:latin typeface="+mj-lt"/>
              <a:cs typeface="Arial" charset="0"/>
            </a:rPr>
            <a:t>Осмотска</a:t>
          </a:r>
          <a:endParaRPr kumimoji="0" lang="en-US" sz="1600" b="1" i="0" u="none" strike="noStrike" cap="none" normalizeH="0" baseline="0" dirty="0" smtClean="0">
            <a:ln/>
            <a:effectLst/>
            <a:latin typeface="+mj-lt"/>
            <a:cs typeface="Arial" charset="0"/>
          </a:endParaRPr>
        </a:p>
      </dgm:t>
    </dgm:pt>
    <dgm:pt modelId="{B11EECD6-0569-4ACC-9427-FF707449C7AE}" type="parTrans" cxnId="{FB0E66DC-ED10-42A0-935E-59C7F9749406}">
      <dgm:prSet/>
      <dgm:spPr/>
      <dgm:t>
        <a:bodyPr/>
        <a:lstStyle/>
        <a:p>
          <a:endParaRPr lang="sr-Latn-RS"/>
        </a:p>
      </dgm:t>
    </dgm:pt>
    <dgm:pt modelId="{503A28BD-A459-495D-B692-FEC190E10D2A}" type="sibTrans" cxnId="{FB0E66DC-ED10-42A0-935E-59C7F9749406}">
      <dgm:prSet/>
      <dgm:spPr/>
      <dgm:t>
        <a:bodyPr/>
        <a:lstStyle/>
        <a:p>
          <a:endParaRPr lang="sr-Latn-RS"/>
        </a:p>
      </dgm:t>
    </dgm:pt>
    <dgm:pt modelId="{3B244440-83F9-43EE-996A-426D860D042E}" type="pres">
      <dgm:prSet presAssocID="{0F308072-030A-4FCB-BDE9-C39A312DF918}" presName="Name0" presStyleCnt="0">
        <dgm:presLayoutVars>
          <dgm:dir/>
          <dgm:resizeHandles val="exact"/>
        </dgm:presLayoutVars>
      </dgm:prSet>
      <dgm:spPr/>
    </dgm:pt>
    <dgm:pt modelId="{A57B6B5C-0BF0-4B72-9678-6B993CF28AA9}" type="pres">
      <dgm:prSet presAssocID="{7B88CF37-2906-4B2F-99F4-6D8E2DAE8D0D}" presName="Name5" presStyleLbl="vennNode1" presStyleIdx="0" presStyleCnt="5">
        <dgm:presLayoutVars>
          <dgm:bulletEnabled val="1"/>
        </dgm:presLayoutVars>
      </dgm:prSet>
      <dgm:spPr/>
      <dgm:t>
        <a:bodyPr/>
        <a:lstStyle/>
        <a:p>
          <a:endParaRPr lang="sr-Latn-RS"/>
        </a:p>
      </dgm:t>
    </dgm:pt>
    <dgm:pt modelId="{7773361D-A1FA-47A9-BB5F-14AAD2261F74}" type="pres">
      <dgm:prSet presAssocID="{3F12C34B-604C-493C-B0BA-3EF40FBA64EE}" presName="space" presStyleCnt="0"/>
      <dgm:spPr/>
    </dgm:pt>
    <dgm:pt modelId="{E7A626C5-1DA6-4A08-B6D9-C28A1706B2B0}" type="pres">
      <dgm:prSet presAssocID="{04AF34E2-94C9-44ED-B5C6-0DA4CFA1C717}" presName="Name5" presStyleLbl="vennNode1" presStyleIdx="1" presStyleCnt="5">
        <dgm:presLayoutVars>
          <dgm:bulletEnabled val="1"/>
        </dgm:presLayoutVars>
      </dgm:prSet>
      <dgm:spPr/>
      <dgm:t>
        <a:bodyPr/>
        <a:lstStyle/>
        <a:p>
          <a:endParaRPr lang="sr-Latn-RS"/>
        </a:p>
      </dgm:t>
    </dgm:pt>
    <dgm:pt modelId="{2FFCDBBE-79C2-4970-A1AD-83B197CB08CA}" type="pres">
      <dgm:prSet presAssocID="{13CD2C72-13BA-4625-9420-6329F607EE15}" presName="space" presStyleCnt="0"/>
      <dgm:spPr/>
    </dgm:pt>
    <dgm:pt modelId="{DB7E74F4-3C1E-4A8A-82F3-E13C85E0D096}" type="pres">
      <dgm:prSet presAssocID="{1D4A0B18-1008-4F22-B5E9-FCDEAB1CEDE6}" presName="Name5" presStyleLbl="vennNode1" presStyleIdx="2" presStyleCnt="5">
        <dgm:presLayoutVars>
          <dgm:bulletEnabled val="1"/>
        </dgm:presLayoutVars>
      </dgm:prSet>
      <dgm:spPr/>
      <dgm:t>
        <a:bodyPr/>
        <a:lstStyle/>
        <a:p>
          <a:endParaRPr lang="sr-Latn-RS"/>
        </a:p>
      </dgm:t>
    </dgm:pt>
    <dgm:pt modelId="{6F9C6079-25DA-4581-9DBC-3FB2CE788E62}" type="pres">
      <dgm:prSet presAssocID="{415BB22A-45C7-4309-A146-8593EDEA7208}" presName="space" presStyleCnt="0"/>
      <dgm:spPr/>
    </dgm:pt>
    <dgm:pt modelId="{F0E2EDA0-6BE8-4DD2-A45C-E5E11E4C9353}" type="pres">
      <dgm:prSet presAssocID="{9F313220-B770-46B5-91B0-7408DAFB3DCB}" presName="Name5" presStyleLbl="vennNode1" presStyleIdx="3" presStyleCnt="5">
        <dgm:presLayoutVars>
          <dgm:bulletEnabled val="1"/>
        </dgm:presLayoutVars>
      </dgm:prSet>
      <dgm:spPr/>
      <dgm:t>
        <a:bodyPr/>
        <a:lstStyle/>
        <a:p>
          <a:endParaRPr lang="sr-Latn-RS"/>
        </a:p>
      </dgm:t>
    </dgm:pt>
    <dgm:pt modelId="{A99DD4CA-2E4E-4943-96DE-9F56AF40A7B9}" type="pres">
      <dgm:prSet presAssocID="{C0665543-F527-485C-9D7A-099B55E7A28C}" presName="space" presStyleCnt="0"/>
      <dgm:spPr/>
    </dgm:pt>
    <dgm:pt modelId="{7999B65D-BA60-4043-8C7F-10BBEF3DF813}" type="pres">
      <dgm:prSet presAssocID="{39A71A90-915D-42EB-BA1B-D42FAFE482EC}" presName="Name5" presStyleLbl="vennNode1" presStyleIdx="4" presStyleCnt="5" custLinFactNeighborX="257" custLinFactNeighborY="-2513">
        <dgm:presLayoutVars>
          <dgm:bulletEnabled val="1"/>
        </dgm:presLayoutVars>
      </dgm:prSet>
      <dgm:spPr/>
      <dgm:t>
        <a:bodyPr/>
        <a:lstStyle/>
        <a:p>
          <a:endParaRPr lang="sr-Latn-RS"/>
        </a:p>
      </dgm:t>
    </dgm:pt>
  </dgm:ptLst>
  <dgm:cxnLst>
    <dgm:cxn modelId="{FB0E66DC-ED10-42A0-935E-59C7F9749406}" srcId="{0F308072-030A-4FCB-BDE9-C39A312DF918}" destId="{39A71A90-915D-42EB-BA1B-D42FAFE482EC}" srcOrd="4" destOrd="0" parTransId="{B11EECD6-0569-4ACC-9427-FF707449C7AE}" sibTransId="{503A28BD-A459-495D-B692-FEC190E10D2A}"/>
    <dgm:cxn modelId="{CB460CE1-A93C-4F91-9BB0-9DA40F9FDC0D}" type="presOf" srcId="{7B88CF37-2906-4B2F-99F4-6D8E2DAE8D0D}" destId="{A57B6B5C-0BF0-4B72-9678-6B993CF28AA9}" srcOrd="0" destOrd="0" presId="urn:microsoft.com/office/officeart/2005/8/layout/venn3"/>
    <dgm:cxn modelId="{AF7A2980-69E3-4B44-894E-838A137137F3}" type="presOf" srcId="{04AF34E2-94C9-44ED-B5C6-0DA4CFA1C717}" destId="{E7A626C5-1DA6-4A08-B6D9-C28A1706B2B0}" srcOrd="0" destOrd="0" presId="urn:microsoft.com/office/officeart/2005/8/layout/venn3"/>
    <dgm:cxn modelId="{1126FA29-9F02-422A-AFC5-8A8A6848FE91}" srcId="{0F308072-030A-4FCB-BDE9-C39A312DF918}" destId="{9F313220-B770-46B5-91B0-7408DAFB3DCB}" srcOrd="3" destOrd="0" parTransId="{8FCDBC9E-AC15-4F0F-92D0-CE7C6FCC617D}" sibTransId="{C0665543-F527-485C-9D7A-099B55E7A28C}"/>
    <dgm:cxn modelId="{0530E7F1-12A4-4A6B-8B83-CFE2797A8723}" type="presOf" srcId="{9F313220-B770-46B5-91B0-7408DAFB3DCB}" destId="{F0E2EDA0-6BE8-4DD2-A45C-E5E11E4C9353}" srcOrd="0" destOrd="0" presId="urn:microsoft.com/office/officeart/2005/8/layout/venn3"/>
    <dgm:cxn modelId="{31065243-DB80-4D7F-973C-52C4DEAFDB59}" srcId="{0F308072-030A-4FCB-BDE9-C39A312DF918}" destId="{04AF34E2-94C9-44ED-B5C6-0DA4CFA1C717}" srcOrd="1" destOrd="0" parTransId="{ADC67612-7B4E-42A7-9D82-80E55EC19CD8}" sibTransId="{13CD2C72-13BA-4625-9420-6329F607EE15}"/>
    <dgm:cxn modelId="{94D89376-CA3D-45ED-A6A4-C747E57FB2B5}" type="presOf" srcId="{1D4A0B18-1008-4F22-B5E9-FCDEAB1CEDE6}" destId="{DB7E74F4-3C1E-4A8A-82F3-E13C85E0D096}" srcOrd="0" destOrd="0" presId="urn:microsoft.com/office/officeart/2005/8/layout/venn3"/>
    <dgm:cxn modelId="{3876314C-AB11-4EA8-99B1-0B231024D8A7}" srcId="{0F308072-030A-4FCB-BDE9-C39A312DF918}" destId="{7B88CF37-2906-4B2F-99F4-6D8E2DAE8D0D}" srcOrd="0" destOrd="0" parTransId="{E0D00F4E-8858-440D-9208-9F16F382921B}" sibTransId="{3F12C34B-604C-493C-B0BA-3EF40FBA64EE}"/>
    <dgm:cxn modelId="{B04DD743-8D53-4CA4-B003-30603F9AE585}" type="presOf" srcId="{0F308072-030A-4FCB-BDE9-C39A312DF918}" destId="{3B244440-83F9-43EE-996A-426D860D042E}" srcOrd="0" destOrd="0" presId="urn:microsoft.com/office/officeart/2005/8/layout/venn3"/>
    <dgm:cxn modelId="{899E2E61-0111-458B-A245-DC4470928842}" srcId="{0F308072-030A-4FCB-BDE9-C39A312DF918}" destId="{1D4A0B18-1008-4F22-B5E9-FCDEAB1CEDE6}" srcOrd="2" destOrd="0" parTransId="{29F8C1FA-1EDD-4E45-8622-2A4FA1EE821D}" sibTransId="{415BB22A-45C7-4309-A146-8593EDEA7208}"/>
    <dgm:cxn modelId="{D00DAB4E-6FA0-4A2C-BAEE-7B6920D82C9D}" type="presOf" srcId="{39A71A90-915D-42EB-BA1B-D42FAFE482EC}" destId="{7999B65D-BA60-4043-8C7F-10BBEF3DF813}" srcOrd="0" destOrd="0" presId="urn:microsoft.com/office/officeart/2005/8/layout/venn3"/>
    <dgm:cxn modelId="{4A926F55-A795-4104-A8B7-203D75ECC56A}" type="presParOf" srcId="{3B244440-83F9-43EE-996A-426D860D042E}" destId="{A57B6B5C-0BF0-4B72-9678-6B993CF28AA9}" srcOrd="0" destOrd="0" presId="urn:microsoft.com/office/officeart/2005/8/layout/venn3"/>
    <dgm:cxn modelId="{4589F51C-2E36-4D2C-9CFB-E513BC942405}" type="presParOf" srcId="{3B244440-83F9-43EE-996A-426D860D042E}" destId="{7773361D-A1FA-47A9-BB5F-14AAD2261F74}" srcOrd="1" destOrd="0" presId="urn:microsoft.com/office/officeart/2005/8/layout/venn3"/>
    <dgm:cxn modelId="{E38395FD-0707-4DB6-BC1B-CB1FA4FEDF48}" type="presParOf" srcId="{3B244440-83F9-43EE-996A-426D860D042E}" destId="{E7A626C5-1DA6-4A08-B6D9-C28A1706B2B0}" srcOrd="2" destOrd="0" presId="urn:microsoft.com/office/officeart/2005/8/layout/venn3"/>
    <dgm:cxn modelId="{602FAB78-A2FA-44A0-B11F-69A4DE19E378}" type="presParOf" srcId="{3B244440-83F9-43EE-996A-426D860D042E}" destId="{2FFCDBBE-79C2-4970-A1AD-83B197CB08CA}" srcOrd="3" destOrd="0" presId="urn:microsoft.com/office/officeart/2005/8/layout/venn3"/>
    <dgm:cxn modelId="{22AEDA78-1C13-4F1D-9AEE-C562F718AC3F}" type="presParOf" srcId="{3B244440-83F9-43EE-996A-426D860D042E}" destId="{DB7E74F4-3C1E-4A8A-82F3-E13C85E0D096}" srcOrd="4" destOrd="0" presId="urn:microsoft.com/office/officeart/2005/8/layout/venn3"/>
    <dgm:cxn modelId="{8F5C4445-9222-4982-8E23-F489EB4F3EF2}" type="presParOf" srcId="{3B244440-83F9-43EE-996A-426D860D042E}" destId="{6F9C6079-25DA-4581-9DBC-3FB2CE788E62}" srcOrd="5" destOrd="0" presId="urn:microsoft.com/office/officeart/2005/8/layout/venn3"/>
    <dgm:cxn modelId="{AEC884D6-FF33-49C4-A3E7-851C7C790959}" type="presParOf" srcId="{3B244440-83F9-43EE-996A-426D860D042E}" destId="{F0E2EDA0-6BE8-4DD2-A45C-E5E11E4C9353}" srcOrd="6" destOrd="0" presId="urn:microsoft.com/office/officeart/2005/8/layout/venn3"/>
    <dgm:cxn modelId="{6E1DFE7C-7182-421F-833B-54A190031E66}" type="presParOf" srcId="{3B244440-83F9-43EE-996A-426D860D042E}" destId="{A99DD4CA-2E4E-4943-96DE-9F56AF40A7B9}" srcOrd="7" destOrd="0" presId="urn:microsoft.com/office/officeart/2005/8/layout/venn3"/>
    <dgm:cxn modelId="{AEC9DA40-9F79-4DDE-B13B-0B2CA5D094CB}" type="presParOf" srcId="{3B244440-83F9-43EE-996A-426D860D042E}" destId="{7999B65D-BA60-4043-8C7F-10BBEF3DF813}" srcOrd="8" destOrd="0" presId="urn:microsoft.com/office/officeart/2005/8/layout/venn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2BE267-4438-40F9-93A5-2B1C00CD8F2A}" type="doc">
      <dgm:prSet loTypeId="urn:microsoft.com/office/officeart/2005/8/layout/radial6" loCatId="relationship" qsTypeId="urn:microsoft.com/office/officeart/2005/8/quickstyle/simple2" qsCatId="simple" csTypeId="urn:microsoft.com/office/officeart/2005/8/colors/accent4_1" csCatId="accent4" phldr="1"/>
      <dgm:spPr/>
    </dgm:pt>
    <dgm:pt modelId="{A7421D52-D698-434A-9B9D-63547E4ED48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ДИЈЕТЕТСКИ </a:t>
          </a:r>
        </a:p>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СУПЛЕМEНТИ</a:t>
          </a:r>
          <a:endParaRPr kumimoji="0" lang="en-US" b="0" i="0" u="none" strike="noStrike" cap="none" normalizeH="0" baseline="0" dirty="0" smtClean="0">
            <a:ln/>
            <a:effectLst/>
            <a:latin typeface="+mj-lt"/>
          </a:endParaRPr>
        </a:p>
      </dgm:t>
    </dgm:pt>
    <dgm:pt modelId="{622FDCD2-E367-41CC-A1EB-3E41CBD2F0CF}" type="parTrans" cxnId="{9A1F81B2-3474-4D41-99F7-BFF8A29D7B94}">
      <dgm:prSet/>
      <dgm:spPr/>
      <dgm:t>
        <a:bodyPr/>
        <a:lstStyle/>
        <a:p>
          <a:endParaRPr lang="sr-Latn-RS"/>
        </a:p>
      </dgm:t>
    </dgm:pt>
    <dgm:pt modelId="{E61932C8-7348-4FA8-A035-92092B628581}" type="sibTrans" cxnId="{9A1F81B2-3474-4D41-99F7-BFF8A29D7B94}">
      <dgm:prSet/>
      <dgm:spPr/>
      <dgm:t>
        <a:bodyPr/>
        <a:lstStyle/>
        <a:p>
          <a:endParaRPr lang="sr-Latn-RS"/>
        </a:p>
      </dgm:t>
    </dgm:pt>
    <dgm:pt modelId="{E2FA5471-D747-4E63-9AF9-8BD67992C31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ВИТАМИНИ</a:t>
          </a:r>
          <a:endParaRPr kumimoji="0" lang="en-US" b="0" i="0" u="none" strike="noStrike" cap="none" normalizeH="0" baseline="0" dirty="0" smtClean="0">
            <a:ln/>
            <a:effectLst/>
            <a:latin typeface="+mj-lt"/>
          </a:endParaRPr>
        </a:p>
      </dgm:t>
    </dgm:pt>
    <dgm:pt modelId="{2B2AFC4F-21F7-4C32-B0B0-48FA9A52AC5A}" type="parTrans" cxnId="{99AB121A-B8AE-46CE-9F2A-1FC35F717DC9}">
      <dgm:prSet/>
      <dgm:spPr/>
      <dgm:t>
        <a:bodyPr/>
        <a:lstStyle/>
        <a:p>
          <a:endParaRPr lang="sr-Latn-RS"/>
        </a:p>
      </dgm:t>
    </dgm:pt>
    <dgm:pt modelId="{C3EDAD53-A732-4B5F-8A8C-DA6B8A83E424}" type="sibTrans" cxnId="{99AB121A-B8AE-46CE-9F2A-1FC35F717DC9}">
      <dgm:prSet/>
      <dgm:spPr/>
      <dgm:t>
        <a:bodyPr/>
        <a:lstStyle/>
        <a:p>
          <a:endParaRPr lang="sr-Latn-RS"/>
        </a:p>
      </dgm:t>
    </dgm:pt>
    <dgm:pt modelId="{4C6D8A90-2B01-4567-9AEA-814BA993322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МИНЕРАЛИ</a:t>
          </a:r>
          <a:endParaRPr kumimoji="0" lang="en-US" b="0" i="0" u="none" strike="noStrike" cap="none" normalizeH="0" baseline="0" dirty="0" smtClean="0">
            <a:ln/>
            <a:effectLst/>
            <a:latin typeface="+mj-lt"/>
          </a:endParaRPr>
        </a:p>
      </dgm:t>
    </dgm:pt>
    <dgm:pt modelId="{D28269EE-E22E-422F-A1AA-52A6C461C673}" type="parTrans" cxnId="{3936D055-8337-4DA4-A4A5-2C4314755A37}">
      <dgm:prSet/>
      <dgm:spPr/>
      <dgm:t>
        <a:bodyPr/>
        <a:lstStyle/>
        <a:p>
          <a:endParaRPr lang="sr-Latn-RS"/>
        </a:p>
      </dgm:t>
    </dgm:pt>
    <dgm:pt modelId="{CCBC6672-6563-49DE-8FF7-BC73F26DB3AF}" type="sibTrans" cxnId="{3936D055-8337-4DA4-A4A5-2C4314755A37}">
      <dgm:prSet/>
      <dgm:spPr/>
      <dgm:t>
        <a:bodyPr/>
        <a:lstStyle/>
        <a:p>
          <a:endParaRPr lang="sr-Latn-RS"/>
        </a:p>
      </dgm:t>
    </dgm:pt>
    <dgm:pt modelId="{475C7B10-6E0B-4841-93F5-D470B3C3FB1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АМИНОКИСЕЛИНЕ</a:t>
          </a:r>
          <a:endParaRPr kumimoji="0" lang="en-US" b="0" i="0" u="none" strike="noStrike" cap="none" normalizeH="0" baseline="0" dirty="0" smtClean="0">
            <a:ln/>
            <a:effectLst/>
            <a:latin typeface="+mj-lt"/>
          </a:endParaRPr>
        </a:p>
      </dgm:t>
    </dgm:pt>
    <dgm:pt modelId="{6A69A535-E52E-4559-B5BE-D53E869DA802}" type="parTrans" cxnId="{73896CEB-268B-490E-B3AC-D60A7576919B}">
      <dgm:prSet/>
      <dgm:spPr/>
      <dgm:t>
        <a:bodyPr/>
        <a:lstStyle/>
        <a:p>
          <a:endParaRPr lang="sr-Latn-RS"/>
        </a:p>
      </dgm:t>
    </dgm:pt>
    <dgm:pt modelId="{7A12DFFB-68CA-4EA0-A75C-7D1C32D86CC1}" type="sibTrans" cxnId="{73896CEB-268B-490E-B3AC-D60A7576919B}">
      <dgm:prSet/>
      <dgm:spPr/>
      <dgm:t>
        <a:bodyPr/>
        <a:lstStyle/>
        <a:p>
          <a:endParaRPr lang="sr-Latn-RS"/>
        </a:p>
      </dgm:t>
    </dgm:pt>
    <dgm:pt modelId="{BC874EF5-3E88-4A56-8C0F-295EA865C4C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КОМБИНОВАНИ</a:t>
          </a:r>
          <a:endParaRPr kumimoji="0" lang="en-US" b="0" i="0" u="none" strike="noStrike" cap="none" normalizeH="0" baseline="0" dirty="0" smtClean="0">
            <a:ln/>
            <a:effectLst/>
            <a:latin typeface="+mj-lt"/>
          </a:endParaRPr>
        </a:p>
      </dgm:t>
    </dgm:pt>
    <dgm:pt modelId="{E29BBFE9-1341-44E5-86DD-8EA2C7BB7D50}" type="parTrans" cxnId="{C7F66223-1F7B-454C-B1A0-FF3FC4329110}">
      <dgm:prSet/>
      <dgm:spPr/>
      <dgm:t>
        <a:bodyPr/>
        <a:lstStyle/>
        <a:p>
          <a:endParaRPr lang="sr-Latn-RS"/>
        </a:p>
      </dgm:t>
    </dgm:pt>
    <dgm:pt modelId="{79DE1F36-937D-4049-A714-A082BC6F52B9}" type="sibTrans" cxnId="{C7F66223-1F7B-454C-B1A0-FF3FC4329110}">
      <dgm:prSet/>
      <dgm:spPr/>
      <dgm:t>
        <a:bodyPr/>
        <a:lstStyle/>
        <a:p>
          <a:endParaRPr lang="sr-Latn-RS"/>
        </a:p>
      </dgm:t>
    </dgm:pt>
    <dgm:pt modelId="{F8EA25A7-A202-4FC1-9F11-F70F3B77F002}">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МЕТАБОЛИТИ/</a:t>
          </a:r>
        </a:p>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КОСТИTУЕН</a:t>
          </a:r>
          <a:r>
            <a:rPr kumimoji="0" lang="sr-Cyrl-RS" b="0" i="0" u="none" strike="noStrike" cap="none" normalizeH="0" baseline="0" dirty="0" smtClean="0">
              <a:ln/>
              <a:effectLst/>
              <a:latin typeface="+mj-lt"/>
            </a:rPr>
            <a:t>СИ</a:t>
          </a:r>
          <a:endParaRPr kumimoji="0" lang="en-US" b="0" i="0" u="none" strike="noStrike" cap="none" normalizeH="0" baseline="0" dirty="0" smtClean="0">
            <a:ln/>
            <a:effectLst/>
            <a:latin typeface="+mj-lt"/>
          </a:endParaRPr>
        </a:p>
      </dgm:t>
    </dgm:pt>
    <dgm:pt modelId="{5AFF6DE1-1299-475F-9022-628034028486}" type="parTrans" cxnId="{556FF88F-2821-4F4A-8205-1AC55B7F0E79}">
      <dgm:prSet/>
      <dgm:spPr/>
      <dgm:t>
        <a:bodyPr/>
        <a:lstStyle/>
        <a:p>
          <a:endParaRPr lang="sr-Latn-RS"/>
        </a:p>
      </dgm:t>
    </dgm:pt>
    <dgm:pt modelId="{7AC6B96E-54AB-4A2F-B08E-604CC55F8850}" type="sibTrans" cxnId="{556FF88F-2821-4F4A-8205-1AC55B7F0E79}">
      <dgm:prSet/>
      <dgm:spPr/>
      <dgm:t>
        <a:bodyPr/>
        <a:lstStyle/>
        <a:p>
          <a:endParaRPr lang="sr-Latn-RS"/>
        </a:p>
      </dgm:t>
    </dgm:pt>
    <dgm:pt modelId="{B8E1E32C-A1A1-4882-ADE2-2AFAFECFE54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БИЉНИ </a:t>
          </a:r>
        </a:p>
        <a:p>
          <a:pPr marL="0" marR="0" lvl="0" indent="0" algn="ctr" defTabSz="914400" rtl="0" eaLnBrk="0" fontAlgn="base" latinLnBrk="0" hangingPunct="0">
            <a:lnSpc>
              <a:spcPct val="100000"/>
            </a:lnSpc>
            <a:spcBef>
              <a:spcPct val="0"/>
            </a:spcBef>
            <a:spcAft>
              <a:spcPct val="0"/>
            </a:spcAft>
            <a:buClrTx/>
            <a:buSzTx/>
            <a:buFontTx/>
            <a:buNone/>
            <a:tabLst/>
          </a:pPr>
          <a:r>
            <a:rPr kumimoji="0" lang="sr-Latn-CS" b="0" i="0" u="none" strike="noStrike" cap="none" normalizeH="0" baseline="0" dirty="0" smtClean="0">
              <a:ln/>
              <a:effectLst/>
              <a:latin typeface="+mj-lt"/>
            </a:rPr>
            <a:t>СУПЛЕМEНТИ</a:t>
          </a:r>
          <a:endParaRPr kumimoji="0" lang="en-US" b="0" i="0" u="none" strike="noStrike" cap="none" normalizeH="0" baseline="0" dirty="0" smtClean="0">
            <a:ln/>
            <a:effectLst/>
            <a:latin typeface="+mj-lt"/>
          </a:endParaRPr>
        </a:p>
      </dgm:t>
    </dgm:pt>
    <dgm:pt modelId="{CB873299-D285-4B84-A61D-F8F00A2BF32D}" type="parTrans" cxnId="{B45F571F-24FE-4970-9EE5-96F37EE00EAA}">
      <dgm:prSet/>
      <dgm:spPr/>
      <dgm:t>
        <a:bodyPr/>
        <a:lstStyle/>
        <a:p>
          <a:endParaRPr lang="sr-Latn-RS"/>
        </a:p>
      </dgm:t>
    </dgm:pt>
    <dgm:pt modelId="{6838F637-B891-4A3A-AAC4-D32B8E16DAC2}" type="sibTrans" cxnId="{B45F571F-24FE-4970-9EE5-96F37EE00EAA}">
      <dgm:prSet/>
      <dgm:spPr/>
      <dgm:t>
        <a:bodyPr/>
        <a:lstStyle/>
        <a:p>
          <a:endParaRPr lang="sr-Latn-RS"/>
        </a:p>
      </dgm:t>
    </dgm:pt>
    <dgm:pt modelId="{E5375DDC-8431-45B6-94BF-62AA5F24A589}" type="pres">
      <dgm:prSet presAssocID="{312BE267-4438-40F9-93A5-2B1C00CD8F2A}" presName="Name0" presStyleCnt="0">
        <dgm:presLayoutVars>
          <dgm:chMax val="1"/>
          <dgm:dir/>
          <dgm:animLvl val="ctr"/>
          <dgm:resizeHandles val="exact"/>
        </dgm:presLayoutVars>
      </dgm:prSet>
      <dgm:spPr/>
    </dgm:pt>
    <dgm:pt modelId="{C34EF769-1700-4FF3-9880-63178FFB304F}" type="pres">
      <dgm:prSet presAssocID="{A7421D52-D698-434A-9B9D-63547E4ED48F}" presName="centerShape" presStyleLbl="node0" presStyleIdx="0" presStyleCnt="1"/>
      <dgm:spPr/>
      <dgm:t>
        <a:bodyPr/>
        <a:lstStyle/>
        <a:p>
          <a:endParaRPr lang="sr-Latn-RS"/>
        </a:p>
      </dgm:t>
    </dgm:pt>
    <dgm:pt modelId="{754212AE-947F-4AFE-BAFB-3F10A1E3F7D7}" type="pres">
      <dgm:prSet presAssocID="{E2FA5471-D747-4E63-9AF9-8BD67992C319}" presName="node" presStyleLbl="node1" presStyleIdx="0" presStyleCnt="6">
        <dgm:presLayoutVars>
          <dgm:bulletEnabled val="1"/>
        </dgm:presLayoutVars>
      </dgm:prSet>
      <dgm:spPr/>
      <dgm:t>
        <a:bodyPr/>
        <a:lstStyle/>
        <a:p>
          <a:endParaRPr lang="sr-Latn-RS"/>
        </a:p>
      </dgm:t>
    </dgm:pt>
    <dgm:pt modelId="{4DB566A4-367E-405E-A6D0-7136A583A0FE}" type="pres">
      <dgm:prSet presAssocID="{E2FA5471-D747-4E63-9AF9-8BD67992C319}" presName="dummy" presStyleCnt="0"/>
      <dgm:spPr/>
    </dgm:pt>
    <dgm:pt modelId="{268B8DCD-A56B-4341-B1D8-56A20495F1B1}" type="pres">
      <dgm:prSet presAssocID="{C3EDAD53-A732-4B5F-8A8C-DA6B8A83E424}" presName="sibTrans" presStyleLbl="sibTrans2D1" presStyleIdx="0" presStyleCnt="6"/>
      <dgm:spPr/>
      <dgm:t>
        <a:bodyPr/>
        <a:lstStyle/>
        <a:p>
          <a:endParaRPr lang="sr-Latn-RS"/>
        </a:p>
      </dgm:t>
    </dgm:pt>
    <dgm:pt modelId="{77992640-3386-4EB5-9122-AAC5055CFDB9}" type="pres">
      <dgm:prSet presAssocID="{4C6D8A90-2B01-4567-9AEA-814BA9933224}" presName="node" presStyleLbl="node1" presStyleIdx="1" presStyleCnt="6">
        <dgm:presLayoutVars>
          <dgm:bulletEnabled val="1"/>
        </dgm:presLayoutVars>
      </dgm:prSet>
      <dgm:spPr/>
      <dgm:t>
        <a:bodyPr/>
        <a:lstStyle/>
        <a:p>
          <a:endParaRPr lang="sr-Latn-RS"/>
        </a:p>
      </dgm:t>
    </dgm:pt>
    <dgm:pt modelId="{9B0EC237-F2B3-468E-A91C-4A910B4FF929}" type="pres">
      <dgm:prSet presAssocID="{4C6D8A90-2B01-4567-9AEA-814BA9933224}" presName="dummy" presStyleCnt="0"/>
      <dgm:spPr/>
    </dgm:pt>
    <dgm:pt modelId="{DB3486F6-2E30-473C-8F8B-4EA1DD297C8C}" type="pres">
      <dgm:prSet presAssocID="{CCBC6672-6563-49DE-8FF7-BC73F26DB3AF}" presName="sibTrans" presStyleLbl="sibTrans2D1" presStyleIdx="1" presStyleCnt="6"/>
      <dgm:spPr/>
      <dgm:t>
        <a:bodyPr/>
        <a:lstStyle/>
        <a:p>
          <a:endParaRPr lang="sr-Latn-RS"/>
        </a:p>
      </dgm:t>
    </dgm:pt>
    <dgm:pt modelId="{DE0A9138-5B11-4EE1-9028-4C83AF408CD3}" type="pres">
      <dgm:prSet presAssocID="{475C7B10-6E0B-4841-93F5-D470B3C3FB1D}" presName="node" presStyleLbl="node1" presStyleIdx="2" presStyleCnt="6">
        <dgm:presLayoutVars>
          <dgm:bulletEnabled val="1"/>
        </dgm:presLayoutVars>
      </dgm:prSet>
      <dgm:spPr/>
      <dgm:t>
        <a:bodyPr/>
        <a:lstStyle/>
        <a:p>
          <a:endParaRPr lang="sr-Latn-RS"/>
        </a:p>
      </dgm:t>
    </dgm:pt>
    <dgm:pt modelId="{81157236-57BD-49A6-AFCA-7680738AEDAD}" type="pres">
      <dgm:prSet presAssocID="{475C7B10-6E0B-4841-93F5-D470B3C3FB1D}" presName="dummy" presStyleCnt="0"/>
      <dgm:spPr/>
    </dgm:pt>
    <dgm:pt modelId="{FD931C48-EA1A-416D-AB67-C04FA88D6556}" type="pres">
      <dgm:prSet presAssocID="{7A12DFFB-68CA-4EA0-A75C-7D1C32D86CC1}" presName="sibTrans" presStyleLbl="sibTrans2D1" presStyleIdx="2" presStyleCnt="6"/>
      <dgm:spPr/>
      <dgm:t>
        <a:bodyPr/>
        <a:lstStyle/>
        <a:p>
          <a:endParaRPr lang="sr-Latn-RS"/>
        </a:p>
      </dgm:t>
    </dgm:pt>
    <dgm:pt modelId="{54123C4E-0986-4AC5-8CCB-05733D4CF85C}" type="pres">
      <dgm:prSet presAssocID="{BC874EF5-3E88-4A56-8C0F-295EA865C4CD}" presName="node" presStyleLbl="node1" presStyleIdx="3" presStyleCnt="6">
        <dgm:presLayoutVars>
          <dgm:bulletEnabled val="1"/>
        </dgm:presLayoutVars>
      </dgm:prSet>
      <dgm:spPr/>
      <dgm:t>
        <a:bodyPr/>
        <a:lstStyle/>
        <a:p>
          <a:endParaRPr lang="sr-Latn-RS"/>
        </a:p>
      </dgm:t>
    </dgm:pt>
    <dgm:pt modelId="{AF6A468E-4239-4BE0-B168-955D34E58DBC}" type="pres">
      <dgm:prSet presAssocID="{BC874EF5-3E88-4A56-8C0F-295EA865C4CD}" presName="dummy" presStyleCnt="0"/>
      <dgm:spPr/>
    </dgm:pt>
    <dgm:pt modelId="{1A44E9E4-33E4-409F-964C-53FB2E6088D5}" type="pres">
      <dgm:prSet presAssocID="{79DE1F36-937D-4049-A714-A082BC6F52B9}" presName="sibTrans" presStyleLbl="sibTrans2D1" presStyleIdx="3" presStyleCnt="6"/>
      <dgm:spPr/>
      <dgm:t>
        <a:bodyPr/>
        <a:lstStyle/>
        <a:p>
          <a:endParaRPr lang="sr-Latn-RS"/>
        </a:p>
      </dgm:t>
    </dgm:pt>
    <dgm:pt modelId="{16E1229B-DE1B-4894-BAFF-2A4775644850}" type="pres">
      <dgm:prSet presAssocID="{F8EA25A7-A202-4FC1-9F11-F70F3B77F002}" presName="node" presStyleLbl="node1" presStyleIdx="4" presStyleCnt="6">
        <dgm:presLayoutVars>
          <dgm:bulletEnabled val="1"/>
        </dgm:presLayoutVars>
      </dgm:prSet>
      <dgm:spPr/>
      <dgm:t>
        <a:bodyPr/>
        <a:lstStyle/>
        <a:p>
          <a:endParaRPr lang="sr-Latn-RS"/>
        </a:p>
      </dgm:t>
    </dgm:pt>
    <dgm:pt modelId="{1D4044EB-08E1-4251-B9DB-C2948D42C461}" type="pres">
      <dgm:prSet presAssocID="{F8EA25A7-A202-4FC1-9F11-F70F3B77F002}" presName="dummy" presStyleCnt="0"/>
      <dgm:spPr/>
    </dgm:pt>
    <dgm:pt modelId="{C5AC35F2-6E08-4271-BFEE-C3FBAAE89EDF}" type="pres">
      <dgm:prSet presAssocID="{7AC6B96E-54AB-4A2F-B08E-604CC55F8850}" presName="sibTrans" presStyleLbl="sibTrans2D1" presStyleIdx="4" presStyleCnt="6"/>
      <dgm:spPr/>
      <dgm:t>
        <a:bodyPr/>
        <a:lstStyle/>
        <a:p>
          <a:endParaRPr lang="sr-Latn-RS"/>
        </a:p>
      </dgm:t>
    </dgm:pt>
    <dgm:pt modelId="{A8DF4E26-7E83-4519-BAB9-F75742968E1C}" type="pres">
      <dgm:prSet presAssocID="{B8E1E32C-A1A1-4882-ADE2-2AFAFECFE541}" presName="node" presStyleLbl="node1" presStyleIdx="5" presStyleCnt="6">
        <dgm:presLayoutVars>
          <dgm:bulletEnabled val="1"/>
        </dgm:presLayoutVars>
      </dgm:prSet>
      <dgm:spPr/>
      <dgm:t>
        <a:bodyPr/>
        <a:lstStyle/>
        <a:p>
          <a:endParaRPr lang="sr-Latn-RS"/>
        </a:p>
      </dgm:t>
    </dgm:pt>
    <dgm:pt modelId="{F5D4F3C0-E0CA-4C2D-807E-D43EF8FD8E95}" type="pres">
      <dgm:prSet presAssocID="{B8E1E32C-A1A1-4882-ADE2-2AFAFECFE541}" presName="dummy" presStyleCnt="0"/>
      <dgm:spPr/>
    </dgm:pt>
    <dgm:pt modelId="{1BBB3400-41B6-440F-B018-283EAFA2D305}" type="pres">
      <dgm:prSet presAssocID="{6838F637-B891-4A3A-AAC4-D32B8E16DAC2}" presName="sibTrans" presStyleLbl="sibTrans2D1" presStyleIdx="5" presStyleCnt="6"/>
      <dgm:spPr/>
      <dgm:t>
        <a:bodyPr/>
        <a:lstStyle/>
        <a:p>
          <a:endParaRPr lang="sr-Latn-RS"/>
        </a:p>
      </dgm:t>
    </dgm:pt>
  </dgm:ptLst>
  <dgm:cxnLst>
    <dgm:cxn modelId="{E3492BF3-11E1-4C63-BCA3-9B6B62A1B21D}" type="presOf" srcId="{F8EA25A7-A202-4FC1-9F11-F70F3B77F002}" destId="{16E1229B-DE1B-4894-BAFF-2A4775644850}" srcOrd="0" destOrd="0" presId="urn:microsoft.com/office/officeart/2005/8/layout/radial6"/>
    <dgm:cxn modelId="{BA39E68B-6F28-4A93-B3F7-B8689E0AA6C7}" type="presOf" srcId="{4C6D8A90-2B01-4567-9AEA-814BA9933224}" destId="{77992640-3386-4EB5-9122-AAC5055CFDB9}" srcOrd="0" destOrd="0" presId="urn:microsoft.com/office/officeart/2005/8/layout/radial6"/>
    <dgm:cxn modelId="{73896CEB-268B-490E-B3AC-D60A7576919B}" srcId="{A7421D52-D698-434A-9B9D-63547E4ED48F}" destId="{475C7B10-6E0B-4841-93F5-D470B3C3FB1D}" srcOrd="2" destOrd="0" parTransId="{6A69A535-E52E-4559-B5BE-D53E869DA802}" sibTransId="{7A12DFFB-68CA-4EA0-A75C-7D1C32D86CC1}"/>
    <dgm:cxn modelId="{60EAA3AB-25AD-4964-8D44-EABF3C6D2E90}" type="presOf" srcId="{7AC6B96E-54AB-4A2F-B08E-604CC55F8850}" destId="{C5AC35F2-6E08-4271-BFEE-C3FBAAE89EDF}" srcOrd="0" destOrd="0" presId="urn:microsoft.com/office/officeart/2005/8/layout/radial6"/>
    <dgm:cxn modelId="{8AC8CB7F-2129-470C-A4FC-2C48A62EBA14}" type="presOf" srcId="{6838F637-B891-4A3A-AAC4-D32B8E16DAC2}" destId="{1BBB3400-41B6-440F-B018-283EAFA2D305}" srcOrd="0" destOrd="0" presId="urn:microsoft.com/office/officeart/2005/8/layout/radial6"/>
    <dgm:cxn modelId="{8605AA60-19FF-47EF-873B-81D3802A5179}" type="presOf" srcId="{E2FA5471-D747-4E63-9AF9-8BD67992C319}" destId="{754212AE-947F-4AFE-BAFB-3F10A1E3F7D7}" srcOrd="0" destOrd="0" presId="urn:microsoft.com/office/officeart/2005/8/layout/radial6"/>
    <dgm:cxn modelId="{C7F66223-1F7B-454C-B1A0-FF3FC4329110}" srcId="{A7421D52-D698-434A-9B9D-63547E4ED48F}" destId="{BC874EF5-3E88-4A56-8C0F-295EA865C4CD}" srcOrd="3" destOrd="0" parTransId="{E29BBFE9-1341-44E5-86DD-8EA2C7BB7D50}" sibTransId="{79DE1F36-937D-4049-A714-A082BC6F52B9}"/>
    <dgm:cxn modelId="{9A1F81B2-3474-4D41-99F7-BFF8A29D7B94}" srcId="{312BE267-4438-40F9-93A5-2B1C00CD8F2A}" destId="{A7421D52-D698-434A-9B9D-63547E4ED48F}" srcOrd="0" destOrd="0" parTransId="{622FDCD2-E367-41CC-A1EB-3E41CBD2F0CF}" sibTransId="{E61932C8-7348-4FA8-A035-92092B628581}"/>
    <dgm:cxn modelId="{17C0C1D7-C80F-4425-BCBF-A7255386F5B9}" type="presOf" srcId="{A7421D52-D698-434A-9B9D-63547E4ED48F}" destId="{C34EF769-1700-4FF3-9880-63178FFB304F}" srcOrd="0" destOrd="0" presId="urn:microsoft.com/office/officeart/2005/8/layout/radial6"/>
    <dgm:cxn modelId="{C642988A-5F8F-4297-AACB-31F1889B5A41}" type="presOf" srcId="{312BE267-4438-40F9-93A5-2B1C00CD8F2A}" destId="{E5375DDC-8431-45B6-94BF-62AA5F24A589}" srcOrd="0" destOrd="0" presId="urn:microsoft.com/office/officeart/2005/8/layout/radial6"/>
    <dgm:cxn modelId="{3936D055-8337-4DA4-A4A5-2C4314755A37}" srcId="{A7421D52-D698-434A-9B9D-63547E4ED48F}" destId="{4C6D8A90-2B01-4567-9AEA-814BA9933224}" srcOrd="1" destOrd="0" parTransId="{D28269EE-E22E-422F-A1AA-52A6C461C673}" sibTransId="{CCBC6672-6563-49DE-8FF7-BC73F26DB3AF}"/>
    <dgm:cxn modelId="{99AB121A-B8AE-46CE-9F2A-1FC35F717DC9}" srcId="{A7421D52-D698-434A-9B9D-63547E4ED48F}" destId="{E2FA5471-D747-4E63-9AF9-8BD67992C319}" srcOrd="0" destOrd="0" parTransId="{2B2AFC4F-21F7-4C32-B0B0-48FA9A52AC5A}" sibTransId="{C3EDAD53-A732-4B5F-8A8C-DA6B8A83E424}"/>
    <dgm:cxn modelId="{79AD5A45-EEAA-44ED-AB83-E21D2174235D}" type="presOf" srcId="{CCBC6672-6563-49DE-8FF7-BC73F26DB3AF}" destId="{DB3486F6-2E30-473C-8F8B-4EA1DD297C8C}" srcOrd="0" destOrd="0" presId="urn:microsoft.com/office/officeart/2005/8/layout/radial6"/>
    <dgm:cxn modelId="{556FF88F-2821-4F4A-8205-1AC55B7F0E79}" srcId="{A7421D52-D698-434A-9B9D-63547E4ED48F}" destId="{F8EA25A7-A202-4FC1-9F11-F70F3B77F002}" srcOrd="4" destOrd="0" parTransId="{5AFF6DE1-1299-475F-9022-628034028486}" sibTransId="{7AC6B96E-54AB-4A2F-B08E-604CC55F8850}"/>
    <dgm:cxn modelId="{13AEEF4A-28AC-440B-A786-7F5C060DB743}" type="presOf" srcId="{79DE1F36-937D-4049-A714-A082BC6F52B9}" destId="{1A44E9E4-33E4-409F-964C-53FB2E6088D5}" srcOrd="0" destOrd="0" presId="urn:microsoft.com/office/officeart/2005/8/layout/radial6"/>
    <dgm:cxn modelId="{B45F571F-24FE-4970-9EE5-96F37EE00EAA}" srcId="{A7421D52-D698-434A-9B9D-63547E4ED48F}" destId="{B8E1E32C-A1A1-4882-ADE2-2AFAFECFE541}" srcOrd="5" destOrd="0" parTransId="{CB873299-D285-4B84-A61D-F8F00A2BF32D}" sibTransId="{6838F637-B891-4A3A-AAC4-D32B8E16DAC2}"/>
    <dgm:cxn modelId="{56703185-F72D-4955-AC9D-709F3DF191D6}" type="presOf" srcId="{B8E1E32C-A1A1-4882-ADE2-2AFAFECFE541}" destId="{A8DF4E26-7E83-4519-BAB9-F75742968E1C}" srcOrd="0" destOrd="0" presId="urn:microsoft.com/office/officeart/2005/8/layout/radial6"/>
    <dgm:cxn modelId="{0888474A-D8CC-4D7F-B6B9-C324B9BC866F}" type="presOf" srcId="{BC874EF5-3E88-4A56-8C0F-295EA865C4CD}" destId="{54123C4E-0986-4AC5-8CCB-05733D4CF85C}" srcOrd="0" destOrd="0" presId="urn:microsoft.com/office/officeart/2005/8/layout/radial6"/>
    <dgm:cxn modelId="{2A9E310A-6698-41D0-8A8F-881E0EA76251}" type="presOf" srcId="{7A12DFFB-68CA-4EA0-A75C-7D1C32D86CC1}" destId="{FD931C48-EA1A-416D-AB67-C04FA88D6556}" srcOrd="0" destOrd="0" presId="urn:microsoft.com/office/officeart/2005/8/layout/radial6"/>
    <dgm:cxn modelId="{BBB0D2B8-3B4A-436D-B23A-9662F805E2C3}" type="presOf" srcId="{475C7B10-6E0B-4841-93F5-D470B3C3FB1D}" destId="{DE0A9138-5B11-4EE1-9028-4C83AF408CD3}" srcOrd="0" destOrd="0" presId="urn:microsoft.com/office/officeart/2005/8/layout/radial6"/>
    <dgm:cxn modelId="{012A7474-635E-484C-9211-7CBF2C2C9DBA}" type="presOf" srcId="{C3EDAD53-A732-4B5F-8A8C-DA6B8A83E424}" destId="{268B8DCD-A56B-4341-B1D8-56A20495F1B1}" srcOrd="0" destOrd="0" presId="urn:microsoft.com/office/officeart/2005/8/layout/radial6"/>
    <dgm:cxn modelId="{25ABA25F-A10E-4D4C-9C3A-0715E0575190}" type="presParOf" srcId="{E5375DDC-8431-45B6-94BF-62AA5F24A589}" destId="{C34EF769-1700-4FF3-9880-63178FFB304F}" srcOrd="0" destOrd="0" presId="urn:microsoft.com/office/officeart/2005/8/layout/radial6"/>
    <dgm:cxn modelId="{2DE20349-D37C-4130-A4E5-300F14247BE9}" type="presParOf" srcId="{E5375DDC-8431-45B6-94BF-62AA5F24A589}" destId="{754212AE-947F-4AFE-BAFB-3F10A1E3F7D7}" srcOrd="1" destOrd="0" presId="urn:microsoft.com/office/officeart/2005/8/layout/radial6"/>
    <dgm:cxn modelId="{9546A6A4-4DED-4148-8D08-0C59985F9944}" type="presParOf" srcId="{E5375DDC-8431-45B6-94BF-62AA5F24A589}" destId="{4DB566A4-367E-405E-A6D0-7136A583A0FE}" srcOrd="2" destOrd="0" presId="urn:microsoft.com/office/officeart/2005/8/layout/radial6"/>
    <dgm:cxn modelId="{EEC61642-819A-4C3D-8883-CB7E98D03062}" type="presParOf" srcId="{E5375DDC-8431-45B6-94BF-62AA5F24A589}" destId="{268B8DCD-A56B-4341-B1D8-56A20495F1B1}" srcOrd="3" destOrd="0" presId="urn:microsoft.com/office/officeart/2005/8/layout/radial6"/>
    <dgm:cxn modelId="{BADA907C-8914-4136-A3B4-BE57B6A148EE}" type="presParOf" srcId="{E5375DDC-8431-45B6-94BF-62AA5F24A589}" destId="{77992640-3386-4EB5-9122-AAC5055CFDB9}" srcOrd="4" destOrd="0" presId="urn:microsoft.com/office/officeart/2005/8/layout/radial6"/>
    <dgm:cxn modelId="{86DC7B70-FB9A-4066-9276-809B92675CD5}" type="presParOf" srcId="{E5375DDC-8431-45B6-94BF-62AA5F24A589}" destId="{9B0EC237-F2B3-468E-A91C-4A910B4FF929}" srcOrd="5" destOrd="0" presId="urn:microsoft.com/office/officeart/2005/8/layout/radial6"/>
    <dgm:cxn modelId="{E79AE29F-2BA8-46B7-A68B-674F5F4BBC2D}" type="presParOf" srcId="{E5375DDC-8431-45B6-94BF-62AA5F24A589}" destId="{DB3486F6-2E30-473C-8F8B-4EA1DD297C8C}" srcOrd="6" destOrd="0" presId="urn:microsoft.com/office/officeart/2005/8/layout/radial6"/>
    <dgm:cxn modelId="{01A45F01-E349-4ED0-93A4-6A1CBA6C55CD}" type="presParOf" srcId="{E5375DDC-8431-45B6-94BF-62AA5F24A589}" destId="{DE0A9138-5B11-4EE1-9028-4C83AF408CD3}" srcOrd="7" destOrd="0" presId="urn:microsoft.com/office/officeart/2005/8/layout/radial6"/>
    <dgm:cxn modelId="{51F3D9B1-AA09-4028-AA8B-9531DCF83968}" type="presParOf" srcId="{E5375DDC-8431-45B6-94BF-62AA5F24A589}" destId="{81157236-57BD-49A6-AFCA-7680738AEDAD}" srcOrd="8" destOrd="0" presId="urn:microsoft.com/office/officeart/2005/8/layout/radial6"/>
    <dgm:cxn modelId="{DAA18DDB-4171-4B69-A79B-4FFCC31B06B5}" type="presParOf" srcId="{E5375DDC-8431-45B6-94BF-62AA5F24A589}" destId="{FD931C48-EA1A-416D-AB67-C04FA88D6556}" srcOrd="9" destOrd="0" presId="urn:microsoft.com/office/officeart/2005/8/layout/radial6"/>
    <dgm:cxn modelId="{B0C5CB57-1664-4526-96AC-0B527269B197}" type="presParOf" srcId="{E5375DDC-8431-45B6-94BF-62AA5F24A589}" destId="{54123C4E-0986-4AC5-8CCB-05733D4CF85C}" srcOrd="10" destOrd="0" presId="urn:microsoft.com/office/officeart/2005/8/layout/radial6"/>
    <dgm:cxn modelId="{03E5F049-70EB-4CC4-BCFE-8DA931DF0615}" type="presParOf" srcId="{E5375DDC-8431-45B6-94BF-62AA5F24A589}" destId="{AF6A468E-4239-4BE0-B168-955D34E58DBC}" srcOrd="11" destOrd="0" presId="urn:microsoft.com/office/officeart/2005/8/layout/radial6"/>
    <dgm:cxn modelId="{A2806EA9-F5C0-456B-A2EE-01D63ED6D271}" type="presParOf" srcId="{E5375DDC-8431-45B6-94BF-62AA5F24A589}" destId="{1A44E9E4-33E4-409F-964C-53FB2E6088D5}" srcOrd="12" destOrd="0" presId="urn:microsoft.com/office/officeart/2005/8/layout/radial6"/>
    <dgm:cxn modelId="{B0260DB1-BB6F-4B87-8137-1605A15676A4}" type="presParOf" srcId="{E5375DDC-8431-45B6-94BF-62AA5F24A589}" destId="{16E1229B-DE1B-4894-BAFF-2A4775644850}" srcOrd="13" destOrd="0" presId="urn:microsoft.com/office/officeart/2005/8/layout/radial6"/>
    <dgm:cxn modelId="{A3D218E3-3B86-4C87-8663-289F15CFBE25}" type="presParOf" srcId="{E5375DDC-8431-45B6-94BF-62AA5F24A589}" destId="{1D4044EB-08E1-4251-B9DB-C2948D42C461}" srcOrd="14" destOrd="0" presId="urn:microsoft.com/office/officeart/2005/8/layout/radial6"/>
    <dgm:cxn modelId="{7AC2B135-C1D9-4587-85FA-5785988B8969}" type="presParOf" srcId="{E5375DDC-8431-45B6-94BF-62AA5F24A589}" destId="{C5AC35F2-6E08-4271-BFEE-C3FBAAE89EDF}" srcOrd="15" destOrd="0" presId="urn:microsoft.com/office/officeart/2005/8/layout/radial6"/>
    <dgm:cxn modelId="{B0FA08E6-0723-4897-A780-39F90AF6574C}" type="presParOf" srcId="{E5375DDC-8431-45B6-94BF-62AA5F24A589}" destId="{A8DF4E26-7E83-4519-BAB9-F75742968E1C}" srcOrd="16" destOrd="0" presId="urn:microsoft.com/office/officeart/2005/8/layout/radial6"/>
    <dgm:cxn modelId="{6749AAD7-7A76-4239-B7FE-DA7B9842C769}" type="presParOf" srcId="{E5375DDC-8431-45B6-94BF-62AA5F24A589}" destId="{F5D4F3C0-E0CA-4C2D-807E-D43EF8FD8E95}" srcOrd="17" destOrd="0" presId="urn:microsoft.com/office/officeart/2005/8/layout/radial6"/>
    <dgm:cxn modelId="{7EE88B26-BB9D-426D-8725-504FE1C3A036}" type="presParOf" srcId="{E5375DDC-8431-45B6-94BF-62AA5F24A589}" destId="{1BBB3400-41B6-440F-B018-283EAFA2D305}" srcOrd="18" destOrd="0" presId="urn:microsoft.com/office/officeart/2005/8/layout/radial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3F022C-EEF3-41A1-9AD8-1BB1A818613E}" type="datetimeFigureOut">
              <a:rPr lang="sr-Latn-RS" smtClean="0"/>
              <a:pPr/>
              <a:t>1.10.2020.</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CC106C-E6EF-42CC-B9BB-1D5FFB8EDCA3}" type="slidenum">
              <a:rPr lang="sr-Latn-RS" smtClean="0"/>
              <a:pPr/>
              <a:t>‹#›</a:t>
            </a:fld>
            <a:endParaRPr lang="sr-Latn-RS"/>
          </a:p>
        </p:txBody>
      </p:sp>
    </p:spTree>
    <p:extLst>
      <p:ext uri="{BB962C8B-B14F-4D97-AF65-F5344CB8AC3E}">
        <p14:creationId xmlns="" xmlns:p14="http://schemas.microsoft.com/office/powerpoint/2010/main" val="438510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5CCC106C-E6EF-42CC-B9BB-1D5FFB8EDCA3}" type="slidenum">
              <a:rPr lang="sr-Latn-RS" smtClean="0"/>
              <a:pPr/>
              <a:t>83</a:t>
            </a:fld>
            <a:endParaRPr lang="sr-Latn-RS"/>
          </a:p>
        </p:txBody>
      </p:sp>
    </p:spTree>
    <p:extLst>
      <p:ext uri="{BB962C8B-B14F-4D97-AF65-F5344CB8AC3E}">
        <p14:creationId xmlns="" xmlns:p14="http://schemas.microsoft.com/office/powerpoint/2010/main" val="2794279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fld id="{1C6E7FA2-BA01-4E80-BCEF-F3189E944A63}" type="slidenum">
              <a:rPr lang="en-US" sz="1200" smtClean="0">
                <a:latin typeface="Calibri" pitchFamily="34" charset="0"/>
              </a:rPr>
              <a:pPr eaLnBrk="1" hangingPunct="1"/>
              <a:t>87</a:t>
            </a:fld>
            <a:endParaRPr lang="en-US" sz="1200" smtClean="0">
              <a:latin typeface="Calibri" pitchFamily="34" charset="0"/>
            </a:endParaRPr>
          </a:p>
        </p:txBody>
      </p:sp>
      <p:sp>
        <p:nvSpPr>
          <p:cNvPr id="242691"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4269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437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RS" smtClean="0"/>
          </a:p>
        </p:txBody>
      </p:sp>
      <p:sp>
        <p:nvSpPr>
          <p:cNvPr id="2437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fld id="{B3731E66-ACE8-4A97-B531-D6C02DB9B513}" type="slidenum">
              <a:rPr lang="en-US" sz="1200" smtClean="0">
                <a:latin typeface="Calibri" pitchFamily="34" charset="0"/>
              </a:rPr>
              <a:pPr eaLnBrk="1" hangingPunct="1"/>
              <a:t>98</a:t>
            </a:fld>
            <a:endParaRPr lang="en-US" sz="1200"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447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2447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fld id="{F5F7487A-A928-4E17-90F1-5184AA9FB42F}" type="slidenum">
              <a:rPr lang="en-US" sz="1200" smtClean="0">
                <a:latin typeface="Calibri" pitchFamily="34" charset="0"/>
              </a:rPr>
              <a:pPr eaLnBrk="1" hangingPunct="1"/>
              <a:t>99</a:t>
            </a:fld>
            <a:endParaRPr lang="en-US" sz="1200"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457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24576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r" eaLnBrk="1" hangingPunct="1"/>
            <a:fld id="{E53DDFFD-76D3-4D76-BFD3-0C87894D3432}" type="slidenum">
              <a:rPr lang="en-US" sz="1200">
                <a:latin typeface="Verdana" pitchFamily="34" charset="0"/>
              </a:rPr>
              <a:pPr algn="r" eaLnBrk="1" hangingPunct="1"/>
              <a:t>100</a:t>
            </a:fld>
            <a:endParaRPr lang="en-US" sz="1200">
              <a:latin typeface="Verdan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88430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1516455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1579206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58750"/>
            <a:ext cx="8229600" cy="597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3" name="Rectangle 43"/>
          <p:cNvSpPr>
            <a:spLocks noGrp="1" noChangeArrowheads="1"/>
          </p:cNvSpPr>
          <p:nvPr>
            <p:ph type="dt" sz="half" idx="10"/>
          </p:nvPr>
        </p:nvSpPr>
        <p:spPr>
          <a:xfrm>
            <a:off x="457200" y="6243638"/>
            <a:ext cx="2133600" cy="457200"/>
          </a:xfrm>
          <a:prstGeom prst="rect">
            <a:avLst/>
          </a:prstGeom>
        </p:spPr>
        <p:txBody>
          <a:bodyPr/>
          <a:lstStyle>
            <a:lvl1pPr>
              <a:defRPr/>
            </a:lvl1pPr>
          </a:lstStyle>
          <a:p>
            <a:pPr>
              <a:defRPr/>
            </a:pPr>
            <a:endParaRPr lang="sr-Latn-CS"/>
          </a:p>
        </p:txBody>
      </p:sp>
      <p:sp>
        <p:nvSpPr>
          <p:cNvPr id="4" name="Rectangle 44"/>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sr-Latn-CS"/>
          </a:p>
        </p:txBody>
      </p:sp>
      <p:sp>
        <p:nvSpPr>
          <p:cNvPr id="5" name="Rectangle 45"/>
          <p:cNvSpPr>
            <a:spLocks noGrp="1" noChangeArrowheads="1"/>
          </p:cNvSpPr>
          <p:nvPr>
            <p:ph type="sldNum" sz="quarter" idx="12"/>
          </p:nvPr>
        </p:nvSpPr>
        <p:spPr>
          <a:xfrm>
            <a:off x="6553200" y="6243638"/>
            <a:ext cx="2133600" cy="457200"/>
          </a:xfrm>
          <a:prstGeom prst="rect">
            <a:avLst/>
          </a:prstGeom>
        </p:spPr>
        <p:txBody>
          <a:bodyPr/>
          <a:lstStyle>
            <a:lvl1pPr>
              <a:defRPr/>
            </a:lvl1pPr>
          </a:lstStyle>
          <a:p>
            <a:pPr>
              <a:defRPr/>
            </a:pPr>
            <a:fld id="{D893654E-13E9-4ABD-91B0-97377E970DFC}" type="slidenum">
              <a:rPr lang="sr-Latn-CS"/>
              <a:pPr>
                <a:defRPr/>
              </a:pPr>
              <a:t>‹#›</a:t>
            </a:fld>
            <a:endParaRPr lang="sr-Latn-CS"/>
          </a:p>
        </p:txBody>
      </p:sp>
    </p:spTree>
    <p:extLst>
      <p:ext uri="{BB962C8B-B14F-4D97-AF65-F5344CB8AC3E}">
        <p14:creationId xmlns="" xmlns:p14="http://schemas.microsoft.com/office/powerpoint/2010/main" val="784552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2410609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3758622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3624075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3215353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97668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3592923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3594488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74098-C35F-497B-A2C1-416E26B9E100}"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4134048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74098-C35F-497B-A2C1-416E26B9E100}" type="datetimeFigureOut">
              <a:rPr lang="sr-Latn-RS" smtClean="0"/>
              <a:pPr/>
              <a:t>1.10.2020.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C9A6B-7EF3-4678-8842-B38EDB85A9FA}" type="slidenum">
              <a:rPr lang="sr-Latn-RS" smtClean="0"/>
              <a:pPr/>
              <a:t>‹#›</a:t>
            </a:fld>
            <a:endParaRPr lang="sr-Latn-RS"/>
          </a:p>
        </p:txBody>
      </p:sp>
    </p:spTree>
    <p:extLst>
      <p:ext uri="{BB962C8B-B14F-4D97-AF65-F5344CB8AC3E}">
        <p14:creationId xmlns="" xmlns:p14="http://schemas.microsoft.com/office/powerpoint/2010/main" val="2609484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hyperlink" Target="http://www.tehnologijahrane.com/pravilnik/pravilnik-o-zdravstvenoj-ispravnosti-dijetetskih-proizvoda"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latin typeface="Times New Roman" pitchFamily="18" charset="0"/>
                <a:cs typeface="Times New Roman" pitchFamily="18" charset="0"/>
              </a:rPr>
              <a:t>ХИГИЈЕНА И ЕКОЛОГИЈА</a:t>
            </a:r>
            <a:endParaRPr lang="sr-Latn-RS" dirty="0">
              <a:latin typeface="Times New Roman" pitchFamily="18" charset="0"/>
              <a:cs typeface="Times New Roman" pitchFamily="18" charset="0"/>
            </a:endParaRPr>
          </a:p>
        </p:txBody>
      </p:sp>
      <p:sp>
        <p:nvSpPr>
          <p:cNvPr id="3" name="Subtitle 2"/>
          <p:cNvSpPr>
            <a:spLocks noGrp="1"/>
          </p:cNvSpPr>
          <p:nvPr>
            <p:ph type="subTitle" idx="1"/>
          </p:nvPr>
        </p:nvSpPr>
        <p:spPr>
          <a:xfrm>
            <a:off x="539552" y="3933056"/>
            <a:ext cx="7776864" cy="1752600"/>
          </a:xfrm>
        </p:spPr>
        <p:txBody>
          <a:bodyPr/>
          <a:lstStyle/>
          <a:p>
            <a:pPr algn="just"/>
            <a:r>
              <a:rPr lang="sr-Cyrl-RS" dirty="0" smtClean="0">
                <a:latin typeface="Times New Roman" pitchFamily="18" charset="0"/>
                <a:cs typeface="Times New Roman" pitchFamily="18" charset="0"/>
              </a:rPr>
              <a:t>	ДЕВЕТА НЕДЕЉА НАСТАВЕ</a:t>
            </a:r>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76457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712968" cy="1143000"/>
          </a:xfrm>
        </p:spPr>
        <p:txBody>
          <a:bodyPr>
            <a:normAutofit fontScale="90000"/>
          </a:bodyPr>
          <a:lstStyle/>
          <a:p>
            <a:r>
              <a:rPr lang="sr-Cyrl-RS" dirty="0" smtClean="0"/>
              <a:t>Нутритивни водичи-општа популација</a:t>
            </a:r>
            <a:endParaRPr lang="sr-Latn-RS" dirty="0"/>
          </a:p>
        </p:txBody>
      </p:sp>
      <p:sp>
        <p:nvSpPr>
          <p:cNvPr id="3" name="Content Placeholder 2"/>
          <p:cNvSpPr>
            <a:spLocks noGrp="1"/>
          </p:cNvSpPr>
          <p:nvPr>
            <p:ph idx="1"/>
          </p:nvPr>
        </p:nvSpPr>
        <p:spPr>
          <a:xfrm>
            <a:off x="395536" y="1052736"/>
            <a:ext cx="8229600" cy="4525963"/>
          </a:xfrm>
        </p:spPr>
        <p:txBody>
          <a:bodyPr>
            <a:noAutofit/>
          </a:bodyPr>
          <a:lstStyle/>
          <a:p>
            <a:pPr marL="0" indent="0">
              <a:buNone/>
            </a:pPr>
            <a:r>
              <a:rPr lang="sr-Cyrl-RS" sz="2300" dirty="0" smtClean="0"/>
              <a:t>Садржај:</a:t>
            </a:r>
          </a:p>
          <a:p>
            <a:r>
              <a:rPr lang="sr-Cyrl-RS" sz="2300" dirty="0" smtClean="0"/>
              <a:t>Енергетске потребе и начин провере енергетске равнотеже</a:t>
            </a:r>
          </a:p>
          <a:p>
            <a:r>
              <a:rPr lang="sr-Cyrl-RS" sz="2300" dirty="0" smtClean="0"/>
              <a:t>Препоручени дневни уносу макронутријената</a:t>
            </a:r>
          </a:p>
          <a:p>
            <a:r>
              <a:rPr lang="sr-Cyrl-RS" sz="2300" dirty="0" smtClean="0"/>
              <a:t>Препоручени дневни уноси микронутријената</a:t>
            </a:r>
          </a:p>
          <a:p>
            <a:r>
              <a:rPr lang="sr-Cyrl-RS" sz="2300" dirty="0" smtClean="0"/>
              <a:t>Популациони нутритивни циљеви (краткорочни и дугорочни)</a:t>
            </a:r>
          </a:p>
          <a:p>
            <a:r>
              <a:rPr lang="sr-Cyrl-RS" sz="2300" dirty="0" smtClean="0"/>
              <a:t>Стручни кораци, временске одреднице и институције</a:t>
            </a:r>
          </a:p>
          <a:p>
            <a:r>
              <a:rPr lang="sr-Cyrl-RS" sz="2300" dirty="0" smtClean="0"/>
              <a:t>Препоруке за популационе интервентне мере</a:t>
            </a:r>
          </a:p>
          <a:p>
            <a:r>
              <a:rPr lang="sr-Cyrl-RS" sz="2300" dirty="0" smtClean="0"/>
              <a:t>Унос намирница (начин избора, препоручене количине, учесталост</a:t>
            </a:r>
          </a:p>
          <a:p>
            <a:r>
              <a:rPr lang="sr-Cyrl-RS" sz="2300" dirty="0" smtClean="0"/>
              <a:t>Лична хигијена</a:t>
            </a:r>
          </a:p>
          <a:p>
            <a:r>
              <a:rPr lang="sr-Cyrl-RS" sz="2300" dirty="0" smtClean="0"/>
              <a:t>Хигијена хране и исхране</a:t>
            </a:r>
          </a:p>
          <a:p>
            <a:r>
              <a:rPr lang="sr-Cyrl-RS" sz="2300" dirty="0" smtClean="0"/>
              <a:t>Препоруке за контролу телесне масе</a:t>
            </a:r>
          </a:p>
          <a:p>
            <a:r>
              <a:rPr lang="sr-Cyrl-RS" sz="2300" dirty="0" smtClean="0"/>
              <a:t>Препоруке за физичку активност</a:t>
            </a:r>
          </a:p>
          <a:p>
            <a:r>
              <a:rPr lang="sr-Cyrl-RS" sz="2300" dirty="0" smtClean="0"/>
              <a:t>Препоруке за унос соли</a:t>
            </a:r>
            <a:endParaRPr lang="sr-Latn-RS" sz="2300" dirty="0"/>
          </a:p>
        </p:txBody>
      </p:sp>
    </p:spTree>
    <p:extLst>
      <p:ext uri="{BB962C8B-B14F-4D97-AF65-F5344CB8AC3E}">
        <p14:creationId xmlns="" xmlns:p14="http://schemas.microsoft.com/office/powerpoint/2010/main" val="325171627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4"/>
          <p:cNvSpPr>
            <a:spLocks noGrp="1" noChangeArrowheads="1"/>
          </p:cNvSpPr>
          <p:nvPr>
            <p:ph type="title"/>
          </p:nvPr>
        </p:nvSpPr>
        <p:spPr>
          <a:xfrm>
            <a:off x="0" y="946150"/>
            <a:ext cx="9144000" cy="990600"/>
          </a:xfrm>
        </p:spPr>
        <p:txBody>
          <a:bodyPr/>
          <a:lstStyle/>
          <a:p>
            <a:pPr eaLnBrk="1" hangingPunct="1"/>
            <a:r>
              <a:rPr lang="en-US" sz="3200" b="1" smtClean="0"/>
              <a:t>Гликемијски индекс-ГИ</a:t>
            </a:r>
            <a:r>
              <a:rPr lang="en-US" sz="4000" smtClean="0"/>
              <a:t> </a:t>
            </a:r>
          </a:p>
        </p:txBody>
      </p:sp>
      <p:sp>
        <p:nvSpPr>
          <p:cNvPr id="194563" name="Rectangle 5"/>
          <p:cNvSpPr>
            <a:spLocks noGrp="1" noChangeArrowheads="1"/>
          </p:cNvSpPr>
          <p:nvPr>
            <p:ph idx="1"/>
          </p:nvPr>
        </p:nvSpPr>
        <p:spPr>
          <a:xfrm>
            <a:off x="611188" y="3475038"/>
            <a:ext cx="8424862" cy="3382962"/>
          </a:xfrm>
        </p:spPr>
        <p:txBody>
          <a:bodyPr/>
          <a:lstStyle/>
          <a:p>
            <a:pPr eaLnBrk="1" hangingPunct="1">
              <a:buFontTx/>
              <a:buNone/>
            </a:pPr>
            <a:r>
              <a:rPr lang="sr-Latn-CS" smtClean="0">
                <a:latin typeface="Comic Sans MS" pitchFamily="66" charset="0"/>
              </a:rPr>
              <a:t> 	</a:t>
            </a:r>
            <a:endParaRPr lang="el-GR" smtClean="0">
              <a:latin typeface="Comic Sans MS" pitchFamily="66" charset="0"/>
            </a:endParaRPr>
          </a:p>
        </p:txBody>
      </p:sp>
      <p:sp>
        <p:nvSpPr>
          <p:cNvPr id="194564" name="Rectangle 6"/>
          <p:cNvSpPr>
            <a:spLocks noChangeArrowheads="1"/>
          </p:cNvSpPr>
          <p:nvPr/>
        </p:nvSpPr>
        <p:spPr bwMode="auto">
          <a:xfrm>
            <a:off x="0" y="1905000"/>
            <a:ext cx="91440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sr-Latn-CS" sz="2400" b="1" dirty="0"/>
              <a:t>     </a:t>
            </a:r>
            <a:r>
              <a:rPr lang="en-US" b="1" dirty="0" err="1"/>
              <a:t>Гликемијски</a:t>
            </a:r>
            <a:r>
              <a:rPr lang="en-US" b="1" dirty="0"/>
              <a:t> </a:t>
            </a:r>
            <a:r>
              <a:rPr lang="en-US" b="1" dirty="0" err="1"/>
              <a:t>индекс</a:t>
            </a:r>
            <a:r>
              <a:rPr lang="en-US" dirty="0"/>
              <a:t> </a:t>
            </a:r>
            <a:r>
              <a:rPr lang="en-US" dirty="0" err="1"/>
              <a:t>је</a:t>
            </a:r>
            <a:r>
              <a:rPr lang="en-US" dirty="0"/>
              <a:t> </a:t>
            </a:r>
            <a:r>
              <a:rPr lang="sr-Latn-CS" dirty="0"/>
              <a:t>брзина којом се повећава ниво   глукозе у крви после узимања одређене количине врсте хране.</a:t>
            </a:r>
            <a:r>
              <a:rPr lang="en-US" dirty="0"/>
              <a:t> </a:t>
            </a:r>
            <a:endParaRPr lang="sr-Cyrl-RS" dirty="0" smtClean="0"/>
          </a:p>
          <a:p>
            <a:pPr>
              <a:buFont typeface="Wingdings" pitchFamily="2" charset="2"/>
              <a:buNone/>
            </a:pPr>
            <a:r>
              <a:rPr lang="en-US" dirty="0" err="1" smtClean="0"/>
              <a:t>То</a:t>
            </a:r>
            <a:r>
              <a:rPr lang="en-US" dirty="0" smtClean="0"/>
              <a:t>  </a:t>
            </a:r>
            <a:r>
              <a:rPr lang="en-US" dirty="0" err="1"/>
              <a:t>је</a:t>
            </a:r>
            <a:r>
              <a:rPr lang="en-US" dirty="0"/>
              <a:t>  </a:t>
            </a:r>
            <a:r>
              <a:rPr lang="en-US" dirty="0" err="1"/>
              <a:t>параметар</a:t>
            </a:r>
            <a:r>
              <a:rPr lang="en-US" dirty="0"/>
              <a:t> </a:t>
            </a:r>
            <a:r>
              <a:rPr lang="en-US" dirty="0" err="1"/>
              <a:t>хипергликемијског</a:t>
            </a:r>
            <a:r>
              <a:rPr lang="en-US" dirty="0"/>
              <a:t>   </a:t>
            </a:r>
            <a:r>
              <a:rPr lang="en-US" dirty="0" err="1"/>
              <a:t>потенцијала</a:t>
            </a:r>
            <a:r>
              <a:rPr lang="en-US" dirty="0"/>
              <a:t> </a:t>
            </a:r>
            <a:r>
              <a:rPr lang="en-US" dirty="0" err="1"/>
              <a:t>хране</a:t>
            </a:r>
            <a:r>
              <a:rPr lang="en-US" dirty="0"/>
              <a:t> </a:t>
            </a:r>
            <a:r>
              <a:rPr lang="en-US" dirty="0" err="1"/>
              <a:t>богате</a:t>
            </a:r>
            <a:r>
              <a:rPr lang="en-US" dirty="0"/>
              <a:t> </a:t>
            </a:r>
            <a:r>
              <a:rPr lang="en-US" dirty="0" err="1"/>
              <a:t>угљеним</a:t>
            </a:r>
            <a:r>
              <a:rPr lang="en-US" dirty="0"/>
              <a:t> </a:t>
            </a:r>
            <a:r>
              <a:rPr lang="en-US" dirty="0" err="1"/>
              <a:t>хидратима</a:t>
            </a:r>
            <a:r>
              <a:rPr lang="en-US" dirty="0"/>
              <a:t>.</a:t>
            </a:r>
          </a:p>
        </p:txBody>
      </p:sp>
      <p:sp>
        <p:nvSpPr>
          <p:cNvPr id="2" name="TextBox 1"/>
          <p:cNvSpPr txBox="1"/>
          <p:nvPr/>
        </p:nvSpPr>
        <p:spPr>
          <a:xfrm>
            <a:off x="755576" y="3573016"/>
            <a:ext cx="7272808" cy="2308324"/>
          </a:xfrm>
          <a:prstGeom prst="rect">
            <a:avLst/>
          </a:prstGeom>
          <a:noFill/>
        </p:spPr>
        <p:txBody>
          <a:bodyPr wrap="square" rtlCol="0">
            <a:spAutoFit/>
          </a:bodyPr>
          <a:lstStyle/>
          <a:p>
            <a:pPr marL="342900" indent="-342900">
              <a:buAutoNum type="arabicPeriod"/>
            </a:pPr>
            <a:r>
              <a:rPr lang="sr-Cyrl-RS" dirty="0" smtClean="0"/>
              <a:t>Низак ГИ –интрегрални хлеб, паста, млеко, месо, инегрални пиринач, хладно цеђена биљна уља, свеже воће и поврће (осим кромпира, легуминоза, лубенице и орашастог воћа</a:t>
            </a:r>
          </a:p>
          <a:p>
            <a:pPr marL="342900" indent="-342900">
              <a:buFont typeface="+mj-lt"/>
              <a:buAutoNum type="arabicPeriod"/>
            </a:pPr>
            <a:endParaRPr lang="sr-Cyrl-RS" dirty="0" smtClean="0"/>
          </a:p>
          <a:p>
            <a:pPr marL="342900" indent="-342900">
              <a:buAutoNum type="arabicPeriod"/>
            </a:pPr>
            <a:r>
              <a:rPr lang="sr-Cyrl-RS" dirty="0" smtClean="0"/>
              <a:t>Средњи ГИ (бели пиринач, сок од поморанџе)</a:t>
            </a:r>
          </a:p>
          <a:p>
            <a:pPr marL="342900" indent="-342900">
              <a:buFont typeface="+mj-lt"/>
              <a:buAutoNum type="arabicPeriod"/>
            </a:pPr>
            <a:endParaRPr lang="sr-Cyrl-RS" dirty="0" smtClean="0"/>
          </a:p>
          <a:p>
            <a:pPr marL="342900" indent="-342900">
              <a:buAutoNum type="arabicPeriod"/>
            </a:pPr>
            <a:r>
              <a:rPr lang="sr-Cyrl-RS" dirty="0" smtClean="0"/>
              <a:t>Висок ГИ (корн флекс, кромпир, лубеница, бела пецива типа кроасани, бели хлеб</a:t>
            </a:r>
            <a:endParaRPr lang="sr-Latn-RS" dirty="0"/>
          </a:p>
        </p:txBody>
      </p:sp>
    </p:spTree>
    <p:extLst>
      <p:ext uri="{BB962C8B-B14F-4D97-AF65-F5344CB8AC3E}">
        <p14:creationId xmlns="" xmlns:p14="http://schemas.microsoft.com/office/powerpoint/2010/main" val="1683798320"/>
      </p:ext>
    </p:extLst>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457200" y="457200"/>
            <a:ext cx="8534400" cy="5708104"/>
          </a:xfrm>
        </p:spPr>
        <p:txBody>
          <a:bodyPr>
            <a:normAutofit/>
          </a:bodyPr>
          <a:lstStyle/>
          <a:p>
            <a:pPr eaLnBrk="1" hangingPunct="1">
              <a:buSzTx/>
              <a:buFontTx/>
              <a:buChar char="•"/>
              <a:defRPr/>
            </a:pPr>
            <a:r>
              <a:rPr lang="sr-Cyrl-CS" altLang="ko-KR" sz="2200" b="1" dirty="0" smtClean="0"/>
              <a:t>ПОЖЕЉНО</a:t>
            </a:r>
            <a:r>
              <a:rPr lang="pl-PL" altLang="ko-KR" sz="2200" b="1" dirty="0" smtClean="0"/>
              <a:t> </a:t>
            </a:r>
            <a:r>
              <a:rPr lang="sr-Cyrl-CS" altLang="ko-KR" sz="2200" b="1" dirty="0" smtClean="0"/>
              <a:t>ЈЕ</a:t>
            </a:r>
            <a:r>
              <a:rPr lang="pl-PL" altLang="ko-KR" sz="2200" b="1" dirty="0" smtClean="0"/>
              <a:t> </a:t>
            </a:r>
            <a:r>
              <a:rPr lang="sr-Cyrl-CS" altLang="ko-KR" sz="2200" b="1" dirty="0" smtClean="0"/>
              <a:t>ЗА</a:t>
            </a:r>
            <a:r>
              <a:rPr lang="pl-PL" altLang="ko-KR" sz="2200" b="1" dirty="0" smtClean="0"/>
              <a:t> </a:t>
            </a:r>
            <a:r>
              <a:rPr lang="sr-Cyrl-CS" altLang="ko-KR" sz="2200" b="1" dirty="0" smtClean="0"/>
              <a:t>СПОРТИСТЕ</a:t>
            </a:r>
            <a:r>
              <a:rPr lang="pl-PL" altLang="ko-KR" sz="2200" b="1" dirty="0" smtClean="0"/>
              <a:t> </a:t>
            </a:r>
            <a:r>
              <a:rPr lang="sr-Cyrl-CS" altLang="ko-KR" sz="2200" b="1" dirty="0" smtClean="0"/>
              <a:t>ДА</a:t>
            </a:r>
            <a:r>
              <a:rPr lang="pl-PL" altLang="ko-KR" sz="2200" b="1" dirty="0" smtClean="0"/>
              <a:t> </a:t>
            </a:r>
            <a:r>
              <a:rPr lang="sr-Cyrl-CS" altLang="ko-KR" sz="2200" b="1" dirty="0" smtClean="0"/>
              <a:t>КОНЗУМИРАЈУ</a:t>
            </a:r>
            <a:r>
              <a:rPr lang="pl-PL" altLang="ko-KR" sz="2200" b="1" dirty="0" smtClean="0"/>
              <a:t> </a:t>
            </a:r>
            <a:r>
              <a:rPr lang="sr-Cyrl-CS" altLang="ko-KR" sz="2200" b="1" dirty="0" smtClean="0"/>
              <a:t>УГЉЕНЕ</a:t>
            </a:r>
            <a:r>
              <a:rPr lang="pl-PL" altLang="ko-KR" sz="2200" b="1" dirty="0" smtClean="0"/>
              <a:t> </a:t>
            </a:r>
            <a:r>
              <a:rPr lang="sr-Cyrl-CS" altLang="ko-KR" sz="2200" b="1" dirty="0" smtClean="0"/>
              <a:t>ХИДРАТЕ</a:t>
            </a:r>
            <a:r>
              <a:rPr lang="pl-PL" altLang="ko-KR" sz="2200" b="1" dirty="0" smtClean="0"/>
              <a:t> </a:t>
            </a:r>
            <a:r>
              <a:rPr lang="sr-Cyrl-CS" altLang="ko-KR" sz="2200" b="1" dirty="0" smtClean="0"/>
              <a:t>КОЈИ</a:t>
            </a:r>
            <a:r>
              <a:rPr lang="pl-PL" altLang="ko-KR" sz="2200" b="1" dirty="0" smtClean="0"/>
              <a:t> </a:t>
            </a:r>
            <a:r>
              <a:rPr lang="sr-Cyrl-CS" altLang="ko-KR" sz="2200" b="1" dirty="0" smtClean="0"/>
              <a:t>ИМАЈУ</a:t>
            </a:r>
            <a:r>
              <a:rPr lang="pl-PL" altLang="ko-KR" sz="2200" b="1" dirty="0" smtClean="0"/>
              <a:t> </a:t>
            </a:r>
            <a:r>
              <a:rPr lang="sr-Cyrl-CS" altLang="ko-KR" sz="2200" b="1" dirty="0" smtClean="0"/>
              <a:t>НИСКУ</a:t>
            </a:r>
            <a:r>
              <a:rPr lang="pl-PL" altLang="ko-KR" sz="2200" b="1" dirty="0" smtClean="0"/>
              <a:t> </a:t>
            </a:r>
            <a:r>
              <a:rPr lang="sr-Cyrl-CS" altLang="ko-KR" sz="2200" b="1" dirty="0" smtClean="0"/>
              <a:t>И</a:t>
            </a:r>
            <a:r>
              <a:rPr lang="pl-PL" altLang="ko-KR" sz="2200" b="1" dirty="0" smtClean="0"/>
              <a:t> </a:t>
            </a:r>
            <a:r>
              <a:rPr lang="sr-Cyrl-CS" altLang="ko-KR" sz="2200" b="1" dirty="0" smtClean="0"/>
              <a:t>СРЕДЊУ</a:t>
            </a:r>
            <a:r>
              <a:rPr lang="pl-PL" altLang="ko-KR" sz="2200" b="1" dirty="0" smtClean="0"/>
              <a:t> </a:t>
            </a:r>
            <a:r>
              <a:rPr lang="sr-Cyrl-CS" altLang="ko-KR" sz="2200" b="1" dirty="0" smtClean="0"/>
              <a:t>ВРЕДНОСТ</a:t>
            </a:r>
            <a:r>
              <a:rPr lang="pl-PL" altLang="ko-KR" sz="2200" b="1" dirty="0" smtClean="0"/>
              <a:t> </a:t>
            </a:r>
            <a:r>
              <a:rPr lang="sr-Cyrl-CS" altLang="ko-KR" sz="2200" b="1" dirty="0" smtClean="0"/>
              <a:t>ГЛИКЕМИЈСКОГ</a:t>
            </a:r>
            <a:r>
              <a:rPr lang="pl-PL" altLang="ko-KR" sz="2200" b="1" dirty="0" smtClean="0"/>
              <a:t> </a:t>
            </a:r>
            <a:r>
              <a:rPr lang="sr-Cyrl-CS" altLang="ko-KR" sz="2200" b="1" dirty="0" smtClean="0"/>
              <a:t>ИНДЕКСА</a:t>
            </a:r>
          </a:p>
          <a:p>
            <a:pPr marL="0" indent="0" eaLnBrk="1" hangingPunct="1">
              <a:buSzTx/>
              <a:buNone/>
              <a:defRPr/>
            </a:pPr>
            <a:endParaRPr lang="sr-Cyrl-RS" altLang="ko-KR" sz="2200" b="1" dirty="0" smtClean="0"/>
          </a:p>
          <a:p>
            <a:pPr eaLnBrk="1" hangingPunct="1">
              <a:buSzTx/>
              <a:buFontTx/>
              <a:buChar char="•"/>
              <a:defRPr/>
            </a:pPr>
            <a:r>
              <a:rPr lang="sr-Cyrl-CS" altLang="ko-KR" sz="2200" b="1" dirty="0" smtClean="0"/>
              <a:t>ПОСТОЈЕ</a:t>
            </a:r>
            <a:r>
              <a:rPr lang="pl-PL" altLang="ko-KR" sz="2200" b="1" dirty="0" smtClean="0"/>
              <a:t> </a:t>
            </a:r>
            <a:r>
              <a:rPr lang="sr-Cyrl-CS" altLang="ko-KR" sz="2200" b="1" dirty="0" smtClean="0"/>
              <a:t>ПЕРИОДИ</a:t>
            </a:r>
            <a:r>
              <a:rPr lang="pl-PL" altLang="ko-KR" sz="2200" b="1" dirty="0" smtClean="0"/>
              <a:t> </a:t>
            </a:r>
            <a:r>
              <a:rPr lang="sr-Cyrl-CS" altLang="ko-KR" sz="2200" b="1" dirty="0" smtClean="0"/>
              <a:t>ЗА</a:t>
            </a:r>
            <a:r>
              <a:rPr lang="pl-PL" altLang="ko-KR" sz="2200" b="1" dirty="0" smtClean="0"/>
              <a:t> </a:t>
            </a:r>
            <a:r>
              <a:rPr lang="sr-Cyrl-CS" altLang="ko-KR" sz="2200" b="1" dirty="0" smtClean="0"/>
              <a:t>ВРЕМЕ</a:t>
            </a:r>
            <a:r>
              <a:rPr lang="pl-PL" altLang="ko-KR" sz="2200" b="1" dirty="0" smtClean="0"/>
              <a:t> </a:t>
            </a:r>
            <a:r>
              <a:rPr lang="sr-Cyrl-CS" altLang="ko-KR" sz="2200" b="1" dirty="0" smtClean="0"/>
              <a:t>И</a:t>
            </a:r>
            <a:r>
              <a:rPr lang="pl-PL" altLang="ko-KR" sz="2200" b="1" dirty="0" smtClean="0"/>
              <a:t> </a:t>
            </a:r>
            <a:r>
              <a:rPr lang="sr-Cyrl-CS" altLang="ko-KR" sz="2200" b="1" dirty="0" smtClean="0"/>
              <a:t>НЕПОСРЕДНО</a:t>
            </a:r>
            <a:r>
              <a:rPr lang="pl-PL" altLang="ko-KR" sz="2200" b="1" dirty="0" smtClean="0"/>
              <a:t> </a:t>
            </a:r>
            <a:r>
              <a:rPr lang="sr-Cyrl-CS" altLang="ko-KR" sz="2200" b="1" dirty="0" smtClean="0"/>
              <a:t>ПОСЛЕ</a:t>
            </a:r>
            <a:r>
              <a:rPr lang="pl-PL" altLang="ko-KR" sz="2200" b="1" dirty="0" smtClean="0"/>
              <a:t> </a:t>
            </a:r>
            <a:r>
              <a:rPr lang="sr-Cyrl-CS" altLang="ko-KR" sz="2200" b="1" dirty="0" smtClean="0"/>
              <a:t>ВЕЖБАЊА</a:t>
            </a:r>
            <a:r>
              <a:rPr lang="pl-PL" altLang="ko-KR" sz="2200" b="1" dirty="0" smtClean="0"/>
              <a:t> </a:t>
            </a:r>
            <a:r>
              <a:rPr lang="sr-Cyrl-CS" altLang="ko-KR" sz="2200" b="1" dirty="0" smtClean="0"/>
              <a:t>КАДА</a:t>
            </a:r>
            <a:r>
              <a:rPr lang="pl-PL" altLang="ko-KR" sz="2200" b="1" dirty="0" smtClean="0"/>
              <a:t> </a:t>
            </a:r>
            <a:r>
              <a:rPr lang="sr-Cyrl-CS" altLang="ko-KR" sz="2200" b="1" dirty="0" smtClean="0"/>
              <a:t>ЈЕ</a:t>
            </a:r>
            <a:r>
              <a:rPr lang="sr-Latn-CS" altLang="ko-KR" sz="2200" b="1" dirty="0" smtClean="0"/>
              <a:t> </a:t>
            </a:r>
            <a:r>
              <a:rPr lang="sr-Cyrl-CS" altLang="ko-KR" sz="2200" b="1" dirty="0" smtClean="0">
                <a:ea typeface="굴림" charset="-127"/>
              </a:rPr>
              <a:t>СПОРТИСТИМА</a:t>
            </a:r>
            <a:r>
              <a:rPr lang="it-IT" altLang="ko-KR" sz="2200" b="1" dirty="0" smtClean="0">
                <a:ea typeface="굴림" charset="-127"/>
              </a:rPr>
              <a:t> </a:t>
            </a:r>
            <a:r>
              <a:rPr lang="sr-Cyrl-CS" altLang="ko-KR" sz="2200" b="1" dirty="0" smtClean="0">
                <a:ea typeface="굴림" charset="-127"/>
              </a:rPr>
              <a:t>КОРИСНИЈЕ</a:t>
            </a:r>
            <a:r>
              <a:rPr lang="it-IT" altLang="ko-KR" sz="2200" b="1" dirty="0" smtClean="0">
                <a:ea typeface="굴림" charset="-127"/>
              </a:rPr>
              <a:t> </a:t>
            </a:r>
            <a:r>
              <a:rPr lang="sr-Cyrl-CS" altLang="ko-KR" sz="2200" b="1" dirty="0" smtClean="0">
                <a:ea typeface="굴림" charset="-127"/>
              </a:rPr>
              <a:t>ДА</a:t>
            </a:r>
            <a:r>
              <a:rPr lang="it-IT" altLang="ko-KR" sz="2200" b="1" dirty="0" smtClean="0">
                <a:ea typeface="굴림" charset="-127"/>
              </a:rPr>
              <a:t> </a:t>
            </a:r>
            <a:r>
              <a:rPr lang="sr-Cyrl-CS" altLang="ko-KR" sz="2200" b="1" dirty="0" smtClean="0">
                <a:ea typeface="굴림" charset="-127"/>
              </a:rPr>
              <a:t>КОРИСТЕ</a:t>
            </a:r>
            <a:r>
              <a:rPr lang="it-IT" altLang="ko-KR" sz="2200" b="1" dirty="0" smtClean="0">
                <a:ea typeface="굴림" charset="-127"/>
              </a:rPr>
              <a:t> </a:t>
            </a:r>
            <a:r>
              <a:rPr lang="sr-Cyrl-CS" altLang="ko-KR" sz="2200" b="1" dirty="0" smtClean="0">
                <a:ea typeface="굴림" charset="-127"/>
              </a:rPr>
              <a:t>НАМИРНИЦЕ</a:t>
            </a:r>
            <a:r>
              <a:rPr lang="it-IT" altLang="ko-KR" sz="2200" b="1" dirty="0" smtClean="0">
                <a:ea typeface="굴림" charset="-127"/>
              </a:rPr>
              <a:t> </a:t>
            </a:r>
            <a:r>
              <a:rPr lang="sr-Cyrl-CS" altLang="ko-KR" sz="2200" b="1" dirty="0" smtClean="0">
                <a:ea typeface="굴림" charset="-127"/>
              </a:rPr>
              <a:t>СА</a:t>
            </a:r>
            <a:r>
              <a:rPr lang="it-IT" altLang="ko-KR" sz="2200" b="1" dirty="0" smtClean="0">
                <a:ea typeface="굴림" charset="-127"/>
              </a:rPr>
              <a:t> </a:t>
            </a:r>
            <a:r>
              <a:rPr lang="sr-Cyrl-CS" altLang="ko-KR" sz="2200" b="1" dirty="0" smtClean="0">
                <a:ea typeface="굴림" charset="-127"/>
              </a:rPr>
              <a:t>ВИСОКИМ</a:t>
            </a:r>
            <a:r>
              <a:rPr lang="sr-Latn-CS" altLang="ko-KR" sz="2200" b="1" dirty="0" smtClean="0"/>
              <a:t> </a:t>
            </a:r>
            <a:r>
              <a:rPr lang="sr-Cyrl-CS" altLang="ko-KR" sz="2200" b="1" dirty="0" smtClean="0">
                <a:ea typeface="굴림" charset="-127"/>
              </a:rPr>
              <a:t>ГЛИКЕМИЈСКИМ</a:t>
            </a:r>
            <a:r>
              <a:rPr lang="it-IT" altLang="ko-KR" sz="2200" b="1" dirty="0" smtClean="0">
                <a:ea typeface="굴림" charset="-127"/>
              </a:rPr>
              <a:t> </a:t>
            </a:r>
            <a:r>
              <a:rPr lang="sr-Cyrl-CS" altLang="ko-KR" sz="2200" b="1" dirty="0" smtClean="0">
                <a:ea typeface="굴림" charset="-127"/>
              </a:rPr>
              <a:t>ИНДЕКСОМ</a:t>
            </a:r>
          </a:p>
          <a:p>
            <a:pPr marL="0" indent="0" eaLnBrk="1" hangingPunct="1">
              <a:buSzTx/>
              <a:buNone/>
              <a:defRPr/>
            </a:pPr>
            <a:endParaRPr lang="sr-Latn-CS" altLang="ko-KR" sz="2200" b="1" dirty="0" smtClean="0"/>
          </a:p>
          <a:p>
            <a:pPr eaLnBrk="1" hangingPunct="1">
              <a:buSzTx/>
              <a:buFontTx/>
              <a:buChar char="•"/>
              <a:defRPr/>
            </a:pPr>
            <a:r>
              <a:rPr lang="sr-Cyrl-CS" altLang="ko-KR" sz="2200" b="1" dirty="0" smtClean="0">
                <a:ea typeface="굴림" charset="-127"/>
              </a:rPr>
              <a:t>НАМИРНИЦЕ</a:t>
            </a:r>
            <a:r>
              <a:rPr lang="it-IT" altLang="ko-KR" sz="2200" b="1" dirty="0" smtClean="0">
                <a:ea typeface="굴림" charset="-127"/>
              </a:rPr>
              <a:t> </a:t>
            </a:r>
            <a:r>
              <a:rPr lang="sr-Cyrl-CS" altLang="ko-KR" sz="2200" b="1" dirty="0" smtClean="0">
                <a:ea typeface="굴림" charset="-127"/>
              </a:rPr>
              <a:t>БОГАТЕ</a:t>
            </a:r>
            <a:r>
              <a:rPr lang="it-IT" altLang="ko-KR" sz="2200" b="1" dirty="0" smtClean="0">
                <a:ea typeface="굴림" charset="-127"/>
              </a:rPr>
              <a:t> </a:t>
            </a:r>
            <a:r>
              <a:rPr lang="sr-Cyrl-CS" altLang="ko-KR" sz="2200" b="1" dirty="0" smtClean="0">
                <a:ea typeface="굴림" charset="-127"/>
              </a:rPr>
              <a:t>УГЉЕНИМ</a:t>
            </a:r>
            <a:r>
              <a:rPr lang="it-IT" altLang="ko-KR" sz="2200" b="1" dirty="0" smtClean="0">
                <a:ea typeface="굴림" charset="-127"/>
              </a:rPr>
              <a:t> </a:t>
            </a:r>
            <a:r>
              <a:rPr lang="sr-Cyrl-CS" altLang="ko-KR" sz="2200" b="1" dirty="0" smtClean="0">
                <a:ea typeface="굴림" charset="-127"/>
              </a:rPr>
              <a:t>ХИДРАТИМА</a:t>
            </a:r>
            <a:r>
              <a:rPr lang="sr-Latn-CS" altLang="ko-KR" sz="2200" b="1" dirty="0" smtClean="0"/>
              <a:t> </a:t>
            </a:r>
            <a:r>
              <a:rPr lang="sr-Cyrl-CS" altLang="ko-KR" sz="2200" b="1" dirty="0" smtClean="0">
                <a:ea typeface="굴림" charset="-127"/>
              </a:rPr>
              <a:t>СА</a:t>
            </a:r>
            <a:r>
              <a:rPr lang="it-IT" altLang="ko-KR" sz="2200" b="1" dirty="0" smtClean="0">
                <a:ea typeface="굴림" charset="-127"/>
              </a:rPr>
              <a:t> </a:t>
            </a:r>
            <a:r>
              <a:rPr lang="sr-Cyrl-CS" altLang="ko-KR" sz="2200" b="1" dirty="0" smtClean="0">
                <a:ea typeface="굴림" charset="-127"/>
              </a:rPr>
              <a:t>ВИШИМ</a:t>
            </a:r>
            <a:r>
              <a:rPr lang="it-IT" altLang="ko-KR" sz="2200" b="1" dirty="0" smtClean="0">
                <a:ea typeface="굴림" charset="-127"/>
              </a:rPr>
              <a:t> </a:t>
            </a:r>
            <a:r>
              <a:rPr lang="sr-Cyrl-CS" altLang="ko-KR" sz="2200" b="1" dirty="0" smtClean="0">
                <a:ea typeface="굴림" charset="-127"/>
              </a:rPr>
              <a:t>САДР</a:t>
            </a:r>
            <a:r>
              <a:rPr lang="sr-Cyrl-CS" altLang="ko-KR" sz="2200" b="1" dirty="0" smtClean="0"/>
              <a:t>Ж</a:t>
            </a:r>
            <a:r>
              <a:rPr lang="sr-Cyrl-CS" altLang="ko-KR" sz="2200" b="1" dirty="0" smtClean="0">
                <a:ea typeface="굴림" charset="-127"/>
              </a:rPr>
              <a:t>АЈЕМ</a:t>
            </a:r>
            <a:r>
              <a:rPr lang="it-IT" altLang="ko-KR" sz="2200" b="1" dirty="0" smtClean="0">
                <a:ea typeface="굴림" charset="-127"/>
              </a:rPr>
              <a:t> </a:t>
            </a:r>
            <a:r>
              <a:rPr lang="sr-Cyrl-CS" altLang="ko-KR" sz="2200" b="1" dirty="0" smtClean="0">
                <a:ea typeface="굴림" charset="-127"/>
              </a:rPr>
              <a:t>ВЛАКАНА</a:t>
            </a:r>
            <a:r>
              <a:rPr lang="it-IT" altLang="ko-KR" sz="2200" b="1" dirty="0" smtClean="0">
                <a:ea typeface="굴림" charset="-127"/>
              </a:rPr>
              <a:t> </a:t>
            </a:r>
            <a:r>
              <a:rPr lang="sr-Cyrl-CS" altLang="ko-KR" sz="2200" b="1" dirty="0" smtClean="0">
                <a:ea typeface="굴림" charset="-127"/>
              </a:rPr>
              <a:t>ИМАЈУ</a:t>
            </a:r>
            <a:r>
              <a:rPr lang="it-IT" altLang="ko-KR" sz="2200" b="1" dirty="0" smtClean="0">
                <a:ea typeface="굴림" charset="-127"/>
              </a:rPr>
              <a:t> </a:t>
            </a:r>
            <a:r>
              <a:rPr lang="sr-Cyrl-CS" altLang="ko-KR" sz="2200" b="1" dirty="0" smtClean="0">
                <a:ea typeface="굴림" charset="-127"/>
              </a:rPr>
              <a:t>НИ</a:t>
            </a:r>
            <a:r>
              <a:rPr lang="sr-Cyrl-CS" altLang="ko-KR" sz="2200" b="1" dirty="0" smtClean="0"/>
              <a:t>Ж</a:t>
            </a:r>
            <a:r>
              <a:rPr lang="sr-Cyrl-CS" altLang="ko-KR" sz="2200" b="1" dirty="0" smtClean="0">
                <a:ea typeface="굴림" charset="-127"/>
              </a:rPr>
              <a:t>И</a:t>
            </a:r>
            <a:r>
              <a:rPr lang="it-IT" altLang="ko-KR" sz="2200" b="1" dirty="0" smtClean="0">
                <a:ea typeface="굴림" charset="-127"/>
              </a:rPr>
              <a:t> </a:t>
            </a:r>
            <a:r>
              <a:rPr lang="sr-Cyrl-CS" altLang="ko-KR" sz="2200" b="1" dirty="0" smtClean="0">
                <a:ea typeface="굴림" charset="-127"/>
              </a:rPr>
              <a:t>ГЛИКЕМИЈСКИ</a:t>
            </a:r>
            <a:r>
              <a:rPr lang="it-IT" altLang="ko-KR" sz="2200" b="1" dirty="0" smtClean="0">
                <a:ea typeface="굴림" charset="-127"/>
              </a:rPr>
              <a:t> </a:t>
            </a:r>
            <a:r>
              <a:rPr lang="sr-Cyrl-CS" altLang="ko-KR" sz="2200" b="1" dirty="0" smtClean="0">
                <a:ea typeface="굴림" charset="-127"/>
              </a:rPr>
              <a:t>ИНДЕКС</a:t>
            </a:r>
            <a:r>
              <a:rPr lang="it-IT" altLang="ko-KR" sz="2200" b="1" dirty="0" smtClean="0">
                <a:ea typeface="굴림" charset="-127"/>
              </a:rPr>
              <a:t>, </a:t>
            </a:r>
            <a:r>
              <a:rPr lang="sr-Cyrl-CS" altLang="ko-KR" sz="2200" b="1" dirty="0" smtClean="0">
                <a:ea typeface="굴림" charset="-127"/>
              </a:rPr>
              <a:t>ТАКО</a:t>
            </a:r>
            <a:r>
              <a:rPr lang="pl-PL" altLang="ko-KR" sz="2200" b="1" dirty="0" smtClean="0"/>
              <a:t> </a:t>
            </a:r>
            <a:r>
              <a:rPr lang="sr-Cyrl-CS" altLang="ko-KR" sz="2200" b="1" dirty="0" smtClean="0"/>
              <a:t>ДА</a:t>
            </a:r>
            <a:r>
              <a:rPr lang="pl-PL" altLang="ko-KR" sz="2200" b="1" dirty="0" smtClean="0"/>
              <a:t> </a:t>
            </a:r>
            <a:r>
              <a:rPr lang="sr-Cyrl-CS" altLang="ko-KR" sz="2200" b="1" dirty="0" smtClean="0"/>
              <a:t>ПРЕДСТАВЉАЈУ</a:t>
            </a:r>
            <a:r>
              <a:rPr lang="pl-PL" altLang="ko-KR" sz="2200" b="1" dirty="0" smtClean="0"/>
              <a:t> </a:t>
            </a:r>
            <a:r>
              <a:rPr lang="sr-Cyrl-CS" altLang="ko-KR" sz="2200" b="1" dirty="0" smtClean="0"/>
              <a:t>ДОБАР</a:t>
            </a:r>
            <a:r>
              <a:rPr lang="pl-PL" altLang="ko-KR" sz="2200" b="1" dirty="0" smtClean="0"/>
              <a:t> </a:t>
            </a:r>
            <a:r>
              <a:rPr lang="sr-Cyrl-CS" altLang="ko-KR" sz="2200" b="1" dirty="0" smtClean="0"/>
              <a:t>ИЗБОР</a:t>
            </a:r>
            <a:r>
              <a:rPr lang="pl-PL" altLang="ko-KR" sz="2200" b="1" dirty="0" smtClean="0"/>
              <a:t> </a:t>
            </a:r>
            <a:r>
              <a:rPr lang="sr-Cyrl-CS" altLang="ko-KR" sz="2200" b="1" dirty="0" smtClean="0"/>
              <a:t>ЗА</a:t>
            </a:r>
            <a:r>
              <a:rPr lang="pl-PL" altLang="ko-KR" sz="2200" b="1" dirty="0" smtClean="0"/>
              <a:t> </a:t>
            </a:r>
            <a:r>
              <a:rPr lang="sr-Cyrl-CS" altLang="ko-KR" sz="2200" b="1" dirty="0" smtClean="0"/>
              <a:t>СПОРТИСТЕ</a:t>
            </a:r>
          </a:p>
          <a:p>
            <a:pPr marL="0" indent="0" eaLnBrk="1" hangingPunct="1">
              <a:buSzTx/>
              <a:buNone/>
              <a:defRPr/>
            </a:pPr>
            <a:endParaRPr lang="pl-PL" altLang="ko-KR" sz="2200" b="1" dirty="0" smtClean="0"/>
          </a:p>
          <a:p>
            <a:pPr eaLnBrk="1" hangingPunct="1">
              <a:buSzTx/>
              <a:buFontTx/>
              <a:buChar char="•"/>
              <a:defRPr/>
            </a:pPr>
            <a:r>
              <a:rPr lang="sr-Cyrl-CS" altLang="ko-KR" sz="2200" b="1" dirty="0" smtClean="0"/>
              <a:t>ДИЈЕТНА</a:t>
            </a:r>
            <a:r>
              <a:rPr lang="pl-PL" altLang="ko-KR" sz="2200" b="1" dirty="0" smtClean="0"/>
              <a:t> </a:t>
            </a:r>
            <a:r>
              <a:rPr lang="sr-Cyrl-CS" altLang="ko-KR" sz="2200" b="1" dirty="0" smtClean="0"/>
              <a:t>ВЛАКАНА</a:t>
            </a:r>
            <a:r>
              <a:rPr lang="pl-PL" altLang="ko-KR" sz="2200" b="1" dirty="0" smtClean="0"/>
              <a:t> </a:t>
            </a:r>
            <a:r>
              <a:rPr lang="sr-Cyrl-CS" altLang="ko-KR" sz="2200" b="1" dirty="0" smtClean="0"/>
              <a:t>МОГУ</a:t>
            </a:r>
            <a:r>
              <a:rPr lang="pl-PL" altLang="ko-KR" sz="2200" b="1" dirty="0" smtClean="0"/>
              <a:t> </a:t>
            </a:r>
            <a:r>
              <a:rPr lang="sr-Cyrl-CS" altLang="ko-KR" sz="2200" b="1" dirty="0" smtClean="0"/>
              <a:t>ИЗАЗВАТИ</a:t>
            </a:r>
            <a:r>
              <a:rPr lang="pl-PL" altLang="ko-KR" sz="2200" b="1" dirty="0" smtClean="0"/>
              <a:t> </a:t>
            </a:r>
            <a:r>
              <a:rPr lang="sr-Cyrl-CS" altLang="ko-KR" sz="2200" b="1" dirty="0" smtClean="0"/>
              <a:t>ГАСОВЕ</a:t>
            </a:r>
            <a:r>
              <a:rPr lang="pl-PL" altLang="ko-KR" sz="2200" b="1" dirty="0" smtClean="0"/>
              <a:t> </a:t>
            </a:r>
            <a:r>
              <a:rPr lang="sr-Cyrl-CS" altLang="ko-KR" sz="2200" b="1" dirty="0" smtClean="0"/>
              <a:t>И</a:t>
            </a:r>
            <a:r>
              <a:rPr lang="pl-PL" altLang="ko-KR" sz="2200" b="1" dirty="0" smtClean="0"/>
              <a:t> </a:t>
            </a:r>
            <a:r>
              <a:rPr lang="sr-Cyrl-CS" altLang="ko-KR" sz="2200" b="1" dirty="0" smtClean="0"/>
              <a:t>НАДИМАЊЕ</a:t>
            </a:r>
            <a:r>
              <a:rPr lang="pl-PL" altLang="ko-KR" sz="2200" b="1" dirty="0" smtClean="0"/>
              <a:t>, </a:t>
            </a:r>
            <a:r>
              <a:rPr lang="sr-Cyrl-CS" altLang="ko-KR" sz="2200" b="1" dirty="0" smtClean="0"/>
              <a:t>ТЕ</a:t>
            </a:r>
            <a:r>
              <a:rPr lang="pl-PL" altLang="ko-KR" sz="2200" b="1" dirty="0" smtClean="0"/>
              <a:t> </a:t>
            </a:r>
            <a:r>
              <a:rPr lang="sr-Cyrl-CS" altLang="ko-KR" sz="2200" b="1" dirty="0" smtClean="0"/>
              <a:t>ПРЕДСТАВЉАЈУ</a:t>
            </a:r>
            <a:r>
              <a:rPr lang="pl-PL" altLang="ko-KR" sz="2200" b="1" dirty="0" smtClean="0"/>
              <a:t> </a:t>
            </a:r>
            <a:r>
              <a:rPr lang="sr-Cyrl-CS" altLang="ko-KR" sz="2200" b="1" dirty="0" smtClean="0"/>
              <a:t>ЛОШ</a:t>
            </a:r>
            <a:r>
              <a:rPr lang="pl-PL" altLang="ko-KR" sz="2200" b="1" dirty="0" smtClean="0"/>
              <a:t> </a:t>
            </a:r>
            <a:r>
              <a:rPr lang="sr-Cyrl-CS" altLang="ko-KR" sz="2200" b="1" dirty="0" smtClean="0"/>
              <a:t>ИЗБОР</a:t>
            </a:r>
            <a:r>
              <a:rPr lang="pl-PL" altLang="ko-KR" sz="2200" b="1" dirty="0" smtClean="0"/>
              <a:t> </a:t>
            </a:r>
            <a:r>
              <a:rPr lang="sr-Cyrl-CS" altLang="ko-KR" sz="2200" b="1" dirty="0" smtClean="0"/>
              <a:t>НАМИРНИЦА</a:t>
            </a:r>
            <a:r>
              <a:rPr lang="pl-PL" altLang="ko-KR" sz="2200" b="1" dirty="0" smtClean="0"/>
              <a:t> </a:t>
            </a:r>
            <a:r>
              <a:rPr lang="sr-Cyrl-CS" altLang="ko-KR" sz="2200" b="1" dirty="0" smtClean="0"/>
              <a:t>КОЈЕ</a:t>
            </a:r>
            <a:r>
              <a:rPr lang="pl-PL" altLang="ko-KR" sz="2200" b="1" dirty="0" smtClean="0"/>
              <a:t> </a:t>
            </a:r>
            <a:r>
              <a:rPr lang="sr-Cyrl-CS" altLang="ko-KR" sz="2200" b="1" dirty="0" smtClean="0"/>
              <a:t>ТРЕБА</a:t>
            </a:r>
            <a:r>
              <a:rPr lang="pl-PL" altLang="ko-KR" sz="2200" b="1" dirty="0" smtClean="0"/>
              <a:t> </a:t>
            </a:r>
            <a:r>
              <a:rPr lang="sr-Cyrl-CS" altLang="ko-KR" sz="2200" b="1" dirty="0" smtClean="0"/>
              <a:t>КОНЗУМИРАТИ</a:t>
            </a:r>
            <a:r>
              <a:rPr lang="pl-PL" altLang="ko-KR" sz="2200" b="1" dirty="0" smtClean="0"/>
              <a:t> </a:t>
            </a:r>
            <a:r>
              <a:rPr lang="sr-Cyrl-CS" altLang="ko-KR" sz="2200" b="1" dirty="0" smtClean="0"/>
              <a:t>НЕПОСРЕДНО</a:t>
            </a:r>
            <a:r>
              <a:rPr lang="pl-PL" altLang="ko-KR" sz="2200" b="1" dirty="0" smtClean="0"/>
              <a:t> </a:t>
            </a:r>
            <a:r>
              <a:rPr lang="sr-Cyrl-CS" altLang="ko-KR" sz="2200" b="1" dirty="0" smtClean="0"/>
              <a:t>ПРЕ</a:t>
            </a:r>
            <a:r>
              <a:rPr lang="pl-PL" altLang="ko-KR" sz="2200" b="1" dirty="0" smtClean="0"/>
              <a:t> </a:t>
            </a:r>
            <a:r>
              <a:rPr lang="sr-Cyrl-CS" altLang="ko-KR" sz="2200" b="1" dirty="0" smtClean="0"/>
              <a:t>ИЛИ</a:t>
            </a:r>
            <a:r>
              <a:rPr lang="pl-PL" altLang="ko-KR" sz="2200" b="1" dirty="0" smtClean="0"/>
              <a:t> </a:t>
            </a:r>
            <a:r>
              <a:rPr lang="sr-Cyrl-CS" altLang="ko-KR" sz="2200" b="1" dirty="0" smtClean="0"/>
              <a:t>ЗА</a:t>
            </a:r>
            <a:r>
              <a:rPr lang="pl-PL" altLang="ko-KR" sz="2200" b="1" dirty="0" smtClean="0"/>
              <a:t> </a:t>
            </a:r>
            <a:r>
              <a:rPr lang="sr-Cyrl-CS" altLang="ko-KR" sz="2200" b="1" dirty="0" smtClean="0"/>
              <a:t>ВРЕМЕ</a:t>
            </a:r>
            <a:r>
              <a:rPr lang="pl-PL" altLang="ko-KR" sz="2200" b="1" dirty="0" smtClean="0"/>
              <a:t> </a:t>
            </a:r>
            <a:r>
              <a:rPr lang="sr-Cyrl-CS" altLang="ko-KR" sz="2200" b="1" dirty="0" smtClean="0"/>
              <a:t>ТАКМИЧЕЊА</a:t>
            </a:r>
            <a:endParaRPr lang="en-US" sz="2200" b="1" dirty="0" smtClean="0"/>
          </a:p>
        </p:txBody>
      </p:sp>
    </p:spTree>
    <p:extLst>
      <p:ext uri="{BB962C8B-B14F-4D97-AF65-F5344CB8AC3E}">
        <p14:creationId xmlns="" xmlns:p14="http://schemas.microsoft.com/office/powerpoint/2010/main" val="57269669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1"/>
          <p:cNvSpPr>
            <a:spLocks noGrp="1"/>
          </p:cNvSpPr>
          <p:nvPr>
            <p:ph type="title" idx="4294967295"/>
          </p:nvPr>
        </p:nvSpPr>
        <p:spPr>
          <a:xfrm>
            <a:off x="0" y="692150"/>
            <a:ext cx="9144000" cy="990600"/>
          </a:xfrm>
        </p:spPr>
        <p:txBody>
          <a:bodyPr/>
          <a:lstStyle/>
          <a:p>
            <a:pPr eaLnBrk="1" hangingPunct="1"/>
            <a:r>
              <a:rPr lang="sr-Latn-CS" sz="3200" b="1" smtClean="0"/>
              <a:t>Унос угљених хидрата</a:t>
            </a:r>
            <a:r>
              <a:rPr lang="en-US" sz="3200" b="1" smtClean="0"/>
              <a:t>-препоруке</a:t>
            </a:r>
          </a:p>
        </p:txBody>
      </p:sp>
      <p:sp>
        <p:nvSpPr>
          <p:cNvPr id="195587" name="Content Placeholder 2"/>
          <p:cNvSpPr>
            <a:spLocks noGrp="1"/>
          </p:cNvSpPr>
          <p:nvPr>
            <p:ph idx="4294967295"/>
          </p:nvPr>
        </p:nvSpPr>
        <p:spPr>
          <a:xfrm>
            <a:off x="0" y="1758950"/>
            <a:ext cx="9036050" cy="5562600"/>
          </a:xfrm>
        </p:spPr>
        <p:txBody>
          <a:bodyPr/>
          <a:lstStyle/>
          <a:p>
            <a:pPr eaLnBrk="1" hangingPunct="1">
              <a:lnSpc>
                <a:spcPct val="80000"/>
              </a:lnSpc>
              <a:buFont typeface="Wingdings" pitchFamily="2" charset="2"/>
              <a:buNone/>
            </a:pPr>
            <a:r>
              <a:rPr lang="sr-Latn-CS" sz="1800" b="1" i="1" dirty="0" smtClean="0"/>
              <a:t>Пре </a:t>
            </a:r>
            <a:r>
              <a:rPr lang="en-US" sz="1800" b="1" i="1" dirty="0" err="1" smtClean="0"/>
              <a:t>активности</a:t>
            </a:r>
            <a:r>
              <a:rPr lang="sr-Latn-CS" sz="1800" dirty="0" smtClean="0"/>
              <a:t>: </a:t>
            </a:r>
          </a:p>
          <a:p>
            <a:pPr lvl="1" eaLnBrk="1" hangingPunct="1">
              <a:lnSpc>
                <a:spcPct val="80000"/>
              </a:lnSpc>
              <a:buSzPct val="60000"/>
            </a:pPr>
            <a:r>
              <a:rPr lang="en-US" sz="1800" dirty="0" smtClean="0"/>
              <a:t>3 </a:t>
            </a:r>
            <a:r>
              <a:rPr lang="en-US" sz="1800" dirty="0" err="1" smtClean="0"/>
              <a:t>до</a:t>
            </a:r>
            <a:r>
              <a:rPr lang="en-US" sz="1800" dirty="0" smtClean="0"/>
              <a:t> 4 </a:t>
            </a:r>
            <a:r>
              <a:rPr lang="en-US" sz="1800" dirty="0" err="1" smtClean="0"/>
              <a:t>сата</a:t>
            </a:r>
            <a:r>
              <a:rPr lang="en-US" sz="1800" dirty="0" smtClean="0"/>
              <a:t> </a:t>
            </a:r>
            <a:r>
              <a:rPr lang="en-US" sz="1800" dirty="0" err="1" smtClean="0"/>
              <a:t>пре</a:t>
            </a:r>
            <a:r>
              <a:rPr lang="en-US" sz="1800" dirty="0" smtClean="0"/>
              <a:t> </a:t>
            </a:r>
            <a:r>
              <a:rPr lang="en-US" sz="1800" dirty="0" err="1" smtClean="0"/>
              <a:t>активности</a:t>
            </a:r>
            <a:r>
              <a:rPr lang="en-US" sz="1800" dirty="0" smtClean="0"/>
              <a:t> </a:t>
            </a:r>
            <a:endParaRPr lang="sr-Latn-CS" sz="1800" dirty="0" smtClean="0"/>
          </a:p>
          <a:p>
            <a:pPr lvl="1" eaLnBrk="1" hangingPunct="1">
              <a:lnSpc>
                <a:spcPct val="80000"/>
              </a:lnSpc>
              <a:buSzPct val="60000"/>
            </a:pPr>
            <a:r>
              <a:rPr lang="en-US" sz="1800" b="1" dirty="0" err="1" smtClean="0"/>
              <a:t>Унети</a:t>
            </a:r>
            <a:r>
              <a:rPr lang="en-US" sz="1800" b="1" dirty="0" smtClean="0"/>
              <a:t> 3 </a:t>
            </a:r>
            <a:r>
              <a:rPr lang="en-US" sz="1800" b="1" dirty="0" err="1" smtClean="0"/>
              <a:t>до</a:t>
            </a:r>
            <a:r>
              <a:rPr lang="en-US" sz="1800" b="1" dirty="0" smtClean="0"/>
              <a:t> 5g</a:t>
            </a:r>
            <a:r>
              <a:rPr lang="sr-Latn-CS" sz="1800" b="1" dirty="0" smtClean="0"/>
              <a:t>/</a:t>
            </a:r>
            <a:r>
              <a:rPr lang="en-US" sz="1800" b="1" dirty="0" smtClean="0"/>
              <a:t>kg </a:t>
            </a:r>
            <a:r>
              <a:rPr lang="sr-Latn-CS" sz="1800" b="1" dirty="0" smtClean="0"/>
              <a:t>ТМ </a:t>
            </a:r>
            <a:r>
              <a:rPr lang="en-US" sz="1800" b="1" dirty="0" smtClean="0"/>
              <a:t>(150 </a:t>
            </a:r>
            <a:r>
              <a:rPr lang="en-US" sz="1800" b="1" dirty="0" err="1" smtClean="0"/>
              <a:t>до</a:t>
            </a:r>
            <a:r>
              <a:rPr lang="en-US" sz="1800" b="1" dirty="0" smtClean="0"/>
              <a:t> 300 g) </a:t>
            </a:r>
            <a:r>
              <a:rPr lang="en-US" sz="1800" b="1" dirty="0" err="1" smtClean="0"/>
              <a:t>на</a:t>
            </a:r>
            <a:r>
              <a:rPr lang="en-US" sz="1800" b="1" dirty="0" smtClean="0"/>
              <a:t> </a:t>
            </a:r>
            <a:r>
              <a:rPr lang="en-US" sz="1800" b="1" dirty="0" err="1" smtClean="0"/>
              <a:t>дан</a:t>
            </a:r>
            <a:r>
              <a:rPr lang="en-US" sz="1800" b="1" dirty="0" smtClean="0"/>
              <a:t> </a:t>
            </a:r>
          </a:p>
          <a:p>
            <a:pPr lvl="1" eaLnBrk="1" hangingPunct="1">
              <a:lnSpc>
                <a:spcPct val="80000"/>
              </a:lnSpc>
              <a:buSzPct val="60000"/>
            </a:pPr>
            <a:r>
              <a:rPr lang="sr-Latn-CS" sz="1800" dirty="0" smtClean="0"/>
              <a:t>м</a:t>
            </a:r>
            <a:r>
              <a:rPr lang="en-US" sz="1800" dirty="0" err="1" smtClean="0"/>
              <a:t>оже</a:t>
            </a:r>
            <a:r>
              <a:rPr lang="en-US" sz="1800" dirty="0" smtClean="0"/>
              <a:t> и </a:t>
            </a:r>
            <a:r>
              <a:rPr lang="en-US" sz="1800" dirty="0" err="1" smtClean="0"/>
              <a:t>мали</a:t>
            </a:r>
            <a:r>
              <a:rPr lang="en-US" sz="1800" dirty="0" smtClean="0"/>
              <a:t> </a:t>
            </a:r>
            <a:r>
              <a:rPr lang="en-US" sz="1800" dirty="0" err="1" smtClean="0"/>
              <a:t>оброк</a:t>
            </a:r>
            <a:r>
              <a:rPr lang="sr-Latn-CS" sz="1800" dirty="0" smtClean="0"/>
              <a:t> </a:t>
            </a:r>
            <a:r>
              <a:rPr lang="en-US" sz="1800" dirty="0" err="1" smtClean="0"/>
              <a:t>један</a:t>
            </a:r>
            <a:r>
              <a:rPr lang="en-US" sz="1800" dirty="0" smtClean="0"/>
              <a:t> </a:t>
            </a:r>
            <a:r>
              <a:rPr lang="en-US" sz="1800" dirty="0" err="1" smtClean="0"/>
              <a:t>сат</a:t>
            </a:r>
            <a:r>
              <a:rPr lang="en-US" sz="1800" dirty="0" smtClean="0"/>
              <a:t> </a:t>
            </a:r>
            <a:r>
              <a:rPr lang="en-US" sz="1800" dirty="0" err="1" smtClean="0"/>
              <a:t>пре</a:t>
            </a:r>
            <a:r>
              <a:rPr lang="en-US" sz="1800" dirty="0" smtClean="0"/>
              <a:t> </a:t>
            </a:r>
            <a:r>
              <a:rPr lang="en-US" sz="1800" dirty="0" err="1" smtClean="0"/>
              <a:t>активности</a:t>
            </a:r>
            <a:endParaRPr lang="en-US" sz="1800" b="1" dirty="0" smtClean="0"/>
          </a:p>
          <a:p>
            <a:pPr lvl="1" eaLnBrk="1" hangingPunct="1">
              <a:lnSpc>
                <a:spcPct val="80000"/>
              </a:lnSpc>
              <a:buSzPct val="60000"/>
            </a:pPr>
            <a:r>
              <a:rPr lang="sr-Latn-CS" sz="1800" dirty="0" smtClean="0"/>
              <a:t>низак гликемијски индекс</a:t>
            </a:r>
          </a:p>
          <a:p>
            <a:pPr lvl="1" eaLnBrk="1" hangingPunct="1">
              <a:lnSpc>
                <a:spcPct val="80000"/>
              </a:lnSpc>
            </a:pPr>
            <a:endParaRPr lang="en-US" sz="1800" i="1" u="sng" dirty="0" smtClean="0"/>
          </a:p>
          <a:p>
            <a:pPr eaLnBrk="1" hangingPunct="1">
              <a:lnSpc>
                <a:spcPct val="80000"/>
              </a:lnSpc>
              <a:buFont typeface="Wingdings" pitchFamily="2" charset="2"/>
              <a:buNone/>
            </a:pPr>
            <a:r>
              <a:rPr lang="sr-Latn-CS" sz="1800" b="1" i="1" dirty="0" smtClean="0"/>
              <a:t>За време </a:t>
            </a:r>
            <a:r>
              <a:rPr lang="en-US" sz="1800" b="1" i="1" dirty="0" err="1" smtClean="0"/>
              <a:t>активности</a:t>
            </a:r>
            <a:r>
              <a:rPr lang="sr-Latn-CS" sz="1800" dirty="0" smtClean="0"/>
              <a:t>: </a:t>
            </a:r>
          </a:p>
          <a:p>
            <a:pPr lvl="1">
              <a:lnSpc>
                <a:spcPct val="80000"/>
              </a:lnSpc>
              <a:buSzPct val="60000"/>
            </a:pPr>
            <a:r>
              <a:rPr lang="sr-Latn-CS" sz="1800" b="1" dirty="0" smtClean="0"/>
              <a:t>о</a:t>
            </a:r>
            <a:r>
              <a:rPr lang="en-US" sz="1800" b="1" dirty="0" err="1" smtClean="0"/>
              <a:t>ко</a:t>
            </a:r>
            <a:r>
              <a:rPr lang="en-US" sz="1800" b="1" dirty="0" smtClean="0"/>
              <a:t> </a:t>
            </a:r>
            <a:r>
              <a:rPr lang="sr-Latn-CS" sz="1800" b="1" dirty="0" smtClean="0"/>
              <a:t>30</a:t>
            </a:r>
            <a:r>
              <a:rPr lang="en-US" sz="1800" b="1" dirty="0" smtClean="0"/>
              <a:t> g </a:t>
            </a:r>
            <a:r>
              <a:rPr lang="en-US" sz="1800" b="1" dirty="0" err="1" smtClean="0"/>
              <a:t>на</a:t>
            </a:r>
            <a:r>
              <a:rPr lang="en-US" sz="1800" b="1" dirty="0" smtClean="0"/>
              <a:t> </a:t>
            </a:r>
            <a:r>
              <a:rPr lang="en-US" sz="1800" b="1" dirty="0" err="1" smtClean="0"/>
              <a:t>сат</a:t>
            </a:r>
            <a:r>
              <a:rPr lang="en-US" sz="1800" b="1" dirty="0" smtClean="0"/>
              <a:t> </a:t>
            </a:r>
            <a:r>
              <a:rPr lang="en-US" sz="1800" b="1" dirty="0" err="1" smtClean="0"/>
              <a:t>активности</a:t>
            </a:r>
            <a:endParaRPr lang="sr-Latn-CS" sz="1800" b="1" dirty="0" smtClean="0"/>
          </a:p>
          <a:p>
            <a:pPr lvl="1" eaLnBrk="1" hangingPunct="1">
              <a:lnSpc>
                <a:spcPct val="80000"/>
              </a:lnSpc>
              <a:buSzPct val="60000"/>
            </a:pPr>
            <a:r>
              <a:rPr lang="sr-Latn-CS" sz="1800" dirty="0" smtClean="0"/>
              <a:t>средњи гликемијски индекс</a:t>
            </a:r>
          </a:p>
          <a:p>
            <a:pPr eaLnBrk="1" hangingPunct="1">
              <a:lnSpc>
                <a:spcPct val="80000"/>
              </a:lnSpc>
              <a:buSzPct val="60000"/>
            </a:pPr>
            <a:endParaRPr lang="sr-Latn-CS" sz="1800" dirty="0" smtClean="0"/>
          </a:p>
          <a:p>
            <a:pPr eaLnBrk="1" hangingPunct="1">
              <a:lnSpc>
                <a:spcPct val="80000"/>
              </a:lnSpc>
              <a:buFont typeface="Wingdings" pitchFamily="2" charset="2"/>
              <a:buNone/>
            </a:pPr>
            <a:r>
              <a:rPr lang="sr-Latn-CS" sz="1800" b="1" i="1" dirty="0" smtClean="0"/>
              <a:t>После </a:t>
            </a:r>
            <a:r>
              <a:rPr lang="en-US" sz="1800" b="1" i="1" dirty="0" err="1" smtClean="0"/>
              <a:t>активности</a:t>
            </a:r>
            <a:r>
              <a:rPr lang="sr-Latn-CS" sz="1800" b="1" i="1" dirty="0" smtClean="0"/>
              <a:t>: </a:t>
            </a:r>
          </a:p>
          <a:p>
            <a:pPr lvl="1">
              <a:lnSpc>
                <a:spcPct val="80000"/>
              </a:lnSpc>
              <a:buSzPct val="60000"/>
            </a:pPr>
            <a:r>
              <a:rPr lang="sr-Latn-CS" sz="1800" dirty="0" smtClean="0"/>
              <a:t>1 </a:t>
            </a:r>
            <a:r>
              <a:rPr lang="en-US" sz="1800" dirty="0"/>
              <a:t>g</a:t>
            </a:r>
            <a:r>
              <a:rPr lang="sr-Latn-CS" sz="1800" dirty="0"/>
              <a:t>/</a:t>
            </a:r>
            <a:r>
              <a:rPr lang="en-US" sz="1800" dirty="0"/>
              <a:t>kg </a:t>
            </a:r>
            <a:r>
              <a:rPr lang="en-US" sz="1800" dirty="0" err="1" smtClean="0"/>
              <a:t>угљених</a:t>
            </a:r>
            <a:r>
              <a:rPr lang="en-US" sz="1800" dirty="0" smtClean="0"/>
              <a:t> </a:t>
            </a:r>
            <a:r>
              <a:rPr lang="en-US" sz="1800" dirty="0" err="1" smtClean="0"/>
              <a:t>хидрата</a:t>
            </a:r>
            <a:r>
              <a:rPr lang="en-US" sz="1800" dirty="0" smtClean="0"/>
              <a:t> у </a:t>
            </a:r>
            <a:r>
              <a:rPr lang="en-US" sz="1800" dirty="0" err="1" smtClean="0"/>
              <a:t>првом</a:t>
            </a:r>
            <a:r>
              <a:rPr lang="en-US" sz="1800" dirty="0" smtClean="0"/>
              <a:t> </a:t>
            </a:r>
            <a:r>
              <a:rPr lang="en-US" sz="1800" dirty="0" err="1" smtClean="0"/>
              <a:t>сату</a:t>
            </a:r>
            <a:endParaRPr lang="sr-Latn-CS" sz="1800" dirty="0" smtClean="0"/>
          </a:p>
          <a:p>
            <a:pPr lvl="1" eaLnBrk="1" hangingPunct="1">
              <a:lnSpc>
                <a:spcPct val="80000"/>
              </a:lnSpc>
              <a:buSzPct val="60000"/>
            </a:pPr>
            <a:r>
              <a:rPr lang="sr-Latn-CS" sz="1800" dirty="0" smtClean="0"/>
              <a:t>о</a:t>
            </a:r>
            <a:r>
              <a:rPr lang="en-US" sz="1800" dirty="0" err="1" smtClean="0"/>
              <a:t>дмах</a:t>
            </a:r>
            <a:r>
              <a:rPr lang="en-US" sz="1800" dirty="0" smtClean="0"/>
              <a:t> </a:t>
            </a:r>
            <a:r>
              <a:rPr lang="en-US" sz="1800" dirty="0" err="1" smtClean="0"/>
              <a:t>након</a:t>
            </a:r>
            <a:r>
              <a:rPr lang="en-US" sz="1800" dirty="0" smtClean="0"/>
              <a:t> </a:t>
            </a:r>
            <a:r>
              <a:rPr lang="en-US" sz="1800" dirty="0" err="1" smtClean="0"/>
              <a:t>тренинга</a:t>
            </a:r>
            <a:r>
              <a:rPr lang="en-US" sz="1800" dirty="0" smtClean="0"/>
              <a:t> </a:t>
            </a:r>
            <a:r>
              <a:rPr lang="en-US" sz="1800" dirty="0" err="1" smtClean="0"/>
              <a:t>или</a:t>
            </a:r>
            <a:r>
              <a:rPr lang="en-US" sz="1800" dirty="0" smtClean="0"/>
              <a:t> </a:t>
            </a:r>
            <a:r>
              <a:rPr lang="en-US" sz="1800" dirty="0" err="1" smtClean="0"/>
              <a:t>утакмице</a:t>
            </a:r>
            <a:r>
              <a:rPr lang="sr-Latn-CS" sz="1800" dirty="0" smtClean="0"/>
              <a:t>,</a:t>
            </a:r>
            <a:r>
              <a:rPr lang="en-US" sz="1800" dirty="0" smtClean="0"/>
              <a:t>               </a:t>
            </a:r>
          </a:p>
          <a:p>
            <a:pPr lvl="1" eaLnBrk="1" hangingPunct="1">
              <a:lnSpc>
                <a:spcPct val="80000"/>
              </a:lnSpc>
              <a:buSzPct val="60000"/>
              <a:buFontTx/>
              <a:buNone/>
            </a:pPr>
            <a:r>
              <a:rPr lang="en-US" sz="1800" dirty="0" smtClean="0"/>
              <a:t>	а </a:t>
            </a:r>
            <a:r>
              <a:rPr lang="en-US" sz="1800" dirty="0" err="1" smtClean="0"/>
              <a:t>најкасније</a:t>
            </a:r>
            <a:r>
              <a:rPr lang="en-US" sz="1800" dirty="0" smtClean="0"/>
              <a:t> </a:t>
            </a:r>
            <a:r>
              <a:rPr lang="en-US" sz="1800" dirty="0" err="1" smtClean="0"/>
              <a:t>после</a:t>
            </a:r>
            <a:r>
              <a:rPr lang="en-US" sz="1800" dirty="0" smtClean="0"/>
              <a:t> 2 х</a:t>
            </a:r>
            <a:endParaRPr lang="sr-Latn-CS" sz="1800" dirty="0" smtClean="0"/>
          </a:p>
          <a:p>
            <a:pPr lvl="1">
              <a:lnSpc>
                <a:spcPct val="80000"/>
              </a:lnSpc>
              <a:buSzPct val="60000"/>
            </a:pPr>
            <a:r>
              <a:rPr lang="sr-Latn-CS" sz="1800" b="1" dirty="0" smtClean="0"/>
              <a:t>1</a:t>
            </a:r>
            <a:r>
              <a:rPr lang="en-US" sz="1800" b="1" dirty="0" smtClean="0"/>
              <a:t>0 </a:t>
            </a:r>
            <a:r>
              <a:rPr lang="sr-Latn-CS" sz="1800" b="1" dirty="0" smtClean="0"/>
              <a:t>-</a:t>
            </a:r>
            <a:r>
              <a:rPr lang="en-US" sz="1800" b="1" dirty="0" smtClean="0"/>
              <a:t>12 </a:t>
            </a:r>
            <a:r>
              <a:rPr lang="en-US" sz="1800" b="1" dirty="0"/>
              <a:t>g</a:t>
            </a:r>
            <a:r>
              <a:rPr lang="sr-Latn-CS" sz="1800" b="1" dirty="0"/>
              <a:t>/</a:t>
            </a:r>
            <a:r>
              <a:rPr lang="en-US" sz="1800" b="1" dirty="0"/>
              <a:t>kg </a:t>
            </a:r>
            <a:r>
              <a:rPr lang="sr-Latn-CS" sz="1800" b="1" dirty="0" smtClean="0"/>
              <a:t>ТМ</a:t>
            </a:r>
          </a:p>
          <a:p>
            <a:pPr lvl="1" eaLnBrk="1" hangingPunct="1">
              <a:lnSpc>
                <a:spcPct val="80000"/>
              </a:lnSpc>
              <a:buSzPct val="60000"/>
            </a:pPr>
            <a:r>
              <a:rPr lang="sr-Latn-CS" sz="1800" dirty="0" smtClean="0"/>
              <a:t>б</a:t>
            </a:r>
            <a:r>
              <a:rPr lang="en-US" sz="1800" dirty="0" err="1" smtClean="0"/>
              <a:t>рзина</a:t>
            </a:r>
            <a:r>
              <a:rPr lang="en-US" sz="1800" dirty="0" smtClean="0"/>
              <a:t> </a:t>
            </a:r>
            <a:r>
              <a:rPr lang="en-US" sz="1800" dirty="0" err="1" smtClean="0"/>
              <a:t>обнављања</a:t>
            </a:r>
            <a:r>
              <a:rPr lang="en-US" sz="1800" dirty="0" smtClean="0"/>
              <a:t> </a:t>
            </a:r>
            <a:r>
              <a:rPr lang="en-US" sz="1800" dirty="0" err="1" smtClean="0"/>
              <a:t>гликогена</a:t>
            </a:r>
            <a:r>
              <a:rPr lang="en-US" sz="1800" dirty="0" smtClean="0"/>
              <a:t> </a:t>
            </a:r>
            <a:r>
              <a:rPr lang="sr-Latn-CS" sz="1800" dirty="0" smtClean="0"/>
              <a:t> </a:t>
            </a:r>
            <a:r>
              <a:rPr lang="en-US" sz="1800" dirty="0" smtClean="0"/>
              <a:t>5 </a:t>
            </a:r>
            <a:r>
              <a:rPr lang="en-US" sz="1800" dirty="0" err="1" smtClean="0"/>
              <a:t>до</a:t>
            </a:r>
            <a:r>
              <a:rPr lang="en-US" sz="1800" dirty="0" smtClean="0"/>
              <a:t> 7% </a:t>
            </a:r>
            <a:r>
              <a:rPr lang="en-US" sz="1800" dirty="0" err="1" smtClean="0"/>
              <a:t>на</a:t>
            </a:r>
            <a:r>
              <a:rPr lang="en-US" sz="1800" dirty="0" smtClean="0"/>
              <a:t> </a:t>
            </a:r>
            <a:r>
              <a:rPr lang="en-US" sz="1800" dirty="0" err="1" smtClean="0"/>
              <a:t>сат</a:t>
            </a:r>
            <a:endParaRPr lang="en-US" sz="1800" dirty="0" smtClean="0"/>
          </a:p>
          <a:p>
            <a:pPr lvl="1" eaLnBrk="1" hangingPunct="1">
              <a:lnSpc>
                <a:spcPct val="80000"/>
              </a:lnSpc>
              <a:buSzPct val="60000"/>
            </a:pPr>
            <a:r>
              <a:rPr lang="en-US" sz="1800" dirty="0" err="1" smtClean="0"/>
              <a:t>средњи</a:t>
            </a:r>
            <a:r>
              <a:rPr lang="en-US" sz="1800" dirty="0" smtClean="0"/>
              <a:t> </a:t>
            </a:r>
            <a:r>
              <a:rPr lang="en-US" sz="1800" dirty="0" err="1" smtClean="0"/>
              <a:t>или</a:t>
            </a:r>
            <a:r>
              <a:rPr lang="en-US" sz="1800" dirty="0" smtClean="0"/>
              <a:t> </a:t>
            </a:r>
            <a:r>
              <a:rPr lang="en-US" sz="1800" dirty="0" err="1" smtClean="0"/>
              <a:t>високи</a:t>
            </a:r>
            <a:r>
              <a:rPr lang="en-US" sz="1800" dirty="0" smtClean="0"/>
              <a:t> </a:t>
            </a:r>
            <a:r>
              <a:rPr lang="en-US" sz="1800" dirty="0" err="1" smtClean="0"/>
              <a:t>гликемијски</a:t>
            </a:r>
            <a:r>
              <a:rPr lang="sr-Latn-CS" sz="1800" dirty="0" smtClean="0"/>
              <a:t> </a:t>
            </a:r>
            <a:r>
              <a:rPr lang="en-US" sz="1800" dirty="0" err="1" smtClean="0"/>
              <a:t>индекс</a:t>
            </a:r>
            <a:endParaRPr lang="en-US" sz="1800" dirty="0" smtClean="0"/>
          </a:p>
        </p:txBody>
      </p:sp>
    </p:spTree>
    <p:extLst>
      <p:ext uri="{BB962C8B-B14F-4D97-AF65-F5344CB8AC3E}">
        <p14:creationId xmlns="" xmlns:p14="http://schemas.microsoft.com/office/powerpoint/2010/main" val="136213427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p:cNvSpPr>
          <p:nvPr>
            <p:ph type="title" idx="4294967295"/>
          </p:nvPr>
        </p:nvSpPr>
        <p:spPr>
          <a:xfrm>
            <a:off x="0" y="1066800"/>
            <a:ext cx="9144000" cy="990600"/>
          </a:xfrm>
        </p:spPr>
        <p:txBody>
          <a:bodyPr/>
          <a:lstStyle/>
          <a:p>
            <a:pPr eaLnBrk="1" hangingPunct="1"/>
            <a:r>
              <a:rPr lang="en-US" sz="3400" smtClean="0"/>
              <a:t>Обнављање рез</a:t>
            </a:r>
            <a:r>
              <a:rPr lang="sr-Latn-CS" sz="3400" smtClean="0"/>
              <a:t>ер</a:t>
            </a:r>
            <a:r>
              <a:rPr lang="en-US" sz="3400" smtClean="0"/>
              <a:t>ви гликогена</a:t>
            </a:r>
          </a:p>
        </p:txBody>
      </p:sp>
      <p:sp>
        <p:nvSpPr>
          <p:cNvPr id="196611" name="Rectangle 3"/>
          <p:cNvSpPr>
            <a:spLocks/>
          </p:cNvSpPr>
          <p:nvPr/>
        </p:nvSpPr>
        <p:spPr bwMode="auto">
          <a:xfrm>
            <a:off x="0" y="2133600"/>
            <a:ext cx="9067800" cy="358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469900" indent="-469900">
              <a:lnSpc>
                <a:spcPct val="80000"/>
              </a:lnSpc>
              <a:spcBef>
                <a:spcPct val="20000"/>
              </a:spcBef>
              <a:buClr>
                <a:schemeClr val="accent2"/>
              </a:buClr>
              <a:buFont typeface="Wingdings" pitchFamily="2" charset="2"/>
              <a:buNone/>
            </a:pPr>
            <a:r>
              <a:rPr lang="de-DE" sz="2100" b="1"/>
              <a:t>Обро</a:t>
            </a:r>
            <a:r>
              <a:rPr lang="sr-Latn-CS" sz="2100" b="1"/>
              <a:t>к узет </a:t>
            </a:r>
            <a:r>
              <a:rPr lang="de-DE" sz="2100" b="1"/>
              <a:t>4 сата пре</a:t>
            </a:r>
            <a:r>
              <a:rPr lang="sr-Latn-CS" sz="2100" b="1"/>
              <a:t> такмичења помаже</a:t>
            </a:r>
            <a:r>
              <a:rPr lang="sr-Latn-CS" sz="2100"/>
              <a:t>:</a:t>
            </a:r>
          </a:p>
          <a:p>
            <a:pPr marL="908050" lvl="1" indent="-436563">
              <a:lnSpc>
                <a:spcPct val="120000"/>
              </a:lnSpc>
              <a:spcBef>
                <a:spcPct val="20000"/>
              </a:spcBef>
              <a:buClr>
                <a:srgbClr val="FF0000"/>
              </a:buClr>
              <a:buSzPct val="85000"/>
              <a:buFont typeface="Wingdings" pitchFamily="2" charset="2"/>
              <a:buChar char="ü"/>
            </a:pPr>
            <a:r>
              <a:rPr lang="sr-Latn-CS" sz="2100"/>
              <a:t>   депоа гликогена у мишићима</a:t>
            </a:r>
          </a:p>
          <a:p>
            <a:pPr marL="908050" lvl="1" indent="-436563">
              <a:lnSpc>
                <a:spcPct val="120000"/>
              </a:lnSpc>
              <a:spcBef>
                <a:spcPct val="20000"/>
              </a:spcBef>
              <a:buClr>
                <a:srgbClr val="FF0000"/>
              </a:buClr>
              <a:buSzPct val="85000"/>
              <a:buFont typeface="Wingdings" pitchFamily="2" charset="2"/>
              <a:buChar char="ü"/>
            </a:pPr>
            <a:r>
              <a:rPr lang="sr-Latn-CS" sz="2100"/>
              <a:t>   депоа гликогена у јетри (нарочито ујутро)</a:t>
            </a:r>
          </a:p>
          <a:p>
            <a:pPr marL="908050" lvl="1" indent="-436563">
              <a:lnSpc>
                <a:spcPct val="120000"/>
              </a:lnSpc>
              <a:spcBef>
                <a:spcPct val="20000"/>
              </a:spcBef>
              <a:buClr>
                <a:srgbClr val="FF0000"/>
              </a:buClr>
              <a:buSzPct val="85000"/>
              <a:buFont typeface="Wingdings" pitchFamily="2" charset="2"/>
              <a:buChar char="ü"/>
            </a:pPr>
            <a:r>
              <a:rPr lang="sr-Latn-CS" sz="2100"/>
              <a:t>Одржавању добре равнотеже течности</a:t>
            </a:r>
          </a:p>
          <a:p>
            <a:pPr marL="908050" lvl="1" indent="-436563">
              <a:lnSpc>
                <a:spcPct val="120000"/>
              </a:lnSpc>
              <a:spcBef>
                <a:spcPct val="20000"/>
              </a:spcBef>
              <a:buClr>
                <a:srgbClr val="FF0000"/>
              </a:buClr>
              <a:buSzPct val="85000"/>
              <a:buFont typeface="Wingdings" pitchFamily="2" charset="2"/>
              <a:buChar char="ü"/>
            </a:pPr>
            <a:r>
              <a:rPr lang="sr-Latn-CS" sz="2100"/>
              <a:t>Превенирању глади и избегавању гастроинтестиналних тегоба</a:t>
            </a:r>
          </a:p>
          <a:p>
            <a:pPr marL="908050" lvl="1" indent="-436563">
              <a:lnSpc>
                <a:spcPct val="120000"/>
              </a:lnSpc>
              <a:spcBef>
                <a:spcPct val="20000"/>
              </a:spcBef>
              <a:buClr>
                <a:srgbClr val="FF0000"/>
              </a:buClr>
              <a:buSzPct val="85000"/>
              <a:buFont typeface="Wingdings" pitchFamily="2" charset="2"/>
              <a:buChar char="ü"/>
            </a:pPr>
            <a:r>
              <a:rPr lang="sr-Latn-CS" sz="2100"/>
              <a:t>Укључивању хране која је битна за здравље спортисте </a:t>
            </a:r>
            <a:endParaRPr lang="en-US" sz="2100"/>
          </a:p>
        </p:txBody>
      </p:sp>
      <p:sp>
        <p:nvSpPr>
          <p:cNvPr id="2" name="Up Arrow 1"/>
          <p:cNvSpPr/>
          <p:nvPr/>
        </p:nvSpPr>
        <p:spPr>
          <a:xfrm>
            <a:off x="5148263" y="2492375"/>
            <a:ext cx="46037" cy="3603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solidFill>
                <a:srgbClr val="FFFFFF"/>
              </a:solidFill>
            </a:endParaRPr>
          </a:p>
        </p:txBody>
      </p:sp>
      <p:sp>
        <p:nvSpPr>
          <p:cNvPr id="3" name="Up Arrow 2"/>
          <p:cNvSpPr/>
          <p:nvPr/>
        </p:nvSpPr>
        <p:spPr>
          <a:xfrm>
            <a:off x="6516688" y="2997200"/>
            <a:ext cx="46037" cy="2873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solidFill>
                <a:srgbClr val="FFFFFF"/>
              </a:solidFill>
            </a:endParaRPr>
          </a:p>
        </p:txBody>
      </p:sp>
    </p:spTree>
    <p:extLst>
      <p:ext uri="{BB962C8B-B14F-4D97-AF65-F5344CB8AC3E}">
        <p14:creationId xmlns="" xmlns:p14="http://schemas.microsoft.com/office/powerpoint/2010/main" val="267667199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Content Placeholder 2"/>
          <p:cNvSpPr>
            <a:spLocks noGrp="1"/>
          </p:cNvSpPr>
          <p:nvPr>
            <p:ph idx="4294967295"/>
          </p:nvPr>
        </p:nvSpPr>
        <p:spPr>
          <a:xfrm>
            <a:off x="395288" y="1125538"/>
            <a:ext cx="8229600" cy="6248400"/>
          </a:xfrm>
        </p:spPr>
        <p:txBody>
          <a:bodyPr/>
          <a:lstStyle/>
          <a:p>
            <a:pPr algn="just">
              <a:lnSpc>
                <a:spcPct val="80000"/>
              </a:lnSpc>
            </a:pPr>
            <a:r>
              <a:rPr lang="sr-Latn-CS" sz="1800" dirty="0" smtClean="0"/>
              <a:t>Угљени хидрати су извор енергије за организам. Дневне потребе у угљеним хидратима зависе од физичког оптерећења, односно од енергетског расхода; што је мишићни рад већи потребно је и више угљених хидрата. </a:t>
            </a:r>
          </a:p>
          <a:p>
            <a:pPr algn="just">
              <a:lnSpc>
                <a:spcPct val="80000"/>
              </a:lnSpc>
            </a:pPr>
            <a:endParaRPr lang="en-US" sz="1800" dirty="0" smtClean="0"/>
          </a:p>
          <a:p>
            <a:pPr algn="just">
              <a:lnSpc>
                <a:spcPct val="80000"/>
              </a:lnSpc>
            </a:pPr>
            <a:r>
              <a:rPr lang="sr-Latn-CS" sz="1800" dirty="0" smtClean="0"/>
              <a:t>Просечно угљени хидрати треба да дају </a:t>
            </a:r>
            <a:r>
              <a:rPr lang="sr-Cyrl-RS" sz="1800" dirty="0" smtClean="0"/>
              <a:t>55-</a:t>
            </a:r>
            <a:r>
              <a:rPr lang="sr-Latn-CS" sz="1800" dirty="0" smtClean="0"/>
              <a:t>60% од укупне енергетске вредности дневног уноса хране. Ако је реч о исхрани на сам дан такмичења треба настојати да то буду претежно прости шећери, моносахариди и дисахариди, који се лако апсорбују. </a:t>
            </a:r>
          </a:p>
          <a:p>
            <a:pPr algn="just">
              <a:lnSpc>
                <a:spcPct val="80000"/>
              </a:lnSpc>
            </a:pPr>
            <a:endParaRPr lang="sr-Latn-CS" sz="1800" dirty="0" smtClean="0"/>
          </a:p>
          <a:p>
            <a:pPr algn="just">
              <a:lnSpc>
                <a:spcPct val="80000"/>
              </a:lnSpc>
            </a:pPr>
            <a:r>
              <a:rPr lang="sr-Latn-CS" sz="1800" dirty="0" smtClean="0"/>
              <a:t>Организам ствара резерве шећера у организму. Те резерве су око 300-400 </a:t>
            </a:r>
            <a:r>
              <a:rPr lang="en-US" sz="1800" dirty="0" smtClean="0"/>
              <a:t>g</a:t>
            </a:r>
            <a:r>
              <a:rPr lang="sr-Latn-CS" sz="1800" dirty="0" smtClean="0"/>
              <a:t> (1200-1600 </a:t>
            </a:r>
            <a:r>
              <a:rPr lang="en-US" sz="1800" dirty="0" smtClean="0"/>
              <a:t>kcal</a:t>
            </a:r>
            <a:r>
              <a:rPr lang="sr-Latn-CS" sz="1800" dirty="0" smtClean="0"/>
              <a:t>), где при већим физичким напорима ове резерве бивају истрошене. Уколико се не надокнаде, у организму се почиње стварати неопходна глукоза из протеина и масти. </a:t>
            </a:r>
          </a:p>
          <a:p>
            <a:pPr algn="just">
              <a:lnSpc>
                <a:spcPct val="80000"/>
              </a:lnSpc>
            </a:pPr>
            <a:endParaRPr lang="sr-Latn-CS" sz="1800" dirty="0" smtClean="0"/>
          </a:p>
          <a:p>
            <a:pPr algn="just">
              <a:lnSpc>
                <a:spcPct val="80000"/>
              </a:lnSpc>
            </a:pPr>
            <a:r>
              <a:rPr lang="sr-Latn-CS" sz="1800" dirty="0" smtClean="0"/>
              <a:t>Препоручује се да се особама које су изложене већим физичким напорима даје допунска количина угљених хидрата, како би се заштитиле беланчевине организма. С друге стране, уколико се уноси вишак угљених хидрата, организам ће их таложити у организму у виду резерви, а када се попуне резерве угљени хидрати се претварају у масти и таложе у виду масног ткива.  </a:t>
            </a:r>
            <a:endParaRPr lang="en-US" sz="1800" dirty="0" smtClean="0"/>
          </a:p>
          <a:p>
            <a:pPr>
              <a:lnSpc>
                <a:spcPct val="80000"/>
              </a:lnSpc>
            </a:pPr>
            <a:endParaRPr lang="en-US" sz="1800" dirty="0" smtClean="0"/>
          </a:p>
        </p:txBody>
      </p:sp>
    </p:spTree>
    <p:extLst>
      <p:ext uri="{BB962C8B-B14F-4D97-AF65-F5344CB8AC3E}">
        <p14:creationId xmlns="" xmlns:p14="http://schemas.microsoft.com/office/powerpoint/2010/main" val="2748839511"/>
      </p:ext>
    </p:extLst>
  </p:cSld>
  <p:clrMapOvr>
    <a:masterClrMapping/>
  </p:clrMapOvr>
  <p:transition>
    <p:pull/>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Content Placeholder 2"/>
          <p:cNvSpPr>
            <a:spLocks noGrp="1"/>
          </p:cNvSpPr>
          <p:nvPr>
            <p:ph idx="4294967295"/>
          </p:nvPr>
        </p:nvSpPr>
        <p:spPr>
          <a:xfrm>
            <a:off x="323850" y="908050"/>
            <a:ext cx="8229600" cy="5410200"/>
          </a:xfrm>
        </p:spPr>
        <p:txBody>
          <a:bodyPr/>
          <a:lstStyle/>
          <a:p>
            <a:pPr algn="just">
              <a:lnSpc>
                <a:spcPct val="80000"/>
              </a:lnSpc>
            </a:pPr>
            <a:r>
              <a:rPr lang="sr-Latn-CS" sz="2500" smtClean="0"/>
              <a:t>Анаеробна фаза претварања шећера у енергију ("упала мишића"), праћена је нагомилавањем киселих метаболита у одговарајућој ангажованој групи мишића. </a:t>
            </a:r>
            <a:endParaRPr lang="en-US" sz="2500" smtClean="0"/>
          </a:p>
          <a:p>
            <a:pPr algn="just">
              <a:lnSpc>
                <a:spcPct val="80000"/>
              </a:lnSpc>
            </a:pPr>
            <a:r>
              <a:rPr lang="sr-Latn-CS" sz="2500" smtClean="0"/>
              <a:t>Пошто интензиван мишићни рад у току такмичења доводи до повећања киселе резерве, а смањења алкалне, то су потребе организма за алкалним солима повећане.</a:t>
            </a:r>
            <a:endParaRPr lang="en-US" sz="2500" smtClean="0"/>
          </a:p>
          <a:p>
            <a:pPr algn="just">
              <a:lnSpc>
                <a:spcPct val="80000"/>
              </a:lnSpc>
            </a:pPr>
            <a:r>
              <a:rPr lang="sr-Latn-CS" sz="2500" smtClean="0"/>
              <a:t>Велики губитак воде, путем зноја захтева да одређене категорије такмичара (маратонци, тенисери, кошаркаши) добијају знатно веће количине течности. Путем зноја губе се и минералне соли (натријум хлорид и др.), па је чест дефицит </a:t>
            </a:r>
            <a:r>
              <a:rPr lang="en-US" sz="2500" smtClean="0"/>
              <a:t>NaCl</a:t>
            </a:r>
            <a:r>
              <a:rPr lang="sr-Latn-CS" sz="2500" smtClean="0"/>
              <a:t> у организму (јавља се малаксалост, грчеви у мишићима). С тога је потребно да се храном и водом добију несто веће количине кухињске соли, нарочито у периоду пре и после такмичења.  </a:t>
            </a:r>
            <a:endParaRPr lang="en-US" sz="2500" smtClean="0"/>
          </a:p>
          <a:p>
            <a:pPr>
              <a:lnSpc>
                <a:spcPct val="80000"/>
              </a:lnSpc>
            </a:pPr>
            <a:endParaRPr lang="en-US" sz="1200" smtClean="0"/>
          </a:p>
        </p:txBody>
      </p:sp>
    </p:spTree>
    <p:extLst>
      <p:ext uri="{BB962C8B-B14F-4D97-AF65-F5344CB8AC3E}">
        <p14:creationId xmlns="" xmlns:p14="http://schemas.microsoft.com/office/powerpoint/2010/main" val="1810471536"/>
      </p:ext>
    </p:extLst>
  </p:cSld>
  <p:clrMapOvr>
    <a:masterClrMapping/>
  </p:clrMapOvr>
  <p:transition>
    <p:pull dir="u"/>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a:xfrm>
            <a:off x="179512" y="260648"/>
            <a:ext cx="8229600" cy="1371600"/>
          </a:xfrm>
        </p:spPr>
        <p:txBody>
          <a:bodyPr/>
          <a:lstStyle/>
          <a:p>
            <a:pPr eaLnBrk="1" hangingPunct="1">
              <a:defRPr/>
            </a:pPr>
            <a:r>
              <a:rPr lang="sr-Cyrl-RS" sz="2800" dirty="0" smtClean="0"/>
              <a:t>ДОПУНА ЗАЛИХА ГЛИКОГЕНА</a:t>
            </a:r>
            <a:br>
              <a:rPr lang="sr-Cyrl-RS" sz="2800" dirty="0" smtClean="0"/>
            </a:br>
            <a:r>
              <a:rPr lang="en-US" sz="2800" dirty="0" smtClean="0"/>
              <a:t>,,</a:t>
            </a:r>
            <a:r>
              <a:rPr lang="sr-Cyrl-CS" sz="2800" dirty="0" smtClean="0"/>
              <a:t>ГЛИКОГЕНСКО</a:t>
            </a:r>
            <a:r>
              <a:rPr lang="sr-Latn-CS" sz="2800" dirty="0" smtClean="0"/>
              <a:t> </a:t>
            </a:r>
            <a:r>
              <a:rPr lang="sr-Cyrl-CS" sz="2800" dirty="0" smtClean="0"/>
              <a:t>ПУЊЕЊЕ</a:t>
            </a:r>
            <a:r>
              <a:rPr lang="en-US" sz="2800" dirty="0" smtClean="0"/>
              <a:t>,,</a:t>
            </a:r>
          </a:p>
        </p:txBody>
      </p:sp>
      <p:sp>
        <p:nvSpPr>
          <p:cNvPr id="117763" name="Rectangle 3"/>
          <p:cNvSpPr>
            <a:spLocks noGrp="1" noChangeArrowheads="1"/>
          </p:cNvSpPr>
          <p:nvPr>
            <p:ph type="body" idx="4294967295"/>
          </p:nvPr>
        </p:nvSpPr>
        <p:spPr>
          <a:xfrm>
            <a:off x="304800" y="1663700"/>
            <a:ext cx="8229600" cy="5410200"/>
          </a:xfrm>
        </p:spPr>
        <p:txBody>
          <a:bodyPr/>
          <a:lstStyle/>
          <a:p>
            <a:pPr eaLnBrk="1" hangingPunct="1">
              <a:lnSpc>
                <a:spcPct val="80000"/>
              </a:lnSpc>
              <a:buSzTx/>
              <a:buFontTx/>
              <a:buChar char="•"/>
              <a:defRPr/>
            </a:pPr>
            <a:r>
              <a:rPr lang="sr-Cyrl-CS" sz="2400" b="1" dirty="0" smtClean="0"/>
              <a:t>КРАТКОТРАЈНО-ЗА</a:t>
            </a:r>
            <a:r>
              <a:rPr lang="sr-Latn-CS" sz="2400" b="1" dirty="0" smtClean="0"/>
              <a:t> </a:t>
            </a:r>
            <a:r>
              <a:rPr lang="sr-Cyrl-CS" sz="2400" b="1" dirty="0" smtClean="0"/>
              <a:t>ТАКМИЧЕЊА</a:t>
            </a:r>
            <a:r>
              <a:rPr lang="sr-Latn-CS" sz="2400" b="1" dirty="0" smtClean="0"/>
              <a:t> </a:t>
            </a:r>
            <a:r>
              <a:rPr lang="sr-Cyrl-CS" sz="2400" b="1" dirty="0" smtClean="0"/>
              <a:t>ДУЖА</a:t>
            </a:r>
            <a:r>
              <a:rPr lang="sr-Latn-CS" sz="2400" b="1" dirty="0" smtClean="0"/>
              <a:t> </a:t>
            </a:r>
            <a:r>
              <a:rPr lang="sr-Cyrl-CS" sz="2400" b="1" dirty="0" smtClean="0"/>
              <a:t>ОД</a:t>
            </a:r>
            <a:r>
              <a:rPr lang="sr-Latn-CS" sz="2400" b="1" dirty="0" smtClean="0"/>
              <a:t> 90 </a:t>
            </a:r>
            <a:r>
              <a:rPr lang="sr-Cyrl-CS" sz="2400" b="1" dirty="0" smtClean="0"/>
              <a:t>МИНУТА</a:t>
            </a:r>
            <a:r>
              <a:rPr lang="sr-Latn-CS" sz="2400" b="1" dirty="0" smtClean="0"/>
              <a:t> (</a:t>
            </a:r>
            <a:r>
              <a:rPr lang="sr-Cyrl-CS" sz="2400" b="1" dirty="0" smtClean="0"/>
              <a:t>ТЕНИС</a:t>
            </a:r>
            <a:r>
              <a:rPr lang="sr-Latn-CS" sz="2400" b="1" dirty="0" smtClean="0"/>
              <a:t>, </a:t>
            </a:r>
            <a:r>
              <a:rPr lang="sr-Cyrl-CS" sz="2400" b="1" dirty="0" smtClean="0"/>
              <a:t>БИЦИКЛИЗАМ</a:t>
            </a:r>
            <a:r>
              <a:rPr lang="sr-Latn-CS" sz="2400" b="1" dirty="0" smtClean="0"/>
              <a:t>, </a:t>
            </a:r>
            <a:r>
              <a:rPr lang="sr-Cyrl-CS" sz="2400" b="1" dirty="0" smtClean="0"/>
              <a:t>МАРАТОН</a:t>
            </a:r>
            <a:r>
              <a:rPr lang="sr-Latn-CS" sz="2400" b="1" dirty="0" smtClean="0"/>
              <a:t>, </a:t>
            </a:r>
            <a:r>
              <a:rPr lang="sr-Cyrl-CS" sz="2400" b="1" dirty="0" smtClean="0"/>
              <a:t>ИТД</a:t>
            </a:r>
            <a:r>
              <a:rPr lang="sr-Latn-CS" sz="2400" b="1" dirty="0" smtClean="0"/>
              <a:t>.)</a:t>
            </a:r>
          </a:p>
          <a:p>
            <a:pPr eaLnBrk="1" hangingPunct="1">
              <a:lnSpc>
                <a:spcPct val="80000"/>
              </a:lnSpc>
              <a:buSzTx/>
              <a:buFontTx/>
              <a:buChar char="•"/>
              <a:defRPr/>
            </a:pPr>
            <a:r>
              <a:rPr lang="sr-Cyrl-CS" sz="2400" b="1" dirty="0" smtClean="0"/>
              <a:t>ОПТИМАЛНО-СЕДМОДНЕВНО</a:t>
            </a:r>
            <a:r>
              <a:rPr lang="sr-Latn-CS" sz="2400" b="1" dirty="0" smtClean="0"/>
              <a:t> </a:t>
            </a:r>
            <a:r>
              <a:rPr lang="sr-Cyrl-CS" sz="2400" b="1" dirty="0" smtClean="0"/>
              <a:t>ПУЊЕЊЕ</a:t>
            </a:r>
            <a:r>
              <a:rPr lang="sr-Latn-CS" sz="2400" b="1" dirty="0" smtClean="0"/>
              <a:t> – </a:t>
            </a:r>
            <a:r>
              <a:rPr lang="sr-Cyrl-CS" sz="2400" b="1" dirty="0" smtClean="0"/>
              <a:t>СЕДАМ</a:t>
            </a:r>
            <a:r>
              <a:rPr lang="sr-Latn-CS" sz="2400" b="1" dirty="0" smtClean="0"/>
              <a:t> </a:t>
            </a:r>
            <a:r>
              <a:rPr lang="sr-Cyrl-CS" sz="2400" b="1" dirty="0" smtClean="0"/>
              <a:t>ДАНА</a:t>
            </a:r>
            <a:r>
              <a:rPr lang="sr-Latn-CS" sz="2400" b="1" dirty="0" smtClean="0"/>
              <a:t> </a:t>
            </a:r>
            <a:r>
              <a:rPr lang="sr-Cyrl-CS" sz="2400" b="1" dirty="0" smtClean="0"/>
              <a:t>ПРЕ</a:t>
            </a:r>
            <a:r>
              <a:rPr lang="sr-Latn-CS" sz="2400" b="1" dirty="0" smtClean="0"/>
              <a:t> </a:t>
            </a:r>
            <a:r>
              <a:rPr lang="sr-Cyrl-CS" sz="2400" b="1" dirty="0" smtClean="0"/>
              <a:t>ТАКМИЧЕЊА</a:t>
            </a:r>
            <a:r>
              <a:rPr lang="sr-Latn-CS" sz="2400" b="1" dirty="0" smtClean="0"/>
              <a:t> </a:t>
            </a:r>
            <a:r>
              <a:rPr lang="sr-Cyrl-CS" sz="2400" b="1" dirty="0" smtClean="0"/>
              <a:t>СЕ</a:t>
            </a:r>
            <a:r>
              <a:rPr lang="sr-Latn-CS" sz="2400" b="1" dirty="0" smtClean="0"/>
              <a:t> </a:t>
            </a:r>
            <a:r>
              <a:rPr lang="sr-Cyrl-CS" sz="2400" b="1" dirty="0" smtClean="0"/>
              <a:t>ПОВЕЋАВА</a:t>
            </a:r>
            <a:r>
              <a:rPr lang="sr-Latn-CS" sz="2400" b="1" dirty="0" smtClean="0"/>
              <a:t> </a:t>
            </a:r>
            <a:r>
              <a:rPr lang="sr-Cyrl-CS" sz="2400" b="1" dirty="0" smtClean="0"/>
              <a:t>УНОС</a:t>
            </a:r>
            <a:r>
              <a:rPr lang="sr-Latn-CS" sz="2400" b="1" dirty="0" smtClean="0"/>
              <a:t> </a:t>
            </a:r>
            <a:r>
              <a:rPr lang="sr-Cyrl-CS" sz="2400" b="1" dirty="0" smtClean="0"/>
              <a:t>УГЉЕНИХ</a:t>
            </a:r>
            <a:r>
              <a:rPr lang="sr-Latn-CS" sz="2400" b="1" dirty="0" smtClean="0"/>
              <a:t> </a:t>
            </a:r>
            <a:r>
              <a:rPr lang="sr-Cyrl-CS" sz="2400" b="1" dirty="0" smtClean="0"/>
              <a:t>ХИДРАТА</a:t>
            </a:r>
            <a:r>
              <a:rPr lang="sr-Latn-CS" sz="2400" b="1" dirty="0" smtClean="0"/>
              <a:t> </a:t>
            </a:r>
            <a:r>
              <a:rPr lang="sr-Cyrl-CS" sz="2400" b="1" dirty="0" smtClean="0"/>
              <a:t>И</a:t>
            </a:r>
            <a:r>
              <a:rPr lang="sr-Latn-CS" sz="2400" b="1" dirty="0" smtClean="0"/>
              <a:t> </a:t>
            </a:r>
            <a:r>
              <a:rPr lang="sr-Cyrl-CS" sz="2400" b="1" dirty="0" smtClean="0"/>
              <a:t>ТЕЧНОСТИ</a:t>
            </a:r>
            <a:r>
              <a:rPr lang="sr-Latn-CS" sz="2400" b="1" dirty="0" smtClean="0"/>
              <a:t> </a:t>
            </a:r>
            <a:r>
              <a:rPr lang="sr-Cyrl-CS" sz="2400" b="1" dirty="0" smtClean="0"/>
              <a:t>ДОК</a:t>
            </a:r>
            <a:r>
              <a:rPr lang="sr-Latn-CS" sz="2400" b="1" dirty="0" smtClean="0"/>
              <a:t> </a:t>
            </a:r>
            <a:r>
              <a:rPr lang="sr-Cyrl-CS" sz="2400" b="1" dirty="0" smtClean="0"/>
              <a:t>СЕ</a:t>
            </a:r>
            <a:r>
              <a:rPr lang="sr-Latn-CS" sz="2400" b="1" dirty="0" smtClean="0"/>
              <a:t> </a:t>
            </a:r>
            <a:r>
              <a:rPr lang="sr-Cyrl-CS" sz="2400" b="1" dirty="0" smtClean="0"/>
              <a:t>СМАЊУЈЕ</a:t>
            </a:r>
            <a:r>
              <a:rPr lang="sr-Latn-CS" sz="2400" b="1" dirty="0" smtClean="0"/>
              <a:t> </a:t>
            </a:r>
            <a:r>
              <a:rPr lang="sr-Cyrl-CS" sz="2400" b="1" dirty="0" smtClean="0"/>
              <a:t>ИНТЕНЗИТЕТ</a:t>
            </a:r>
            <a:r>
              <a:rPr lang="sr-Latn-CS" sz="2400" b="1" dirty="0" smtClean="0"/>
              <a:t> </a:t>
            </a:r>
            <a:r>
              <a:rPr lang="sr-Cyrl-CS" sz="2400" b="1" dirty="0" smtClean="0"/>
              <a:t>ТРЕНИНГА</a:t>
            </a:r>
            <a:endParaRPr lang="sr-Latn-CS" sz="2400" b="1" dirty="0" smtClean="0"/>
          </a:p>
          <a:p>
            <a:pPr eaLnBrk="1" hangingPunct="1">
              <a:lnSpc>
                <a:spcPct val="80000"/>
              </a:lnSpc>
              <a:buSzTx/>
              <a:buFontTx/>
              <a:buChar char="•"/>
              <a:defRPr/>
            </a:pPr>
            <a:r>
              <a:rPr lang="sr-Cyrl-CS" sz="2400" b="1" dirty="0" smtClean="0"/>
              <a:t>РАНИЈЕ</a:t>
            </a:r>
            <a:r>
              <a:rPr lang="en-US" sz="2400" b="1" dirty="0" smtClean="0"/>
              <a:t> </a:t>
            </a:r>
            <a:r>
              <a:rPr lang="sr-Cyrl-CS" sz="2400" b="1" dirty="0" smtClean="0"/>
              <a:t>СЕ</a:t>
            </a:r>
            <a:r>
              <a:rPr lang="en-US" sz="2400" b="1" dirty="0" smtClean="0"/>
              <a:t> </a:t>
            </a:r>
            <a:r>
              <a:rPr lang="sr-Cyrl-CS" sz="2400" b="1" dirty="0" smtClean="0"/>
              <a:t>КОРИСТИО</a:t>
            </a:r>
            <a:r>
              <a:rPr lang="en-US" sz="2400" b="1" dirty="0" smtClean="0"/>
              <a:t> </a:t>
            </a:r>
            <a:r>
              <a:rPr lang="sr-Cyrl-CS" sz="2400" b="1" dirty="0" smtClean="0"/>
              <a:t>СЛЕДЕЋИ</a:t>
            </a:r>
            <a:r>
              <a:rPr lang="en-US" sz="2400" b="1" dirty="0" smtClean="0"/>
              <a:t> </a:t>
            </a:r>
            <a:r>
              <a:rPr lang="sr-Cyrl-CS" sz="2400" b="1" dirty="0" smtClean="0"/>
              <a:t>МОДЕЛ</a:t>
            </a:r>
            <a:r>
              <a:rPr lang="sr-Latn-CS" sz="2400" b="1" dirty="0" smtClean="0"/>
              <a:t>: 3-4 </a:t>
            </a:r>
            <a:r>
              <a:rPr lang="sr-Cyrl-CS" sz="2400" b="1" dirty="0" smtClean="0"/>
              <a:t>ДАНА</a:t>
            </a:r>
            <a:r>
              <a:rPr lang="sr-Latn-CS" sz="2400" b="1" dirty="0" smtClean="0"/>
              <a:t> – (</a:t>
            </a:r>
            <a:r>
              <a:rPr lang="sr-Cyrl-CS" sz="2400" b="1" dirty="0" smtClean="0"/>
              <a:t>ФАЗА</a:t>
            </a:r>
            <a:r>
              <a:rPr lang="sr-Latn-CS" sz="2400" b="1" dirty="0" smtClean="0"/>
              <a:t> </a:t>
            </a:r>
            <a:r>
              <a:rPr lang="sr-Cyrl-CS" sz="2400" b="1" dirty="0" smtClean="0"/>
              <a:t>ПРАЖЊЕЊА</a:t>
            </a:r>
            <a:r>
              <a:rPr lang="sr-Latn-CS" sz="2400" b="1" dirty="0" smtClean="0"/>
              <a:t>) </a:t>
            </a:r>
            <a:r>
              <a:rPr lang="sr-Cyrl-CS" sz="2400" b="1" dirty="0" smtClean="0"/>
              <a:t>ТЕШКИ</a:t>
            </a:r>
            <a:r>
              <a:rPr lang="sr-Latn-CS" sz="2400" b="1" dirty="0" smtClean="0"/>
              <a:t> </a:t>
            </a:r>
            <a:r>
              <a:rPr lang="sr-Cyrl-CS" sz="2400" b="1" dirty="0" smtClean="0"/>
              <a:t>ТРЕНИНЗИ</a:t>
            </a:r>
            <a:r>
              <a:rPr lang="sr-Latn-CS" sz="2400" b="1" dirty="0" smtClean="0"/>
              <a:t> </a:t>
            </a:r>
            <a:r>
              <a:rPr lang="sr-Cyrl-CS" sz="2400" b="1" dirty="0" smtClean="0"/>
              <a:t>И</a:t>
            </a:r>
            <a:r>
              <a:rPr lang="sr-Latn-CS" sz="2400" b="1" dirty="0" smtClean="0"/>
              <a:t> </a:t>
            </a:r>
            <a:r>
              <a:rPr lang="sr-Cyrl-CS" sz="2400" b="1" dirty="0" smtClean="0"/>
              <a:t>НИЗАК</a:t>
            </a:r>
            <a:r>
              <a:rPr lang="sr-Latn-CS" sz="2400" b="1" dirty="0" smtClean="0"/>
              <a:t> </a:t>
            </a:r>
            <a:r>
              <a:rPr lang="sr-Cyrl-CS" sz="2400" b="1" dirty="0" smtClean="0"/>
              <a:t>УНОС</a:t>
            </a:r>
            <a:r>
              <a:rPr lang="sr-Latn-CS" sz="2400" b="1" dirty="0" smtClean="0"/>
              <a:t> </a:t>
            </a:r>
            <a:r>
              <a:rPr lang="sr-Cyrl-CS" sz="2400" b="1" dirty="0" smtClean="0"/>
              <a:t>УГЉЕНИХ</a:t>
            </a:r>
            <a:r>
              <a:rPr lang="sr-Latn-CS" sz="2400" b="1" dirty="0" smtClean="0"/>
              <a:t> </a:t>
            </a:r>
            <a:r>
              <a:rPr lang="sr-Cyrl-CS" sz="2400" b="1" dirty="0" smtClean="0"/>
              <a:t>ХИДРАТА</a:t>
            </a:r>
            <a:r>
              <a:rPr lang="sr-Latn-CS" sz="2400" b="1" dirty="0" smtClean="0"/>
              <a:t>, </a:t>
            </a:r>
            <a:r>
              <a:rPr lang="sr-Cyrl-CS" sz="2400" b="1" dirty="0" smtClean="0"/>
              <a:t>ПОТОМ</a:t>
            </a:r>
            <a:r>
              <a:rPr lang="sr-Latn-CS" sz="2400" b="1" dirty="0" smtClean="0"/>
              <a:t> 3-4 </a:t>
            </a:r>
            <a:r>
              <a:rPr lang="sr-Cyrl-CS" sz="2400" b="1" dirty="0" smtClean="0"/>
              <a:t>ДАНА</a:t>
            </a:r>
            <a:r>
              <a:rPr lang="sr-Latn-CS" sz="2400" b="1" dirty="0" smtClean="0"/>
              <a:t> – (</a:t>
            </a:r>
            <a:r>
              <a:rPr lang="sr-Cyrl-CS" sz="2400" b="1" dirty="0" smtClean="0"/>
              <a:t>ФАЗА</a:t>
            </a:r>
            <a:r>
              <a:rPr lang="sr-Latn-CS" sz="2400" b="1" dirty="0" smtClean="0"/>
              <a:t> </a:t>
            </a:r>
            <a:r>
              <a:rPr lang="sr-Cyrl-CS" sz="2400" b="1" dirty="0" smtClean="0"/>
              <a:t>ПУЊЕЊА</a:t>
            </a:r>
            <a:r>
              <a:rPr lang="sr-Latn-CS" sz="2400" b="1" dirty="0" smtClean="0"/>
              <a:t>) </a:t>
            </a:r>
            <a:r>
              <a:rPr lang="sr-Cyrl-CS" sz="2400" b="1" dirty="0" smtClean="0"/>
              <a:t>УМЕРЕНИ</a:t>
            </a:r>
            <a:r>
              <a:rPr lang="sr-Latn-CS" sz="2400" b="1" dirty="0" smtClean="0"/>
              <a:t> </a:t>
            </a:r>
            <a:r>
              <a:rPr lang="sr-Cyrl-CS" sz="2400" b="1" dirty="0" smtClean="0"/>
              <a:t>ТРЕНИНЗИ</a:t>
            </a:r>
            <a:r>
              <a:rPr lang="sr-Latn-CS" sz="2400" b="1" dirty="0" smtClean="0"/>
              <a:t> </a:t>
            </a:r>
            <a:r>
              <a:rPr lang="sr-Cyrl-CS" sz="2400" b="1" dirty="0" smtClean="0"/>
              <a:t>И</a:t>
            </a:r>
            <a:r>
              <a:rPr lang="sr-Latn-CS" sz="2400" b="1" dirty="0" smtClean="0"/>
              <a:t> </a:t>
            </a:r>
            <a:r>
              <a:rPr lang="sr-Cyrl-CS" sz="2400" b="1" dirty="0" smtClean="0"/>
              <a:t>ВЕЛИКЕ</a:t>
            </a:r>
            <a:r>
              <a:rPr lang="sr-Latn-CS" sz="2400" b="1" dirty="0" smtClean="0"/>
              <a:t> </a:t>
            </a:r>
            <a:r>
              <a:rPr lang="sr-Cyrl-CS" sz="2400" b="1" dirty="0" smtClean="0"/>
              <a:t>КОЛИЧИНЕ</a:t>
            </a:r>
            <a:r>
              <a:rPr lang="sr-Latn-CS" sz="2400" b="1" dirty="0" smtClean="0"/>
              <a:t> </a:t>
            </a:r>
            <a:r>
              <a:rPr lang="sr-Cyrl-CS" sz="2400" b="1" dirty="0" smtClean="0"/>
              <a:t>УГЉЕНИХ</a:t>
            </a:r>
            <a:r>
              <a:rPr lang="sr-Latn-CS" sz="2400" b="1" dirty="0" smtClean="0"/>
              <a:t> </a:t>
            </a:r>
            <a:r>
              <a:rPr lang="sr-Cyrl-CS" sz="2400" b="1" dirty="0" smtClean="0"/>
              <a:t>ХИДРАТА</a:t>
            </a:r>
            <a:endParaRPr lang="sr-Latn-CS" sz="2400" b="1" dirty="0" smtClean="0"/>
          </a:p>
          <a:p>
            <a:pPr eaLnBrk="1" hangingPunct="1">
              <a:lnSpc>
                <a:spcPct val="80000"/>
              </a:lnSpc>
              <a:buSzTx/>
              <a:buFontTx/>
              <a:buChar char="•"/>
              <a:defRPr/>
            </a:pPr>
            <a:r>
              <a:rPr lang="sr-Cyrl-CS" sz="2400" b="1" dirty="0" smtClean="0"/>
              <a:t>РЕЗЕРВЕ</a:t>
            </a:r>
            <a:r>
              <a:rPr lang="sr-Latn-CS" sz="2400" b="1" dirty="0" smtClean="0"/>
              <a:t> </a:t>
            </a:r>
            <a:r>
              <a:rPr lang="sr-Cyrl-CS" sz="2400" b="1" dirty="0" smtClean="0"/>
              <a:t>ГЛИКОГЕНА</a:t>
            </a:r>
            <a:r>
              <a:rPr lang="sr-Latn-CS" sz="2400" b="1" dirty="0" smtClean="0"/>
              <a:t> </a:t>
            </a:r>
            <a:r>
              <a:rPr lang="sr-Cyrl-CS" sz="2400" b="1" dirty="0" smtClean="0"/>
              <a:t>ОДЛАЖУ</a:t>
            </a:r>
            <a:r>
              <a:rPr lang="sr-Latn-CS" sz="2400" b="1" dirty="0" smtClean="0"/>
              <a:t> </a:t>
            </a:r>
            <a:r>
              <a:rPr lang="sr-Cyrl-CS" sz="2400" b="1" dirty="0" smtClean="0"/>
              <a:t>ЗАМОР</a:t>
            </a:r>
            <a:r>
              <a:rPr lang="sr-Latn-CS" sz="2400" b="1" dirty="0" smtClean="0"/>
              <a:t> </a:t>
            </a:r>
            <a:r>
              <a:rPr lang="sr-Cyrl-CS" sz="2400" b="1" dirty="0" smtClean="0"/>
              <a:t>И</a:t>
            </a:r>
            <a:r>
              <a:rPr lang="sr-Latn-CS" sz="2400" b="1" dirty="0" smtClean="0"/>
              <a:t> </a:t>
            </a:r>
            <a:r>
              <a:rPr lang="sr-Cyrl-CS" sz="2400" b="1" dirty="0" smtClean="0"/>
              <a:t>ПРОДУЖАВАЈУ</a:t>
            </a:r>
            <a:r>
              <a:rPr lang="sr-Latn-CS" sz="2400" b="1" dirty="0" smtClean="0"/>
              <a:t> </a:t>
            </a:r>
            <a:r>
              <a:rPr lang="sr-Cyrl-CS" sz="2400" b="1" dirty="0" smtClean="0"/>
              <a:t>ТРАЈАЊЕ</a:t>
            </a:r>
            <a:r>
              <a:rPr lang="sr-Latn-CS" sz="2400" b="1" dirty="0" smtClean="0"/>
              <a:t> </a:t>
            </a:r>
            <a:r>
              <a:rPr lang="sr-Cyrl-CS" sz="2400" b="1" dirty="0" smtClean="0"/>
              <a:t>ВЕОМА</a:t>
            </a:r>
            <a:r>
              <a:rPr lang="sr-Latn-CS" sz="2400" b="1" dirty="0" smtClean="0"/>
              <a:t> </a:t>
            </a:r>
            <a:r>
              <a:rPr lang="sr-Cyrl-CS" sz="2400" b="1" dirty="0" smtClean="0"/>
              <a:t>ТЕШКОГ</a:t>
            </a:r>
            <a:r>
              <a:rPr lang="sr-Latn-CS" sz="2400" b="1" dirty="0" smtClean="0"/>
              <a:t> </a:t>
            </a:r>
            <a:r>
              <a:rPr lang="sr-Cyrl-CS" sz="2400" b="1" dirty="0" smtClean="0"/>
              <a:t>ФИЗИЧКОГ</a:t>
            </a:r>
            <a:r>
              <a:rPr lang="sr-Latn-CS" sz="2400" b="1" dirty="0" smtClean="0"/>
              <a:t> </a:t>
            </a:r>
            <a:r>
              <a:rPr lang="sr-Cyrl-CS" sz="2400" b="1" dirty="0" smtClean="0"/>
              <a:t>НАПОРА</a:t>
            </a:r>
            <a:r>
              <a:rPr lang="sr-Latn-CS" sz="2400" b="1" dirty="0" smtClean="0"/>
              <a:t> </a:t>
            </a:r>
            <a:r>
              <a:rPr lang="sr-Cyrl-CS" sz="2400" b="1" dirty="0" smtClean="0"/>
              <a:t>ЗА</a:t>
            </a:r>
            <a:r>
              <a:rPr lang="sr-Latn-CS" sz="2400" b="1" dirty="0" smtClean="0"/>
              <a:t> 20% </a:t>
            </a:r>
            <a:r>
              <a:rPr lang="sr-Cyrl-CS" sz="2400" b="1" dirty="0" smtClean="0"/>
              <a:t>И</a:t>
            </a:r>
            <a:r>
              <a:rPr lang="sr-Latn-CS" sz="2400" b="1" dirty="0" smtClean="0"/>
              <a:t> </a:t>
            </a:r>
            <a:r>
              <a:rPr lang="sr-Cyrl-CS" sz="2400" b="1" dirty="0" smtClean="0"/>
              <a:t>ПОЈАЧАВАЈУ</a:t>
            </a:r>
            <a:r>
              <a:rPr lang="sr-Latn-CS" sz="2400" b="1" dirty="0" smtClean="0"/>
              <a:t> </a:t>
            </a:r>
            <a:r>
              <a:rPr lang="sr-Cyrl-CS" sz="2400" b="1" dirty="0" smtClean="0"/>
              <a:t>АКТИВНОСТ</a:t>
            </a:r>
            <a:r>
              <a:rPr lang="sr-Latn-CS" sz="2400" b="1" dirty="0" smtClean="0"/>
              <a:t> </a:t>
            </a:r>
            <a:r>
              <a:rPr lang="sr-Cyrl-CS" sz="2400" b="1" dirty="0" smtClean="0"/>
              <a:t>ЗА</a:t>
            </a:r>
            <a:r>
              <a:rPr lang="sr-Latn-CS" sz="2400" b="1" dirty="0" smtClean="0"/>
              <a:t> 2-3%</a:t>
            </a:r>
            <a:endParaRPr lang="en-US" sz="2400" b="1" baseline="30000" dirty="0" smtClean="0"/>
          </a:p>
          <a:p>
            <a:pPr eaLnBrk="1" hangingPunct="1">
              <a:lnSpc>
                <a:spcPct val="80000"/>
              </a:lnSpc>
              <a:buFontTx/>
              <a:buNone/>
              <a:defRPr/>
            </a:pPr>
            <a:r>
              <a:rPr lang="en-US" sz="1800" dirty="0" smtClean="0"/>
              <a:t>					</a:t>
            </a:r>
            <a:endParaRPr lang="en-US" sz="1800" b="1" dirty="0" smtClean="0">
              <a:solidFill>
                <a:schemeClr val="hlink"/>
              </a:solidFill>
            </a:endParaRPr>
          </a:p>
        </p:txBody>
      </p:sp>
    </p:spTree>
    <p:extLst>
      <p:ext uri="{BB962C8B-B14F-4D97-AF65-F5344CB8AC3E}">
        <p14:creationId xmlns="" xmlns:p14="http://schemas.microsoft.com/office/powerpoint/2010/main" val="112841186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188" y="1268413"/>
            <a:ext cx="8229600" cy="4725987"/>
          </a:xfrm>
        </p:spPr>
        <p:txBody>
          <a:bodyPr>
            <a:normAutofit/>
          </a:bodyPr>
          <a:lstStyle/>
          <a:p>
            <a:pPr>
              <a:lnSpc>
                <a:spcPct val="90000"/>
              </a:lnSpc>
              <a:defRPr/>
            </a:pPr>
            <a:endParaRPr lang="sr-Latn-CS" sz="1900" dirty="0" smtClean="0">
              <a:effectLst>
                <a:outerShdw blurRad="38100" dist="38100" dir="2700000" algn="tl">
                  <a:srgbClr val="C0C0C0"/>
                </a:outerShdw>
              </a:effectLst>
            </a:endParaRPr>
          </a:p>
          <a:p>
            <a:pPr>
              <a:lnSpc>
                <a:spcPct val="90000"/>
              </a:lnSpc>
              <a:defRPr/>
            </a:pPr>
            <a:endParaRPr lang="sr-Latn-CS" sz="1900" dirty="0" smtClean="0">
              <a:effectLst>
                <a:outerShdw blurRad="38100" dist="38100" dir="2700000" algn="tl">
                  <a:srgbClr val="C0C0C0"/>
                </a:outerShdw>
              </a:effectLst>
            </a:endParaRPr>
          </a:p>
          <a:p>
            <a:pPr>
              <a:lnSpc>
                <a:spcPct val="90000"/>
              </a:lnSpc>
              <a:defRPr/>
            </a:pPr>
            <a:r>
              <a:rPr lang="sr-Latn-CS" sz="3000" dirty="0" smtClean="0"/>
              <a:t>Потребe спортиста за витамин</a:t>
            </a:r>
            <a:r>
              <a:rPr lang="sr-Cyrl-RS" sz="3000" dirty="0" smtClean="0"/>
              <a:t>и</a:t>
            </a:r>
            <a:r>
              <a:rPr lang="sr-Latn-CS" sz="3000" dirty="0" smtClean="0"/>
              <a:t>ма се не разликујu од потреба других осoба, изу</a:t>
            </a:r>
            <a:r>
              <a:rPr lang="sr-Cyrl-RS" sz="3000" dirty="0" smtClean="0"/>
              <a:t>з</a:t>
            </a:r>
            <a:r>
              <a:rPr lang="sr-Latn-CS" sz="3000" dirty="0" smtClean="0"/>
              <a:t>ев у витамин</a:t>
            </a:r>
            <a:r>
              <a:rPr lang="sr-Cyrl-RS" sz="3000" dirty="0" smtClean="0"/>
              <a:t>и</a:t>
            </a:r>
            <a:r>
              <a:rPr lang="sr-Latn-CS" sz="3000" dirty="0" smtClean="0"/>
              <a:t>ма </a:t>
            </a:r>
            <a:r>
              <a:rPr lang="en-US" sz="3000" dirty="0" smtClean="0"/>
              <a:t>B</a:t>
            </a:r>
            <a:r>
              <a:rPr lang="sr-Latn-CS" sz="3000" dirty="0" smtClean="0"/>
              <a:t>-комплекса, што се објашњавa повећаном активношћу нервног, миш</a:t>
            </a:r>
            <a:r>
              <a:rPr lang="sr-Cyrl-RS" sz="3000" dirty="0" smtClean="0"/>
              <a:t>и</a:t>
            </a:r>
            <a:r>
              <a:rPr lang="sr-Latn-CS" sz="3000" dirty="0" smtClean="0"/>
              <a:t>ћног и кардиоваскуларног си</a:t>
            </a:r>
            <a:r>
              <a:rPr lang="sr-Cyrl-RS" sz="3000" dirty="0" smtClean="0"/>
              <a:t>с</a:t>
            </a:r>
            <a:r>
              <a:rPr lang="sr-Latn-CS" sz="3000" dirty="0" smtClean="0"/>
              <a:t>тема, као и повећаним </a:t>
            </a:r>
            <a:r>
              <a:rPr lang="sr-Cyrl-RS" sz="3000" dirty="0" smtClean="0"/>
              <a:t>м</a:t>
            </a:r>
            <a:r>
              <a:rPr lang="sr-Latn-CS" sz="3000" dirty="0" smtClean="0"/>
              <a:t>етаболизмо</a:t>
            </a:r>
            <a:r>
              <a:rPr lang="sr-Cyrl-RS" sz="3000" dirty="0" smtClean="0"/>
              <a:t>м</a:t>
            </a:r>
            <a:r>
              <a:rPr lang="sr-Latn-CS" sz="3000" dirty="0" smtClean="0"/>
              <a:t> шећeра, који је праћен повећаном потрошњом тиамина, рибофлавина и </a:t>
            </a:r>
            <a:r>
              <a:rPr lang="sr-Latn-CS" sz="3000" dirty="0" smtClean="0"/>
              <a:t>ниацина</a:t>
            </a:r>
            <a:r>
              <a:rPr lang="sr-Cyrl-RS" sz="3000" dirty="0" smtClean="0"/>
              <a:t> (витамини В</a:t>
            </a:r>
            <a:r>
              <a:rPr lang="en-US" sz="2800" baseline="-25000" dirty="0" smtClean="0"/>
              <a:t>1,</a:t>
            </a:r>
            <a:r>
              <a:rPr lang="sr-Cyrl-RS" sz="2800" dirty="0" smtClean="0"/>
              <a:t> В</a:t>
            </a:r>
            <a:r>
              <a:rPr lang="en-US" sz="2800" baseline="-25000" dirty="0" smtClean="0"/>
              <a:t>2,</a:t>
            </a:r>
            <a:r>
              <a:rPr lang="sr-Cyrl-RS" sz="2800" dirty="0" smtClean="0"/>
              <a:t> В</a:t>
            </a:r>
            <a:r>
              <a:rPr lang="en-US" sz="2800" baseline="-25000" dirty="0" smtClean="0"/>
              <a:t> 3</a:t>
            </a:r>
            <a:r>
              <a:rPr lang="sr-Cyrl-RS" sz="3000" dirty="0" smtClean="0"/>
              <a:t>)</a:t>
            </a:r>
            <a:r>
              <a:rPr lang="sr-Latn-CS" sz="3000" dirty="0"/>
              <a:t>.</a:t>
            </a:r>
            <a:endParaRPr lang="en-US" sz="3000" dirty="0"/>
          </a:p>
          <a:p>
            <a:pPr>
              <a:lnSpc>
                <a:spcPct val="90000"/>
              </a:lnSpc>
              <a:defRPr/>
            </a:pPr>
            <a:endParaRPr lang="en-US" sz="3000" dirty="0" smtClean="0"/>
          </a:p>
          <a:p>
            <a:pPr>
              <a:lnSpc>
                <a:spcPct val="90000"/>
              </a:lnSpc>
              <a:defRPr/>
            </a:pPr>
            <a:endParaRPr lang="sr-Latn-CS" sz="1900" dirty="0" smtClean="0">
              <a:effectLst>
                <a:outerShdw blurRad="38100" dist="38100" dir="2700000" algn="tl">
                  <a:srgbClr val="C0C0C0"/>
                </a:outerShdw>
              </a:effectLst>
            </a:endParaRPr>
          </a:p>
          <a:p>
            <a:pPr>
              <a:lnSpc>
                <a:spcPct val="90000"/>
              </a:lnSpc>
              <a:defRPr/>
            </a:pPr>
            <a:endParaRPr lang="en-US" sz="1900" dirty="0" smtClean="0"/>
          </a:p>
        </p:txBody>
      </p:sp>
    </p:spTree>
    <p:extLst>
      <p:ext uri="{BB962C8B-B14F-4D97-AF65-F5344CB8AC3E}">
        <p14:creationId xmlns="" xmlns:p14="http://schemas.microsoft.com/office/powerpoint/2010/main" val="3631148164"/>
      </p:ext>
    </p:extLst>
  </p:cSld>
  <p:clrMapOvr>
    <a:masterClrMapping/>
  </p:clrMapOvr>
  <p:transition>
    <p:wheel spokes="8"/>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4"/>
            <a:ext cx="8229600" cy="1143000"/>
          </a:xfrm>
        </p:spPr>
        <p:txBody>
          <a:bodyPr/>
          <a:lstStyle/>
          <a:p>
            <a:r>
              <a:rPr lang="sr-Cyrl-RS" dirty="0" smtClean="0"/>
              <a:t>СУПЛЕМЕНТИРАЊЕ ИСХРАНЕ</a:t>
            </a:r>
            <a:endParaRPr lang="sr-Latn-RS" dirty="0"/>
          </a:p>
        </p:txBody>
      </p:sp>
      <p:cxnSp>
        <p:nvCxnSpPr>
          <p:cNvPr id="5" name="Straight Arrow Connector 4"/>
          <p:cNvCxnSpPr/>
          <p:nvPr/>
        </p:nvCxnSpPr>
        <p:spPr>
          <a:xfrm flipH="1">
            <a:off x="2339752" y="3356992"/>
            <a:ext cx="1800200"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139952" y="3356992"/>
            <a:ext cx="360040"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139952" y="3356992"/>
            <a:ext cx="2376264"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95536" y="4509120"/>
            <a:ext cx="2160240"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ФУНКЦИОНАЛНА </a:t>
            </a:r>
          </a:p>
          <a:p>
            <a:pPr algn="ctr"/>
            <a:r>
              <a:rPr lang="sr-Cyrl-RS" dirty="0" smtClean="0"/>
              <a:t>ХРАНА</a:t>
            </a:r>
            <a:endParaRPr lang="sr-Latn-RS" dirty="0"/>
          </a:p>
        </p:txBody>
      </p:sp>
      <p:sp>
        <p:nvSpPr>
          <p:cNvPr id="11" name="Rectangle 10"/>
          <p:cNvSpPr/>
          <p:nvPr/>
        </p:nvSpPr>
        <p:spPr>
          <a:xfrm>
            <a:off x="3239852" y="4653136"/>
            <a:ext cx="234026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ДИЈЕТЕТСКА ХРАНА-ДИЈЕТЕТСКИ</a:t>
            </a:r>
          </a:p>
          <a:p>
            <a:pPr algn="ctr"/>
            <a:r>
              <a:rPr lang="sr-Cyrl-RS" dirty="0" smtClean="0"/>
              <a:t> ПРОИЗВОДИ</a:t>
            </a:r>
            <a:endParaRPr lang="sr-Latn-RS" dirty="0"/>
          </a:p>
        </p:txBody>
      </p:sp>
      <p:sp>
        <p:nvSpPr>
          <p:cNvPr id="12" name="Rectangle 11"/>
          <p:cNvSpPr/>
          <p:nvPr/>
        </p:nvSpPr>
        <p:spPr>
          <a:xfrm>
            <a:off x="6228184" y="4653136"/>
            <a:ext cx="266429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ДИЈЕТЕТСКИ </a:t>
            </a:r>
          </a:p>
          <a:p>
            <a:pPr algn="ctr"/>
            <a:r>
              <a:rPr lang="sr-Cyrl-RS" dirty="0" smtClean="0"/>
              <a:t>СУПЛЕМЕНТИ</a:t>
            </a:r>
            <a:endParaRPr lang="sr-Latn-RS" dirty="0"/>
          </a:p>
        </p:txBody>
      </p:sp>
      <p:sp>
        <p:nvSpPr>
          <p:cNvPr id="13" name="Rectangle 12"/>
          <p:cNvSpPr/>
          <p:nvPr/>
        </p:nvSpPr>
        <p:spPr>
          <a:xfrm>
            <a:off x="1385646" y="2276872"/>
            <a:ext cx="185420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ХРАНА  </a:t>
            </a:r>
            <a:endParaRPr lang="sr-Latn-RS" dirty="0"/>
          </a:p>
        </p:txBody>
      </p:sp>
      <p:sp>
        <p:nvSpPr>
          <p:cNvPr id="14" name="Rectangle 13"/>
          <p:cNvSpPr/>
          <p:nvPr/>
        </p:nvSpPr>
        <p:spPr>
          <a:xfrm>
            <a:off x="3527884" y="2492896"/>
            <a:ext cx="122413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a:t>
            </a:r>
            <a:endParaRPr lang="sr-Latn-RS" dirty="0"/>
          </a:p>
        </p:txBody>
      </p:sp>
    </p:spTree>
    <p:extLst>
      <p:ext uri="{BB962C8B-B14F-4D97-AF65-F5344CB8AC3E}">
        <p14:creationId xmlns="" xmlns:p14="http://schemas.microsoft.com/office/powerpoint/2010/main" val="385332661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42988" y="836613"/>
            <a:ext cx="7200900" cy="784225"/>
          </a:xfrm>
        </p:spPr>
        <p:txBody>
          <a:bodyPr/>
          <a:lstStyle/>
          <a:p>
            <a:pPr eaLnBrk="1" hangingPunct="1"/>
            <a:r>
              <a:rPr lang="sr-Cyrl-CS" sz="3200" smtClean="0"/>
              <a:t>Функционална храна-намирнице</a:t>
            </a:r>
            <a:endParaRPr lang="en-US" sz="3200" smtClean="0"/>
          </a:p>
        </p:txBody>
      </p:sp>
      <p:sp>
        <p:nvSpPr>
          <p:cNvPr id="29699" name="Rectangle 3"/>
          <p:cNvSpPr>
            <a:spLocks noGrp="1" noChangeArrowheads="1"/>
          </p:cNvSpPr>
          <p:nvPr>
            <p:ph type="body" idx="1"/>
          </p:nvPr>
        </p:nvSpPr>
        <p:spPr>
          <a:xfrm>
            <a:off x="827088" y="1844675"/>
            <a:ext cx="7772400" cy="4114800"/>
          </a:xfrm>
        </p:spPr>
        <p:txBody>
          <a:bodyPr/>
          <a:lstStyle/>
          <a:p>
            <a:pPr eaLnBrk="1" hangingPunct="1">
              <a:lnSpc>
                <a:spcPct val="90000"/>
              </a:lnSpc>
            </a:pPr>
            <a:r>
              <a:rPr lang="sr-Cyrl-CS" sz="2800" smtClean="0"/>
              <a:t>Најчешће</a:t>
            </a:r>
            <a:r>
              <a:rPr lang="sr-Latn-CS" sz="2800" smtClean="0"/>
              <a:t> </a:t>
            </a:r>
            <a:r>
              <a:rPr lang="sr-Cyrl-CS" sz="2800" smtClean="0"/>
              <a:t>храна</a:t>
            </a:r>
            <a:r>
              <a:rPr lang="sr-Latn-CS" sz="2800" smtClean="0"/>
              <a:t> </a:t>
            </a:r>
            <a:r>
              <a:rPr lang="sr-Cyrl-CS" sz="2800" smtClean="0"/>
              <a:t>којој</a:t>
            </a:r>
            <a:r>
              <a:rPr lang="sr-Latn-CS" sz="2800" smtClean="0"/>
              <a:t> </a:t>
            </a:r>
            <a:r>
              <a:rPr lang="sr-Cyrl-CS" sz="2800" smtClean="0"/>
              <a:t>је</a:t>
            </a:r>
            <a:r>
              <a:rPr lang="sr-Latn-CS" sz="2800" smtClean="0"/>
              <a:t> </a:t>
            </a:r>
            <a:r>
              <a:rPr lang="sr-Cyrl-CS" sz="2800" smtClean="0"/>
              <a:t>неки</a:t>
            </a:r>
            <a:r>
              <a:rPr lang="sr-Latn-CS" sz="2800" smtClean="0"/>
              <a:t> </a:t>
            </a:r>
            <a:r>
              <a:rPr lang="sr-Cyrl-CS" sz="2800" smtClean="0"/>
              <a:t>од</a:t>
            </a:r>
            <a:r>
              <a:rPr lang="sr-Latn-CS" sz="2800" smtClean="0"/>
              <a:t> </a:t>
            </a:r>
            <a:r>
              <a:rPr lang="sr-Cyrl-RS" sz="2800" smtClean="0"/>
              <a:t>природно присутних </a:t>
            </a:r>
            <a:r>
              <a:rPr lang="sr-Cyrl-CS" sz="2800" smtClean="0"/>
              <a:t>састојака</a:t>
            </a:r>
            <a:r>
              <a:rPr lang="sr-Latn-CS" sz="2800" smtClean="0"/>
              <a:t> </a:t>
            </a:r>
            <a:r>
              <a:rPr lang="sr-Cyrl-CS" sz="2800" smtClean="0"/>
              <a:t>одузет</a:t>
            </a:r>
            <a:r>
              <a:rPr lang="sr-Latn-CS" sz="2800" smtClean="0"/>
              <a:t> </a:t>
            </a:r>
            <a:r>
              <a:rPr lang="sr-Cyrl-CS" sz="2800" smtClean="0"/>
              <a:t>или</a:t>
            </a:r>
            <a:r>
              <a:rPr lang="sr-Latn-CS" sz="2800" smtClean="0"/>
              <a:t> </a:t>
            </a:r>
            <a:r>
              <a:rPr lang="sr-Cyrl-CS" sz="2800" smtClean="0"/>
              <a:t>додат</a:t>
            </a:r>
            <a:endParaRPr lang="en-US" sz="2800" smtClean="0"/>
          </a:p>
          <a:p>
            <a:pPr eaLnBrk="1" hangingPunct="1">
              <a:lnSpc>
                <a:spcPct val="90000"/>
              </a:lnSpc>
            </a:pPr>
            <a:r>
              <a:rPr lang="sr-Cyrl-CS" sz="2800" smtClean="0"/>
              <a:t>Увек</a:t>
            </a:r>
            <a:r>
              <a:rPr lang="en-US" sz="2800" smtClean="0"/>
              <a:t> </a:t>
            </a:r>
            <a:r>
              <a:rPr lang="sr-Cyrl-CS" sz="2800" smtClean="0"/>
              <a:t>у</a:t>
            </a:r>
            <a:r>
              <a:rPr lang="en-US" sz="2800" smtClean="0"/>
              <a:t> </a:t>
            </a:r>
            <a:r>
              <a:rPr lang="sr-Cyrl-CS" sz="2800" smtClean="0"/>
              <a:t>облику</a:t>
            </a:r>
            <a:r>
              <a:rPr lang="en-US" sz="2800" smtClean="0"/>
              <a:t> </a:t>
            </a:r>
            <a:r>
              <a:rPr lang="sr-Cyrl-CS" sz="2800" smtClean="0"/>
              <a:t>хране</a:t>
            </a:r>
            <a:endParaRPr lang="en-US" sz="2800" smtClean="0"/>
          </a:p>
          <a:p>
            <a:pPr eaLnBrk="1" hangingPunct="1">
              <a:lnSpc>
                <a:spcPct val="90000"/>
              </a:lnSpc>
            </a:pPr>
            <a:r>
              <a:rPr lang="sr-Cyrl-CS" sz="2800" smtClean="0"/>
              <a:t>Храна</a:t>
            </a:r>
            <a:r>
              <a:rPr lang="en-US" sz="2800" smtClean="0"/>
              <a:t> </a:t>
            </a:r>
            <a:r>
              <a:rPr lang="sr-Cyrl-CS" sz="2800" smtClean="0"/>
              <a:t>која</a:t>
            </a:r>
            <a:r>
              <a:rPr lang="en-US" sz="2800" smtClean="0"/>
              <a:t> </a:t>
            </a:r>
            <a:r>
              <a:rPr lang="sr-Cyrl-CS" sz="2800" smtClean="0"/>
              <a:t>поред</a:t>
            </a:r>
            <a:r>
              <a:rPr lang="en-US" sz="2800" smtClean="0"/>
              <a:t> </a:t>
            </a:r>
            <a:r>
              <a:rPr lang="sr-Cyrl-CS" sz="2800" smtClean="0"/>
              <a:t>нутритивних</a:t>
            </a:r>
            <a:r>
              <a:rPr lang="en-US" sz="2800" smtClean="0"/>
              <a:t> </a:t>
            </a:r>
            <a:r>
              <a:rPr lang="sr-Cyrl-CS" sz="2800" smtClean="0"/>
              <a:t>ефеката</a:t>
            </a:r>
            <a:r>
              <a:rPr lang="en-US" sz="2800" smtClean="0"/>
              <a:t> </a:t>
            </a:r>
            <a:r>
              <a:rPr lang="sr-Cyrl-CS" sz="2800" smtClean="0"/>
              <a:t>има</a:t>
            </a:r>
            <a:r>
              <a:rPr lang="en-US" sz="2800" smtClean="0"/>
              <a:t> </a:t>
            </a:r>
            <a:r>
              <a:rPr lang="sr-Cyrl-CS" sz="2800" smtClean="0"/>
              <a:t>научно доказано</a:t>
            </a:r>
            <a:r>
              <a:rPr lang="en-US" sz="2800" smtClean="0"/>
              <a:t>, </a:t>
            </a:r>
            <a:r>
              <a:rPr lang="sr-Cyrl-CS" sz="2800" smtClean="0"/>
              <a:t>позитивно</a:t>
            </a:r>
            <a:r>
              <a:rPr lang="en-US" sz="2800" smtClean="0"/>
              <a:t> </a:t>
            </a:r>
            <a:r>
              <a:rPr lang="sr-Cyrl-CS" sz="2800" smtClean="0"/>
              <a:t>дејство</a:t>
            </a:r>
            <a:r>
              <a:rPr lang="en-US" sz="2800" smtClean="0"/>
              <a:t> </a:t>
            </a:r>
            <a:r>
              <a:rPr lang="sr-Cyrl-CS" sz="2800" smtClean="0"/>
              <a:t>на</a:t>
            </a:r>
            <a:r>
              <a:rPr lang="en-US" sz="2800" smtClean="0"/>
              <a:t> </a:t>
            </a:r>
            <a:r>
              <a:rPr lang="sr-Cyrl-CS" sz="2800" smtClean="0"/>
              <a:t>одређене</a:t>
            </a:r>
            <a:r>
              <a:rPr lang="en-US" sz="2800" smtClean="0"/>
              <a:t> </a:t>
            </a:r>
            <a:r>
              <a:rPr lang="sr-Cyrl-CS" sz="2800" smtClean="0"/>
              <a:t>функције</a:t>
            </a:r>
            <a:r>
              <a:rPr lang="en-US" sz="2800" smtClean="0"/>
              <a:t> </a:t>
            </a:r>
            <a:r>
              <a:rPr lang="sr-Cyrl-CS" sz="2800" smtClean="0"/>
              <a:t>организма</a:t>
            </a:r>
            <a:endParaRPr lang="en-US" sz="2800" smtClean="0"/>
          </a:p>
          <a:p>
            <a:pPr eaLnBrk="1" hangingPunct="1">
              <a:lnSpc>
                <a:spcPct val="90000"/>
              </a:lnSpc>
            </a:pPr>
            <a:r>
              <a:rPr lang="sr-Cyrl-CS" sz="2800" smtClean="0"/>
              <a:t>Дејство</a:t>
            </a:r>
            <a:r>
              <a:rPr lang="en-US" sz="2800" smtClean="0"/>
              <a:t> </a:t>
            </a:r>
            <a:r>
              <a:rPr lang="sr-Cyrl-CS" sz="2800" smtClean="0"/>
              <a:t>мора</a:t>
            </a:r>
            <a:r>
              <a:rPr lang="en-US" sz="2800" smtClean="0"/>
              <a:t> </a:t>
            </a:r>
            <a:r>
              <a:rPr lang="sr-Cyrl-CS" sz="2800" smtClean="0"/>
              <a:t>да</a:t>
            </a:r>
            <a:r>
              <a:rPr lang="en-US" sz="2800" smtClean="0"/>
              <a:t> </a:t>
            </a:r>
            <a:r>
              <a:rPr lang="sr-Cyrl-CS" sz="2800" smtClean="0"/>
              <a:t>буде</a:t>
            </a:r>
            <a:r>
              <a:rPr lang="en-US" sz="2800" smtClean="0"/>
              <a:t> </a:t>
            </a:r>
            <a:r>
              <a:rPr lang="sr-Cyrl-CS" sz="2800" smtClean="0"/>
              <a:t>научно</a:t>
            </a:r>
            <a:r>
              <a:rPr lang="en-US" sz="2800" smtClean="0"/>
              <a:t> </a:t>
            </a:r>
            <a:r>
              <a:rPr lang="sr-Cyrl-CS" sz="2800" smtClean="0"/>
              <a:t>потврђено</a:t>
            </a:r>
            <a:endParaRPr lang="en-US" sz="2800" smtClean="0"/>
          </a:p>
          <a:p>
            <a:pPr eaLnBrk="1" hangingPunct="1">
              <a:lnSpc>
                <a:spcPct val="90000"/>
              </a:lnSpc>
            </a:pPr>
            <a:r>
              <a:rPr lang="sr-Cyrl-CS" sz="2800" smtClean="0"/>
              <a:t>Позитивно</a:t>
            </a:r>
            <a:r>
              <a:rPr lang="en-US" sz="2800" smtClean="0"/>
              <a:t> </a:t>
            </a:r>
            <a:r>
              <a:rPr lang="sr-Cyrl-CS" sz="2800" smtClean="0"/>
              <a:t>дејство</a:t>
            </a:r>
            <a:r>
              <a:rPr lang="en-US" sz="2800" smtClean="0"/>
              <a:t> </a:t>
            </a:r>
            <a:r>
              <a:rPr lang="sr-Cyrl-CS" sz="2800" smtClean="0"/>
              <a:t>мора</a:t>
            </a:r>
            <a:r>
              <a:rPr lang="en-US" sz="2800" smtClean="0"/>
              <a:t> </a:t>
            </a:r>
            <a:r>
              <a:rPr lang="sr-Cyrl-CS" sz="2800" smtClean="0"/>
              <a:t>да</a:t>
            </a:r>
            <a:r>
              <a:rPr lang="en-US" sz="2800" smtClean="0"/>
              <a:t> </a:t>
            </a:r>
            <a:r>
              <a:rPr lang="sr-Cyrl-CS" sz="2800" smtClean="0"/>
              <a:t>се</a:t>
            </a:r>
            <a:r>
              <a:rPr lang="en-US" sz="2800" smtClean="0"/>
              <a:t> </a:t>
            </a:r>
            <a:r>
              <a:rPr lang="sr-Cyrl-CS" sz="2800" smtClean="0"/>
              <a:t>јави</a:t>
            </a:r>
            <a:r>
              <a:rPr lang="en-US" sz="2800" smtClean="0"/>
              <a:t> </a:t>
            </a:r>
            <a:r>
              <a:rPr lang="sr-Cyrl-CS" sz="2800" smtClean="0"/>
              <a:t>конзумирањем</a:t>
            </a:r>
            <a:r>
              <a:rPr lang="en-US" sz="2800" smtClean="0"/>
              <a:t> </a:t>
            </a:r>
            <a:r>
              <a:rPr lang="sr-Cyrl-CS" sz="2800" smtClean="0"/>
              <a:t>уобичајене</a:t>
            </a:r>
            <a:r>
              <a:rPr lang="en-US" sz="2800" smtClean="0"/>
              <a:t> </a:t>
            </a:r>
            <a:r>
              <a:rPr lang="sr-Cyrl-CS" sz="2800" smtClean="0"/>
              <a:t>количине</a:t>
            </a:r>
            <a:r>
              <a:rPr lang="en-US" sz="2800" smtClean="0"/>
              <a:t> </a:t>
            </a:r>
            <a:r>
              <a:rPr lang="sr-Cyrl-CS" sz="2800" smtClean="0"/>
              <a:t>хране</a:t>
            </a:r>
            <a:r>
              <a:rPr lang="en-US" sz="2800" smtClean="0"/>
              <a:t> </a:t>
            </a:r>
            <a:endParaRPr lang="sr-Latn-CS" sz="2800" smtClean="0"/>
          </a:p>
          <a:p>
            <a:pPr eaLnBrk="1" hangingPunct="1">
              <a:lnSpc>
                <a:spcPct val="90000"/>
              </a:lnSpc>
            </a:pPr>
            <a:endParaRPr lang="en-US" sz="2800" smtClean="0">
              <a:solidFill>
                <a:srgbClr val="A50021"/>
              </a:solidFill>
            </a:endParaRPr>
          </a:p>
          <a:p>
            <a:pPr eaLnBrk="1" hangingPunct="1">
              <a:lnSpc>
                <a:spcPct val="90000"/>
              </a:lnSpc>
            </a:pPr>
            <a:endParaRPr lang="en-US" sz="2800" smtClean="0"/>
          </a:p>
        </p:txBody>
      </p:sp>
    </p:spTree>
    <p:extLst>
      <p:ext uri="{BB962C8B-B14F-4D97-AF65-F5344CB8AC3E}">
        <p14:creationId xmlns="" xmlns:p14="http://schemas.microsoft.com/office/powerpoint/2010/main" val="2359927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Нежељени чиниоци </a:t>
            </a:r>
            <a:endParaRPr lang="sr-Latn-RS" dirty="0"/>
          </a:p>
        </p:txBody>
      </p:sp>
      <p:sp>
        <p:nvSpPr>
          <p:cNvPr id="3" name="Content Placeholder 2"/>
          <p:cNvSpPr>
            <a:spLocks noGrp="1"/>
          </p:cNvSpPr>
          <p:nvPr>
            <p:ph idx="1"/>
          </p:nvPr>
        </p:nvSpPr>
        <p:spPr>
          <a:xfrm>
            <a:off x="457200" y="1600200"/>
            <a:ext cx="8229600" cy="5069160"/>
          </a:xfrm>
        </p:spPr>
        <p:txBody>
          <a:bodyPr>
            <a:normAutofit fontScale="70000" lnSpcReduction="20000"/>
          </a:bodyPr>
          <a:lstStyle/>
          <a:p>
            <a:r>
              <a:rPr lang="sr-Cyrl-RS" dirty="0" smtClean="0"/>
              <a:t>Они који ометају достизање постављених циљева</a:t>
            </a:r>
          </a:p>
          <a:p>
            <a:r>
              <a:rPr lang="sr-Cyrl-RS" dirty="0" smtClean="0"/>
              <a:t>Сиромаштво</a:t>
            </a:r>
          </a:p>
          <a:p>
            <a:r>
              <a:rPr lang="sr-Cyrl-RS" dirty="0" smtClean="0"/>
              <a:t>Неписменост</a:t>
            </a:r>
          </a:p>
          <a:p>
            <a:r>
              <a:rPr lang="sr-Cyrl-RS" dirty="0" smtClean="0"/>
              <a:t>Недовољна едукација мајки</a:t>
            </a:r>
          </a:p>
          <a:p>
            <a:r>
              <a:rPr lang="sr-Cyrl-RS" dirty="0" smtClean="0"/>
              <a:t>Недостатак популациони, нациоанлних истраживања из области исхране</a:t>
            </a:r>
          </a:p>
          <a:p>
            <a:r>
              <a:rPr lang="sr-Cyrl-RS" dirty="0" smtClean="0"/>
              <a:t>Ниска здравствена култура</a:t>
            </a:r>
          </a:p>
          <a:p>
            <a:r>
              <a:rPr lang="sr-Cyrl-RS" dirty="0" smtClean="0"/>
              <a:t>Ниска здравствена писменост</a:t>
            </a:r>
          </a:p>
          <a:p>
            <a:r>
              <a:rPr lang="sr-Cyrl-RS" dirty="0" smtClean="0"/>
              <a:t>Недостатак/не спровођење јавоздравствених програма</a:t>
            </a:r>
          </a:p>
          <a:p>
            <a:r>
              <a:rPr lang="sr-Cyrl-RS" dirty="0" smtClean="0"/>
              <a:t>Недостатак међусекторске сарадње</a:t>
            </a:r>
          </a:p>
          <a:p>
            <a:r>
              <a:rPr lang="sr-Cyrl-RS" dirty="0" smtClean="0"/>
              <a:t>Притисци прехрамбене и фармацеутске индустрије</a:t>
            </a:r>
          </a:p>
          <a:p>
            <a:r>
              <a:rPr lang="sr-Cyrl-RS" dirty="0" smtClean="0"/>
              <a:t>Притисак на општу популацију (средства за комуникацију</a:t>
            </a:r>
          </a:p>
          <a:p>
            <a:r>
              <a:rPr lang="sr-Cyrl-RS" dirty="0" smtClean="0"/>
              <a:t>Недовољна оспособљеност ПЗЗ за спровођење програма примарне превенције болести које се доводе у везу са неправилном исхраном</a:t>
            </a:r>
            <a:endParaRPr lang="sr-Latn-RS" dirty="0"/>
          </a:p>
        </p:txBody>
      </p:sp>
    </p:spTree>
    <p:extLst>
      <p:ext uri="{BB962C8B-B14F-4D97-AF65-F5344CB8AC3E}">
        <p14:creationId xmlns="" xmlns:p14="http://schemas.microsoft.com/office/powerpoint/2010/main" val="412487865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00113" y="908050"/>
            <a:ext cx="7772400" cy="712788"/>
          </a:xfrm>
        </p:spPr>
        <p:txBody>
          <a:bodyPr/>
          <a:lstStyle/>
          <a:p>
            <a:pPr eaLnBrk="1" hangingPunct="1"/>
            <a:r>
              <a:rPr lang="sr-Cyrl-CS" sz="3200" dirty="0" smtClean="0">
                <a:solidFill>
                  <a:srgbClr val="A50021"/>
                </a:solidFill>
              </a:rPr>
              <a:t>Дијететска</a:t>
            </a:r>
            <a:r>
              <a:rPr lang="sr-Latn-CS" sz="3200" dirty="0" smtClean="0">
                <a:solidFill>
                  <a:srgbClr val="A50021"/>
                </a:solidFill>
              </a:rPr>
              <a:t> </a:t>
            </a:r>
            <a:r>
              <a:rPr lang="sr-Cyrl-CS" sz="3200" dirty="0" smtClean="0">
                <a:solidFill>
                  <a:srgbClr val="A50021"/>
                </a:solidFill>
              </a:rPr>
              <a:t>храна-намирнице</a:t>
            </a:r>
            <a:endParaRPr lang="en-US" sz="3200" dirty="0" smtClean="0">
              <a:solidFill>
                <a:srgbClr val="A50021"/>
              </a:solidFill>
            </a:endParaRPr>
          </a:p>
        </p:txBody>
      </p:sp>
      <p:sp>
        <p:nvSpPr>
          <p:cNvPr id="30723" name="Rectangle 3"/>
          <p:cNvSpPr>
            <a:spLocks noGrp="1" noChangeArrowheads="1"/>
          </p:cNvSpPr>
          <p:nvPr>
            <p:ph type="body" idx="1"/>
          </p:nvPr>
        </p:nvSpPr>
        <p:spPr>
          <a:xfrm>
            <a:off x="1042988" y="1628775"/>
            <a:ext cx="7796212" cy="4587875"/>
          </a:xfrm>
        </p:spPr>
        <p:txBody>
          <a:bodyPr/>
          <a:lstStyle/>
          <a:p>
            <a:pPr eaLnBrk="1" hangingPunct="1">
              <a:lnSpc>
                <a:spcPct val="80000"/>
              </a:lnSpc>
            </a:pPr>
            <a:r>
              <a:rPr lang="sr-Cyrl-CS" sz="3000" dirty="0" smtClean="0"/>
              <a:t> су храна-намирнице намерно</a:t>
            </a:r>
            <a:r>
              <a:rPr lang="en-US" sz="3000" dirty="0" smtClean="0"/>
              <a:t> </a:t>
            </a:r>
            <a:r>
              <a:rPr lang="sr-Cyrl-CS" sz="3000" dirty="0" smtClean="0"/>
              <a:t>промењеног хемијског</a:t>
            </a:r>
            <a:r>
              <a:rPr lang="sr-Latn-CS" sz="3000" dirty="0" smtClean="0"/>
              <a:t> </a:t>
            </a:r>
            <a:r>
              <a:rPr lang="sr-Cyrl-CS" sz="3000" dirty="0" smtClean="0"/>
              <a:t>састава</a:t>
            </a:r>
            <a:r>
              <a:rPr lang="sr-Latn-CS" sz="3000" dirty="0" smtClean="0"/>
              <a:t> </a:t>
            </a:r>
            <a:r>
              <a:rPr lang="sr-Cyrl-CS" sz="3000" dirty="0" smtClean="0"/>
              <a:t>намењене</a:t>
            </a:r>
            <a:r>
              <a:rPr lang="en-US" sz="3000" dirty="0" smtClean="0"/>
              <a:t> </a:t>
            </a:r>
            <a:r>
              <a:rPr lang="sr-Cyrl-CS" sz="3000" dirty="0" smtClean="0"/>
              <a:t>особама</a:t>
            </a:r>
            <a:r>
              <a:rPr lang="en-US" sz="3000" dirty="0" smtClean="0"/>
              <a:t> </a:t>
            </a:r>
            <a:r>
              <a:rPr lang="sr-Cyrl-CS" sz="3000" dirty="0" smtClean="0"/>
              <a:t>са</a:t>
            </a:r>
            <a:r>
              <a:rPr lang="en-US" sz="3000" dirty="0" smtClean="0"/>
              <a:t> </a:t>
            </a:r>
            <a:r>
              <a:rPr lang="sr-Cyrl-CS" sz="3000" dirty="0" smtClean="0"/>
              <a:t>посебним</a:t>
            </a:r>
            <a:r>
              <a:rPr lang="en-US" sz="3000" dirty="0" smtClean="0"/>
              <a:t> </a:t>
            </a:r>
            <a:r>
              <a:rPr lang="sr-Cyrl-RS" sz="3000" dirty="0" smtClean="0"/>
              <a:t>медицинским и нутритивним </a:t>
            </a:r>
            <a:r>
              <a:rPr lang="sr-Cyrl-CS" sz="3000" dirty="0" smtClean="0"/>
              <a:t>потребама</a:t>
            </a:r>
          </a:p>
          <a:p>
            <a:pPr marL="0" indent="0" eaLnBrk="1" hangingPunct="1">
              <a:lnSpc>
                <a:spcPct val="80000"/>
              </a:lnSpc>
              <a:buNone/>
            </a:pPr>
            <a:endParaRPr lang="en-US" sz="3000" dirty="0" smtClean="0">
              <a:solidFill>
                <a:srgbClr val="A50021"/>
              </a:solidFill>
            </a:endParaRPr>
          </a:p>
        </p:txBody>
      </p:sp>
    </p:spTree>
    <p:extLst>
      <p:ext uri="{BB962C8B-B14F-4D97-AF65-F5344CB8AC3E}">
        <p14:creationId xmlns="" xmlns:p14="http://schemas.microsoft.com/office/powerpoint/2010/main" val="69659756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27584" y="908720"/>
            <a:ext cx="7796213" cy="574675"/>
          </a:xfrm>
        </p:spPr>
        <p:txBody>
          <a:bodyPr>
            <a:normAutofit fontScale="90000"/>
          </a:bodyPr>
          <a:lstStyle/>
          <a:p>
            <a:pPr eaLnBrk="1" hangingPunct="1">
              <a:defRPr/>
            </a:pPr>
            <a:r>
              <a:rPr lang="sr-Cyrl-CS" sz="4000" dirty="0" smtClean="0"/>
              <a:t>ДОДАЦИ ИСХРАНИ</a:t>
            </a:r>
            <a:br>
              <a:rPr lang="sr-Cyrl-CS" sz="4000" dirty="0" smtClean="0"/>
            </a:br>
            <a:r>
              <a:rPr lang="sr-Cyrl-CS" sz="4000" dirty="0" smtClean="0">
                <a:solidFill>
                  <a:schemeClr val="tx1"/>
                </a:solidFill>
              </a:rPr>
              <a:t>ДИЈЕТЕТСКИ</a:t>
            </a:r>
            <a:r>
              <a:rPr lang="en-US" sz="4000" dirty="0" smtClean="0">
                <a:solidFill>
                  <a:schemeClr val="tx1"/>
                </a:solidFill>
              </a:rPr>
              <a:t> </a:t>
            </a:r>
            <a:r>
              <a:rPr lang="sr-Cyrl-CS" sz="4000" dirty="0" smtClean="0">
                <a:solidFill>
                  <a:schemeClr val="tx1"/>
                </a:solidFill>
              </a:rPr>
              <a:t>СУПЛЕМЕНТИ</a:t>
            </a:r>
            <a:endParaRPr lang="en-US" sz="4000" dirty="0" smtClean="0">
              <a:solidFill>
                <a:schemeClr val="tx1"/>
              </a:solidFill>
            </a:endParaRPr>
          </a:p>
        </p:txBody>
      </p:sp>
      <p:sp>
        <p:nvSpPr>
          <p:cNvPr id="32771" name="Rectangle 4"/>
          <p:cNvSpPr>
            <a:spLocks noGrp="1" noChangeArrowheads="1"/>
          </p:cNvSpPr>
          <p:nvPr>
            <p:ph type="body" idx="1"/>
          </p:nvPr>
        </p:nvSpPr>
        <p:spPr>
          <a:xfrm>
            <a:off x="611560" y="2708920"/>
            <a:ext cx="7843838" cy="3898900"/>
          </a:xfrm>
        </p:spPr>
        <p:txBody>
          <a:bodyPr/>
          <a:lstStyle/>
          <a:p>
            <a:pPr algn="just" eaLnBrk="1" hangingPunct="1">
              <a:lnSpc>
                <a:spcPct val="80000"/>
              </a:lnSpc>
            </a:pPr>
            <a:r>
              <a:rPr lang="en-US" sz="500" dirty="0" smtClean="0"/>
              <a:t>     </a:t>
            </a:r>
            <a:r>
              <a:rPr lang="en-US" sz="2400" dirty="0" smtClean="0"/>
              <a:t>“</a:t>
            </a:r>
            <a:r>
              <a:rPr lang="sr-Cyrl-CS" sz="2400" dirty="0" smtClean="0"/>
              <a:t>Дијететски</a:t>
            </a:r>
            <a:r>
              <a:rPr lang="en-US" sz="2400" dirty="0" smtClean="0"/>
              <a:t> </a:t>
            </a:r>
            <a:r>
              <a:rPr lang="sr-Cyrl-CS" sz="2400" dirty="0" smtClean="0"/>
              <a:t>суплементи</a:t>
            </a:r>
            <a:r>
              <a:rPr lang="en-US" sz="2400" dirty="0" smtClean="0"/>
              <a:t> </a:t>
            </a:r>
            <a:r>
              <a:rPr lang="sr-Cyrl-CS" sz="2400" dirty="0" smtClean="0"/>
              <a:t>су</a:t>
            </a:r>
            <a:r>
              <a:rPr lang="en-US" sz="2400" dirty="0" smtClean="0"/>
              <a:t> </a:t>
            </a:r>
            <a:r>
              <a:rPr lang="sr-Cyrl-CS" sz="2400" dirty="0" smtClean="0"/>
              <a:t>намирнице</a:t>
            </a:r>
            <a:r>
              <a:rPr lang="en-US" sz="2400" dirty="0" smtClean="0"/>
              <a:t> </a:t>
            </a:r>
            <a:r>
              <a:rPr lang="sr-Cyrl-CS" sz="2400" dirty="0" smtClean="0"/>
              <a:t>које</a:t>
            </a:r>
            <a:r>
              <a:rPr lang="en-US" sz="2400" dirty="0" smtClean="0"/>
              <a:t> </a:t>
            </a:r>
            <a:r>
              <a:rPr lang="sr-Cyrl-CS" sz="2400" dirty="0" smtClean="0"/>
              <a:t>допуњују</a:t>
            </a:r>
            <a:r>
              <a:rPr lang="en-US" sz="2400" dirty="0" smtClean="0"/>
              <a:t> </a:t>
            </a:r>
            <a:r>
              <a:rPr lang="sr-Cyrl-CS" sz="2400" dirty="0" smtClean="0"/>
              <a:t>нормалну</a:t>
            </a:r>
            <a:r>
              <a:rPr lang="en-US" sz="2400" dirty="0" smtClean="0"/>
              <a:t> </a:t>
            </a:r>
            <a:r>
              <a:rPr lang="sr-Cyrl-CS" sz="2400" dirty="0" smtClean="0"/>
              <a:t>исхрану</a:t>
            </a:r>
            <a:r>
              <a:rPr lang="en-US" sz="2400" dirty="0" smtClean="0"/>
              <a:t> </a:t>
            </a:r>
            <a:r>
              <a:rPr lang="sr-Cyrl-CS" sz="2400" dirty="0" smtClean="0"/>
              <a:t>и</a:t>
            </a:r>
            <a:r>
              <a:rPr lang="en-US" sz="2400" dirty="0" smtClean="0"/>
              <a:t> </a:t>
            </a:r>
            <a:r>
              <a:rPr lang="sr-Cyrl-CS" sz="2400" dirty="0" smtClean="0"/>
              <a:t>представљају</a:t>
            </a:r>
            <a:r>
              <a:rPr lang="en-US" sz="2400" dirty="0" smtClean="0"/>
              <a:t> </a:t>
            </a:r>
            <a:r>
              <a:rPr lang="sr-Cyrl-CS" sz="2400" dirty="0" smtClean="0"/>
              <a:t>концентроване</a:t>
            </a:r>
            <a:r>
              <a:rPr lang="en-US" sz="2400" dirty="0" smtClean="0"/>
              <a:t> </a:t>
            </a:r>
            <a:r>
              <a:rPr lang="sr-Cyrl-CS" sz="2400" dirty="0" smtClean="0"/>
              <a:t>изворе</a:t>
            </a:r>
            <a:r>
              <a:rPr lang="en-US" sz="2400" dirty="0" smtClean="0"/>
              <a:t> </a:t>
            </a:r>
            <a:r>
              <a:rPr lang="sr-Cyrl-CS" sz="2400" dirty="0" smtClean="0"/>
              <a:t>витамина</a:t>
            </a:r>
            <a:r>
              <a:rPr lang="en-US" sz="2400" dirty="0" smtClean="0"/>
              <a:t>, </a:t>
            </a:r>
            <a:r>
              <a:rPr lang="sr-Cyrl-CS" sz="2400" dirty="0" smtClean="0"/>
              <a:t>минерала</a:t>
            </a:r>
            <a:r>
              <a:rPr lang="en-US" sz="2400" dirty="0" smtClean="0"/>
              <a:t> </a:t>
            </a:r>
            <a:r>
              <a:rPr lang="sr-Cyrl-CS" sz="2400" dirty="0" smtClean="0"/>
              <a:t>или</a:t>
            </a:r>
            <a:r>
              <a:rPr lang="en-US" sz="2400" dirty="0" smtClean="0"/>
              <a:t> </a:t>
            </a:r>
            <a:r>
              <a:rPr lang="sr-Cyrl-CS" sz="2400" dirty="0" smtClean="0"/>
              <a:t>других</a:t>
            </a:r>
            <a:r>
              <a:rPr lang="en-US" sz="2400" dirty="0" smtClean="0"/>
              <a:t> </a:t>
            </a:r>
            <a:r>
              <a:rPr lang="sr-Cyrl-CS" sz="2400" dirty="0" smtClean="0"/>
              <a:t>супстанци</a:t>
            </a:r>
            <a:r>
              <a:rPr lang="en-US" sz="2400" dirty="0" smtClean="0"/>
              <a:t> </a:t>
            </a:r>
            <a:r>
              <a:rPr lang="sr-Cyrl-CS" sz="2400" dirty="0" smtClean="0"/>
              <a:t>са</a:t>
            </a:r>
            <a:r>
              <a:rPr lang="en-US" sz="2400" dirty="0" smtClean="0"/>
              <a:t> </a:t>
            </a:r>
            <a:r>
              <a:rPr lang="sr-Cyrl-CS" sz="2400" dirty="0" smtClean="0"/>
              <a:t>хранљивим</a:t>
            </a:r>
            <a:r>
              <a:rPr lang="en-US" sz="2400" dirty="0" smtClean="0"/>
              <a:t> </a:t>
            </a:r>
            <a:r>
              <a:rPr lang="sr-Cyrl-CS" sz="2400" dirty="0" smtClean="0"/>
              <a:t>или</a:t>
            </a:r>
            <a:r>
              <a:rPr lang="en-US" sz="2400" dirty="0" smtClean="0"/>
              <a:t> </a:t>
            </a:r>
            <a:r>
              <a:rPr lang="sr-Cyrl-CS" sz="2400" dirty="0" smtClean="0"/>
              <a:t>физиолошким</a:t>
            </a:r>
            <a:r>
              <a:rPr lang="en-US" sz="2400" dirty="0" smtClean="0"/>
              <a:t> </a:t>
            </a:r>
            <a:r>
              <a:rPr lang="sr-Cyrl-CS" sz="2400" dirty="0" smtClean="0"/>
              <a:t>ефектом</a:t>
            </a:r>
            <a:r>
              <a:rPr lang="en-US" sz="2400" dirty="0" smtClean="0"/>
              <a:t>, </a:t>
            </a:r>
            <a:r>
              <a:rPr lang="sr-Cyrl-CS" sz="2400" dirty="0" smtClean="0"/>
              <a:t>појединачно</a:t>
            </a:r>
            <a:r>
              <a:rPr lang="en-US" sz="2400" dirty="0" smtClean="0"/>
              <a:t> </a:t>
            </a:r>
            <a:r>
              <a:rPr lang="sr-Cyrl-CS" sz="2400" dirty="0" smtClean="0"/>
              <a:t>или</a:t>
            </a:r>
            <a:r>
              <a:rPr lang="en-US" sz="2400" dirty="0" smtClean="0"/>
              <a:t> </a:t>
            </a:r>
            <a:r>
              <a:rPr lang="sr-Cyrl-CS" sz="2400" dirty="0" smtClean="0"/>
              <a:t>у</a:t>
            </a:r>
            <a:r>
              <a:rPr lang="en-US" sz="2400" dirty="0" smtClean="0"/>
              <a:t> </a:t>
            </a:r>
            <a:r>
              <a:rPr lang="sr-Cyrl-CS" sz="2400" dirty="0" smtClean="0"/>
              <a:t>комбинацији</a:t>
            </a:r>
            <a:r>
              <a:rPr lang="en-US" sz="2400" dirty="0" smtClean="0"/>
              <a:t>, </a:t>
            </a:r>
            <a:r>
              <a:rPr lang="sr-Cyrl-CS" sz="2400" dirty="0" smtClean="0"/>
              <a:t>а</a:t>
            </a:r>
            <a:r>
              <a:rPr lang="en-US" sz="2400" dirty="0" smtClean="0"/>
              <a:t> </a:t>
            </a:r>
            <a:r>
              <a:rPr lang="sr-Cyrl-CS" sz="2400" dirty="0" smtClean="0"/>
              <a:t>у</a:t>
            </a:r>
            <a:r>
              <a:rPr lang="en-US" sz="2400" dirty="0" smtClean="0"/>
              <a:t> </a:t>
            </a:r>
            <a:r>
              <a:rPr lang="sr-Cyrl-CS" sz="2400" dirty="0" smtClean="0"/>
              <a:t>промету</a:t>
            </a:r>
            <a:r>
              <a:rPr lang="en-US" sz="2400" dirty="0" smtClean="0"/>
              <a:t> </a:t>
            </a:r>
            <a:r>
              <a:rPr lang="sr-Cyrl-CS" sz="2400" dirty="0" smtClean="0"/>
              <a:t>су</a:t>
            </a:r>
            <a:r>
              <a:rPr lang="en-US" sz="2400" dirty="0" smtClean="0"/>
              <a:t> </a:t>
            </a:r>
            <a:r>
              <a:rPr lang="sr-Cyrl-CS" sz="2400" dirty="0" smtClean="0"/>
              <a:t>у</a:t>
            </a:r>
            <a:r>
              <a:rPr lang="en-US" sz="2400" dirty="0" smtClean="0"/>
              <a:t> </a:t>
            </a:r>
            <a:r>
              <a:rPr lang="sr-Cyrl-CS" sz="2400" dirty="0" smtClean="0"/>
              <a:t>дозираним</a:t>
            </a:r>
            <a:r>
              <a:rPr lang="en-US" sz="2400" dirty="0" smtClean="0"/>
              <a:t> </a:t>
            </a:r>
            <a:r>
              <a:rPr lang="sr-Cyrl-CS" sz="2400" dirty="0" smtClean="0"/>
              <a:t>облицима</a:t>
            </a:r>
            <a:r>
              <a:rPr lang="en-US" sz="2400" dirty="0" smtClean="0"/>
              <a:t> </a:t>
            </a:r>
            <a:r>
              <a:rPr lang="sr-Cyrl-CS" sz="2400" dirty="0" smtClean="0"/>
              <a:t>дизајниране</a:t>
            </a:r>
            <a:r>
              <a:rPr lang="en-US" sz="2400" dirty="0" smtClean="0"/>
              <a:t> </a:t>
            </a:r>
            <a:r>
              <a:rPr lang="sr-Cyrl-CS" sz="2400" dirty="0" smtClean="0"/>
              <a:t>да</a:t>
            </a:r>
            <a:r>
              <a:rPr lang="en-US" sz="2400" dirty="0" smtClean="0"/>
              <a:t> </a:t>
            </a:r>
            <a:r>
              <a:rPr lang="sr-Cyrl-CS" sz="2400" dirty="0" smtClean="0"/>
              <a:t>се</a:t>
            </a:r>
            <a:r>
              <a:rPr lang="en-US" sz="2400" dirty="0" smtClean="0"/>
              <a:t> </a:t>
            </a:r>
            <a:r>
              <a:rPr lang="sr-Cyrl-CS" sz="2400" dirty="0" smtClean="0"/>
              <a:t>узимају</a:t>
            </a:r>
            <a:r>
              <a:rPr lang="en-US" sz="2400" dirty="0" smtClean="0"/>
              <a:t> </a:t>
            </a:r>
            <a:r>
              <a:rPr lang="sr-Cyrl-CS" sz="2400" dirty="0" smtClean="0"/>
              <a:t>у</a:t>
            </a:r>
            <a:r>
              <a:rPr lang="en-US" sz="2400" dirty="0" smtClean="0"/>
              <a:t> </a:t>
            </a:r>
            <a:r>
              <a:rPr lang="sr-Cyrl-CS" sz="2400" dirty="0" smtClean="0"/>
              <a:t>одмереним</a:t>
            </a:r>
            <a:r>
              <a:rPr lang="en-US" sz="2400" dirty="0" smtClean="0"/>
              <a:t> </a:t>
            </a:r>
            <a:r>
              <a:rPr lang="sr-Cyrl-CS" sz="2400" dirty="0" smtClean="0"/>
              <a:t>појединачним</a:t>
            </a:r>
            <a:r>
              <a:rPr lang="en-US" sz="2400" dirty="0" smtClean="0"/>
              <a:t> </a:t>
            </a:r>
            <a:r>
              <a:rPr lang="sr-Cyrl-CS" sz="2400" dirty="0" smtClean="0"/>
              <a:t>количинама</a:t>
            </a:r>
            <a:r>
              <a:rPr lang="en-US" sz="2400" dirty="0" smtClean="0"/>
              <a:t> (</a:t>
            </a:r>
            <a:r>
              <a:rPr lang="sr-Cyrl-CS" sz="2400" dirty="0" smtClean="0"/>
              <a:t>капсуле</a:t>
            </a:r>
            <a:r>
              <a:rPr lang="en-US" sz="2400" dirty="0" smtClean="0"/>
              <a:t>, </a:t>
            </a:r>
            <a:r>
              <a:rPr lang="sr-Cyrl-CS" sz="2400" dirty="0" smtClean="0"/>
              <a:t>пастиле</a:t>
            </a:r>
            <a:r>
              <a:rPr lang="en-US" sz="2400" dirty="0" smtClean="0"/>
              <a:t>, </a:t>
            </a:r>
            <a:r>
              <a:rPr lang="sr-Cyrl-CS" sz="2400" dirty="0" smtClean="0"/>
              <a:t>таблете</a:t>
            </a:r>
            <a:r>
              <a:rPr lang="en-US" sz="2400" dirty="0" smtClean="0"/>
              <a:t>, </a:t>
            </a:r>
            <a:r>
              <a:rPr lang="sr-Cyrl-CS" sz="2400" dirty="0" smtClean="0"/>
              <a:t>пилуле</a:t>
            </a:r>
            <a:r>
              <a:rPr lang="en-US" sz="2400" dirty="0" smtClean="0"/>
              <a:t>, </a:t>
            </a:r>
            <a:r>
              <a:rPr lang="sr-Cyrl-CS" sz="2400" dirty="0" smtClean="0"/>
              <a:t>кесице</a:t>
            </a:r>
            <a:r>
              <a:rPr lang="en-US" sz="2400" dirty="0" smtClean="0"/>
              <a:t> </a:t>
            </a:r>
            <a:r>
              <a:rPr lang="sr-Cyrl-CS" sz="2400" dirty="0" smtClean="0"/>
              <a:t>прашка</a:t>
            </a:r>
            <a:r>
              <a:rPr lang="en-US" sz="2400" dirty="0" smtClean="0"/>
              <a:t>, </a:t>
            </a:r>
            <a:r>
              <a:rPr lang="sr-Cyrl-CS" sz="2400" dirty="0" smtClean="0"/>
              <a:t>ампуле</a:t>
            </a:r>
            <a:r>
              <a:rPr lang="en-US" sz="2400" dirty="0" smtClean="0"/>
              <a:t> </a:t>
            </a:r>
            <a:r>
              <a:rPr lang="sr-Cyrl-CS" sz="2400" dirty="0" smtClean="0"/>
              <a:t>течности</a:t>
            </a:r>
            <a:r>
              <a:rPr lang="en-US" sz="2400" dirty="0" smtClean="0"/>
              <a:t>, </a:t>
            </a:r>
            <a:r>
              <a:rPr lang="sr-Cyrl-CS" sz="2400" dirty="0" smtClean="0"/>
              <a:t>бочице</a:t>
            </a:r>
            <a:r>
              <a:rPr lang="en-US" sz="2400" dirty="0" smtClean="0"/>
              <a:t> </a:t>
            </a:r>
            <a:r>
              <a:rPr lang="sr-Cyrl-CS" sz="2400" dirty="0" smtClean="0"/>
              <a:t>за</a:t>
            </a:r>
            <a:r>
              <a:rPr lang="en-US" sz="2400" dirty="0" smtClean="0"/>
              <a:t> </a:t>
            </a:r>
            <a:r>
              <a:rPr lang="sr-Cyrl-CS" sz="2400" dirty="0" smtClean="0"/>
              <a:t>дозирање</a:t>
            </a:r>
            <a:r>
              <a:rPr lang="en-US" sz="2400" dirty="0" smtClean="0"/>
              <a:t> </a:t>
            </a:r>
            <a:r>
              <a:rPr lang="sr-Cyrl-CS" sz="2400" dirty="0" smtClean="0"/>
              <a:t>и</a:t>
            </a:r>
            <a:r>
              <a:rPr lang="en-US" sz="2400" dirty="0" smtClean="0"/>
              <a:t> </a:t>
            </a:r>
            <a:r>
              <a:rPr lang="sr-Cyrl-CS" sz="2400" dirty="0" smtClean="0"/>
              <a:t>капима</a:t>
            </a:r>
            <a:r>
              <a:rPr lang="en-US" sz="2400" dirty="0" smtClean="0"/>
              <a:t> </a:t>
            </a:r>
            <a:r>
              <a:rPr lang="sr-Cyrl-CS" sz="2400" dirty="0" smtClean="0"/>
              <a:t>и</a:t>
            </a:r>
            <a:r>
              <a:rPr lang="en-US" sz="2400" dirty="0" smtClean="0"/>
              <a:t> </a:t>
            </a:r>
            <a:r>
              <a:rPr lang="sr-Cyrl-CS" sz="2400" dirty="0" smtClean="0"/>
              <a:t>сл</a:t>
            </a:r>
            <a:r>
              <a:rPr lang="en-US" sz="2400" dirty="0" smtClean="0"/>
              <a:t>.)”</a:t>
            </a:r>
          </a:p>
          <a:p>
            <a:pPr eaLnBrk="1" hangingPunct="1">
              <a:lnSpc>
                <a:spcPct val="90000"/>
              </a:lnSpc>
            </a:pPr>
            <a:endParaRPr lang="en-US" sz="2400" dirty="0" smtClean="0"/>
          </a:p>
          <a:p>
            <a:pPr eaLnBrk="1" hangingPunct="1">
              <a:lnSpc>
                <a:spcPct val="80000"/>
              </a:lnSpc>
            </a:pPr>
            <a:endParaRPr lang="en-US" sz="1600" dirty="0" smtClean="0"/>
          </a:p>
        </p:txBody>
      </p:sp>
    </p:spTree>
    <p:extLst>
      <p:ext uri="{BB962C8B-B14F-4D97-AF65-F5344CB8AC3E}">
        <p14:creationId xmlns="" xmlns:p14="http://schemas.microsoft.com/office/powerpoint/2010/main" val="309431893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2700" dirty="0" smtClean="0">
                <a:hlinkClick r:id="rId2"/>
              </a:rPr>
              <a:t/>
            </a:r>
            <a:br>
              <a:rPr lang="sr-Cyrl-RS" sz="2700" dirty="0" smtClean="0">
                <a:hlinkClick r:id="rId2"/>
              </a:rPr>
            </a:br>
            <a:r>
              <a:rPr lang="sr-Cyrl-RS" sz="2700" dirty="0">
                <a:hlinkClick r:id="rId2"/>
              </a:rPr>
              <a:t/>
            </a:r>
            <a:br>
              <a:rPr lang="sr-Cyrl-RS" sz="2700" dirty="0">
                <a:hlinkClick r:id="rId2"/>
              </a:rPr>
            </a:br>
            <a:r>
              <a:rPr lang="sr-Cyrl-RS" sz="2700" dirty="0" smtClean="0">
                <a:hlinkClick r:id="rId2"/>
              </a:rPr>
              <a:t/>
            </a:r>
            <a:br>
              <a:rPr lang="sr-Cyrl-RS" sz="2700" dirty="0" smtClean="0">
                <a:hlinkClick r:id="rId2"/>
              </a:rPr>
            </a:br>
            <a:r>
              <a:rPr lang="sr-Cyrl-RS" sz="2700" dirty="0">
                <a:hlinkClick r:id="rId2"/>
              </a:rPr>
              <a:t/>
            </a:r>
            <a:br>
              <a:rPr lang="sr-Cyrl-RS" sz="2700" dirty="0">
                <a:hlinkClick r:id="rId2"/>
              </a:rPr>
            </a:br>
            <a:r>
              <a:rPr lang="sr-Latn-RS" sz="2400" dirty="0" smtClean="0">
                <a:hlinkClick r:id="rId2"/>
              </a:rPr>
              <a:t>Правилник </a:t>
            </a:r>
            <a:r>
              <a:rPr lang="sr-Latn-RS" sz="2400" dirty="0">
                <a:hlinkClick r:id="rId2"/>
              </a:rPr>
              <a:t>о здравственој исправности дијететских производа</a:t>
            </a:r>
            <a:r>
              <a:rPr lang="sr-Latn-RS" sz="2400" dirty="0"/>
              <a:t/>
            </a:r>
            <a:br>
              <a:rPr lang="sr-Latn-RS" sz="2400" dirty="0"/>
            </a:br>
            <a:r>
              <a:rPr lang="sr-Latn-RS" sz="2400" dirty="0"/>
              <a:t>(„Сл. гласник РС“, бр. 45/2010, 27/2011, 50/2012, 21/2015 и 75/2015</a:t>
            </a:r>
            <a:r>
              <a:rPr lang="sr-Latn-RS" dirty="0"/>
              <a:t/>
            </a:r>
            <a:br>
              <a:rPr lang="sr-Latn-RS" dirty="0"/>
            </a:br>
            <a:r>
              <a:rPr lang="sr-Latn-RS" dirty="0"/>
              <a:t/>
            </a:r>
            <a:br>
              <a:rPr lang="sr-Latn-RS" dirty="0"/>
            </a:br>
            <a:endParaRPr lang="sr-Latn-RS" dirty="0"/>
          </a:p>
        </p:txBody>
      </p:sp>
      <p:sp>
        <p:nvSpPr>
          <p:cNvPr id="3" name="Content Placeholder 2"/>
          <p:cNvSpPr>
            <a:spLocks noGrp="1"/>
          </p:cNvSpPr>
          <p:nvPr>
            <p:ph idx="1"/>
          </p:nvPr>
        </p:nvSpPr>
        <p:spPr/>
        <p:txBody>
          <a:bodyPr>
            <a:normAutofit fontScale="77500" lnSpcReduction="20000"/>
          </a:bodyPr>
          <a:lstStyle/>
          <a:p>
            <a:r>
              <a:rPr lang="sr-Latn-RS" dirty="0"/>
              <a:t>дијететски производи су намирнице које се због посебног састава или посебног начина производње јасно разликују од намирница уобичајеног састава и које су погодне за посебно наведену нутритивну намену за коју се стављају у промет</a:t>
            </a:r>
            <a:r>
              <a:rPr lang="sr-Latn-RS" dirty="0" smtClean="0"/>
              <a:t>;</a:t>
            </a:r>
            <a:endParaRPr lang="sr-Cyrl-RS" dirty="0" smtClean="0"/>
          </a:p>
          <a:p>
            <a:r>
              <a:rPr lang="sr-Latn-RS" dirty="0" smtClean="0"/>
              <a:t> </a:t>
            </a:r>
            <a:r>
              <a:rPr lang="sr-Latn-RS" dirty="0"/>
              <a:t>додаци исхрани (дијететски суплементи) су намирнице које допуњују нормалну исхрану и представљају концентроване изворе витамина, минерала или других супстанци са хранљивим или физиолошким ефектом, појединачно или у комбинацији, а у промету су у дозираним облицима дизајниране да се узимају у одмереним појединачним количинама (капсуле, таблете, кесице прашка, ампуле течности, бочице за дозирање у капима и др.);</a:t>
            </a:r>
          </a:p>
          <a:p>
            <a:endParaRPr lang="sr-Latn-RS" dirty="0"/>
          </a:p>
        </p:txBody>
      </p:sp>
    </p:spTree>
    <p:extLst>
      <p:ext uri="{BB962C8B-B14F-4D97-AF65-F5344CB8AC3E}">
        <p14:creationId xmlns="" xmlns:p14="http://schemas.microsoft.com/office/powerpoint/2010/main" val="388468136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sr-Latn-RS" dirty="0" smtClean="0"/>
              <a:t>Дијететски </a:t>
            </a:r>
            <a:r>
              <a:rPr lang="sr-Latn-RS" dirty="0"/>
              <a:t>производи намењени су да задовоље посебне нутритивне захтеве и то:</a:t>
            </a:r>
          </a:p>
          <a:p>
            <a:pPr marL="0" indent="0">
              <a:buNone/>
            </a:pPr>
            <a:r>
              <a:rPr lang="sr-Latn-RS" dirty="0"/>
              <a:t>1) здраве одојчади и мале деце;</a:t>
            </a:r>
          </a:p>
          <a:p>
            <a:pPr marL="0" indent="0">
              <a:buNone/>
            </a:pPr>
            <a:r>
              <a:rPr lang="sr-Latn-RS" dirty="0"/>
              <a:t>2) одређене категорије особа код којих је поремећен процес пробаве или метаболизма;</a:t>
            </a:r>
          </a:p>
          <a:p>
            <a:pPr marL="0" indent="0">
              <a:buNone/>
            </a:pPr>
            <a:r>
              <a:rPr lang="sr-Latn-RS" dirty="0"/>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p>
          <a:p>
            <a:endParaRPr lang="sr-Latn-RS" dirty="0"/>
          </a:p>
        </p:txBody>
      </p:sp>
    </p:spTree>
    <p:extLst>
      <p:ext uri="{BB962C8B-B14F-4D97-AF65-F5344CB8AC3E}">
        <p14:creationId xmlns="" xmlns:p14="http://schemas.microsoft.com/office/powerpoint/2010/main" val="176181960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200" dirty="0"/>
              <a:t>Дијететски производи зависно од састава и намене, стављају се у промет као:</a:t>
            </a:r>
            <a:br>
              <a:rPr lang="sr-Latn-RS" sz="3200" dirty="0"/>
            </a:br>
            <a:endParaRPr lang="sr-Latn-RS" sz="3200" dirty="0"/>
          </a:p>
        </p:txBody>
      </p:sp>
      <p:sp>
        <p:nvSpPr>
          <p:cNvPr id="3" name="Content Placeholder 2"/>
          <p:cNvSpPr>
            <a:spLocks noGrp="1"/>
          </p:cNvSpPr>
          <p:nvPr>
            <p:ph idx="1"/>
          </p:nvPr>
        </p:nvSpPr>
        <p:spPr/>
        <p:txBody>
          <a:bodyPr>
            <a:normAutofit/>
          </a:bodyPr>
          <a:lstStyle/>
          <a:p>
            <a:pPr marL="0" indent="0">
              <a:buNone/>
            </a:pPr>
            <a:r>
              <a:rPr lang="sr-Latn-RS" dirty="0" smtClean="0"/>
              <a:t>1</a:t>
            </a:r>
            <a:r>
              <a:rPr lang="sr-Latn-RS" dirty="0"/>
              <a:t>) формуле за одојчад;</a:t>
            </a:r>
          </a:p>
          <a:p>
            <a:pPr marL="0" indent="0">
              <a:buNone/>
            </a:pPr>
            <a:r>
              <a:rPr lang="sr-Latn-RS" dirty="0"/>
              <a:t>2) храна за одојчад и малу децу;</a:t>
            </a:r>
          </a:p>
          <a:p>
            <a:pPr marL="0" indent="0">
              <a:buNone/>
            </a:pPr>
            <a:r>
              <a:rPr lang="sr-Latn-RS" dirty="0"/>
              <a:t>3) храна за особе на дијети за мршављење;</a:t>
            </a:r>
          </a:p>
          <a:p>
            <a:pPr marL="0" indent="0">
              <a:buNone/>
            </a:pPr>
            <a:r>
              <a:rPr lang="sr-Latn-RS" dirty="0"/>
              <a:t>4) храна за посебне медицинске намене;</a:t>
            </a:r>
          </a:p>
          <a:p>
            <a:pPr marL="0" indent="0">
              <a:buNone/>
            </a:pPr>
            <a:r>
              <a:rPr lang="sr-Latn-RS" dirty="0"/>
              <a:t>5) храна за особе интолерантне на глутен;</a:t>
            </a:r>
          </a:p>
          <a:p>
            <a:pPr marL="0" indent="0">
              <a:buNone/>
            </a:pPr>
            <a:r>
              <a:rPr lang="sr-Latn-RS" dirty="0"/>
              <a:t>6) замене за со за људску исхрану, и</a:t>
            </a:r>
          </a:p>
          <a:p>
            <a:pPr marL="0" indent="0">
              <a:buNone/>
            </a:pPr>
            <a:r>
              <a:rPr lang="sr-Latn-RS" dirty="0"/>
              <a:t>7) додаци исхрани (дијететски суплементи).</a:t>
            </a:r>
          </a:p>
          <a:p>
            <a:endParaRPr lang="sr-Latn-RS" dirty="0"/>
          </a:p>
        </p:txBody>
      </p:sp>
    </p:spTree>
    <p:extLst>
      <p:ext uri="{BB962C8B-B14F-4D97-AF65-F5344CB8AC3E}">
        <p14:creationId xmlns="" xmlns:p14="http://schemas.microsoft.com/office/powerpoint/2010/main" val="423563877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5"/>
          <p:cNvSpPr>
            <a:spLocks noChangeArrowheads="1"/>
          </p:cNvSpPr>
          <p:nvPr/>
        </p:nvSpPr>
        <p:spPr bwMode="auto">
          <a:xfrm>
            <a:off x="3638550" y="0"/>
            <a:ext cx="2590800" cy="110490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31747" name="AutoShape 6"/>
          <p:cNvSpPr>
            <a:spLocks noChangeArrowheads="1"/>
          </p:cNvSpPr>
          <p:nvPr/>
        </p:nvSpPr>
        <p:spPr bwMode="auto">
          <a:xfrm>
            <a:off x="3143250" y="0"/>
            <a:ext cx="2343150" cy="104775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31748" name="AutoShape 7"/>
          <p:cNvSpPr>
            <a:spLocks noChangeArrowheads="1"/>
          </p:cNvSpPr>
          <p:nvPr/>
        </p:nvSpPr>
        <p:spPr bwMode="auto">
          <a:xfrm>
            <a:off x="3086100" y="247650"/>
            <a:ext cx="2647950" cy="87630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endParaRPr lang="en-US"/>
          </a:p>
        </p:txBody>
      </p:sp>
      <p:sp>
        <p:nvSpPr>
          <p:cNvPr id="31749" name="AutoShape 8"/>
          <p:cNvSpPr>
            <a:spLocks noChangeArrowheads="1"/>
          </p:cNvSpPr>
          <p:nvPr/>
        </p:nvSpPr>
        <p:spPr bwMode="auto">
          <a:xfrm>
            <a:off x="5248310" y="5219744"/>
            <a:ext cx="3173412" cy="364923"/>
          </a:xfrm>
          <a:prstGeom prst="roundRect">
            <a:avLst>
              <a:gd name="adj" fmla="val 16667"/>
            </a:avLst>
          </a:prstGeom>
          <a:gradFill rotWithShape="0">
            <a:gsLst>
              <a:gs pos="0">
                <a:srgbClr val="002060"/>
              </a:gs>
              <a:gs pos="200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5000"/>
              </a:lnSpc>
              <a:spcBef>
                <a:spcPct val="50000"/>
              </a:spcBef>
            </a:pPr>
            <a:r>
              <a:rPr lang="sr-Cyrl-CS" b="1" dirty="0" smtClean="0">
                <a:solidFill>
                  <a:schemeClr val="bg1"/>
                </a:solidFill>
              </a:rPr>
              <a:t>формуле</a:t>
            </a:r>
            <a:r>
              <a:rPr lang="en-US" b="1" dirty="0" smtClean="0">
                <a:solidFill>
                  <a:schemeClr val="bg1"/>
                </a:solidFill>
              </a:rPr>
              <a:t> </a:t>
            </a:r>
            <a:r>
              <a:rPr lang="sr-Cyrl-RS" b="1" dirty="0" smtClean="0">
                <a:solidFill>
                  <a:schemeClr val="bg1"/>
                </a:solidFill>
              </a:rPr>
              <a:t>за одојчад</a:t>
            </a:r>
            <a:endParaRPr lang="en-US" b="1" dirty="0">
              <a:solidFill>
                <a:schemeClr val="bg1"/>
              </a:solidFill>
            </a:endParaRPr>
          </a:p>
        </p:txBody>
      </p:sp>
      <p:sp>
        <p:nvSpPr>
          <p:cNvPr id="31750" name="AutoShape 9"/>
          <p:cNvSpPr>
            <a:spLocks noChangeArrowheads="1"/>
          </p:cNvSpPr>
          <p:nvPr/>
        </p:nvSpPr>
        <p:spPr bwMode="auto">
          <a:xfrm>
            <a:off x="5235575" y="4209819"/>
            <a:ext cx="3624263" cy="409575"/>
          </a:xfrm>
          <a:prstGeom prst="roundRect">
            <a:avLst>
              <a:gd name="adj" fmla="val 16667"/>
            </a:avLst>
          </a:prstGeom>
          <a:gradFill rotWithShape="0">
            <a:gsLst>
              <a:gs pos="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algn="just" eaLnBrk="0" hangingPunct="0">
              <a:spcBef>
                <a:spcPct val="50000"/>
              </a:spcBef>
            </a:pPr>
            <a:r>
              <a:rPr lang="sr-Cyrl-CS" b="1" dirty="0">
                <a:solidFill>
                  <a:srgbClr val="FFFFCC"/>
                </a:solidFill>
              </a:rPr>
              <a:t>Храна</a:t>
            </a:r>
            <a:r>
              <a:rPr lang="sl-SI" b="1" dirty="0">
                <a:solidFill>
                  <a:srgbClr val="FFFFCC"/>
                </a:solidFill>
              </a:rPr>
              <a:t> </a:t>
            </a:r>
            <a:r>
              <a:rPr lang="sr-Cyrl-CS" b="1" dirty="0">
                <a:solidFill>
                  <a:srgbClr val="FFFFCC"/>
                </a:solidFill>
              </a:rPr>
              <a:t>за</a:t>
            </a:r>
            <a:r>
              <a:rPr lang="sl-SI" b="1" dirty="0">
                <a:solidFill>
                  <a:srgbClr val="FFFFCC"/>
                </a:solidFill>
              </a:rPr>
              <a:t> </a:t>
            </a:r>
            <a:r>
              <a:rPr lang="sr-Cyrl-CS" b="1" dirty="0">
                <a:solidFill>
                  <a:srgbClr val="FFFFCC"/>
                </a:solidFill>
              </a:rPr>
              <a:t>одојчад</a:t>
            </a:r>
            <a:r>
              <a:rPr lang="sl-SI" b="1" dirty="0">
                <a:solidFill>
                  <a:srgbClr val="FFFFCC"/>
                </a:solidFill>
              </a:rPr>
              <a:t> </a:t>
            </a:r>
            <a:r>
              <a:rPr lang="sr-Cyrl-CS" b="1" dirty="0">
                <a:solidFill>
                  <a:srgbClr val="FFFFCC"/>
                </a:solidFill>
              </a:rPr>
              <a:t>и</a:t>
            </a:r>
            <a:r>
              <a:rPr lang="sl-SI" b="1" dirty="0">
                <a:solidFill>
                  <a:srgbClr val="FFFFCC"/>
                </a:solidFill>
              </a:rPr>
              <a:t> </a:t>
            </a:r>
            <a:r>
              <a:rPr lang="sr-Cyrl-CS" b="1" dirty="0">
                <a:solidFill>
                  <a:srgbClr val="FFFFCC"/>
                </a:solidFill>
              </a:rPr>
              <a:t>малу</a:t>
            </a:r>
            <a:r>
              <a:rPr lang="sl-SI" b="1" dirty="0">
                <a:solidFill>
                  <a:srgbClr val="FFFFCC"/>
                </a:solidFill>
              </a:rPr>
              <a:t> </a:t>
            </a:r>
            <a:r>
              <a:rPr lang="sr-Cyrl-CS" b="1" dirty="0">
                <a:solidFill>
                  <a:srgbClr val="FFFFCC"/>
                </a:solidFill>
              </a:rPr>
              <a:t>децу</a:t>
            </a:r>
            <a:endParaRPr lang="en-US" b="1" dirty="0">
              <a:solidFill>
                <a:srgbClr val="FFFFCC"/>
              </a:solidFill>
            </a:endParaRPr>
          </a:p>
        </p:txBody>
      </p:sp>
      <p:sp>
        <p:nvSpPr>
          <p:cNvPr id="31751" name="AutoShape 10"/>
          <p:cNvSpPr>
            <a:spLocks noChangeArrowheads="1"/>
          </p:cNvSpPr>
          <p:nvPr/>
        </p:nvSpPr>
        <p:spPr bwMode="auto">
          <a:xfrm>
            <a:off x="3053808" y="575569"/>
            <a:ext cx="2282825" cy="598604"/>
          </a:xfrm>
          <a:prstGeom prst="roundRect">
            <a:avLst>
              <a:gd name="adj" fmla="val 16667"/>
            </a:avLst>
          </a:prstGeom>
          <a:gradFill rotWithShape="0">
            <a:gsLst>
              <a:gs pos="0">
                <a:srgbClr val="002060"/>
              </a:gs>
              <a:gs pos="100000">
                <a:srgbClr val="181876"/>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0000"/>
              </a:lnSpc>
              <a:spcBef>
                <a:spcPct val="50000"/>
              </a:spcBef>
            </a:pPr>
            <a:r>
              <a:rPr lang="sr-Latn-RS" dirty="0">
                <a:solidFill>
                  <a:schemeClr val="bg1"/>
                </a:solidFill>
              </a:rPr>
              <a:t>храна за посебне медицинске намене</a:t>
            </a:r>
            <a:endParaRPr lang="en-US" b="1" dirty="0">
              <a:solidFill>
                <a:schemeClr val="bg1"/>
              </a:solidFill>
            </a:endParaRPr>
          </a:p>
        </p:txBody>
      </p:sp>
      <p:sp>
        <p:nvSpPr>
          <p:cNvPr id="31752" name="AutoShape 11"/>
          <p:cNvSpPr>
            <a:spLocks noChangeArrowheads="1"/>
          </p:cNvSpPr>
          <p:nvPr/>
        </p:nvSpPr>
        <p:spPr bwMode="auto">
          <a:xfrm>
            <a:off x="5868144" y="1739034"/>
            <a:ext cx="3125788" cy="625475"/>
          </a:xfrm>
          <a:prstGeom prst="roundRect">
            <a:avLst>
              <a:gd name="adj" fmla="val 16667"/>
            </a:avLst>
          </a:prstGeom>
          <a:gradFill rotWithShape="0">
            <a:gsLst>
              <a:gs pos="0">
                <a:srgbClr val="002060"/>
              </a:gs>
              <a:gs pos="100000">
                <a:srgbClr val="00206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5000"/>
              </a:lnSpc>
              <a:spcBef>
                <a:spcPct val="50000"/>
              </a:spcBef>
            </a:pPr>
            <a:r>
              <a:rPr lang="sr-Latn-RS" dirty="0">
                <a:solidFill>
                  <a:schemeClr val="bg1"/>
                </a:solidFill>
              </a:rPr>
              <a:t>храна за особе на дијети за мршављење</a:t>
            </a:r>
            <a:endParaRPr lang="en-US" b="1" dirty="0">
              <a:solidFill>
                <a:schemeClr val="bg1"/>
              </a:solidFill>
            </a:endParaRPr>
          </a:p>
        </p:txBody>
      </p:sp>
      <p:sp>
        <p:nvSpPr>
          <p:cNvPr id="31753" name="AutoShape 12"/>
          <p:cNvSpPr>
            <a:spLocks noChangeArrowheads="1"/>
          </p:cNvSpPr>
          <p:nvPr/>
        </p:nvSpPr>
        <p:spPr bwMode="auto">
          <a:xfrm>
            <a:off x="2297483" y="5584667"/>
            <a:ext cx="2690812" cy="598604"/>
          </a:xfrm>
          <a:prstGeom prst="roundRect">
            <a:avLst>
              <a:gd name="adj" fmla="val 16667"/>
            </a:avLst>
          </a:prstGeom>
          <a:gradFill rotWithShape="0">
            <a:gsLst>
              <a:gs pos="0">
                <a:srgbClr val="002060"/>
              </a:gs>
              <a:gs pos="100000">
                <a:srgbClr val="002929"/>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nchor="ctr">
            <a:spAutoFit/>
          </a:bodyPr>
          <a:lstStyle/>
          <a:p>
            <a:pPr eaLnBrk="0" hangingPunct="0">
              <a:lnSpc>
                <a:spcPct val="80000"/>
              </a:lnSpc>
              <a:spcBef>
                <a:spcPct val="50000"/>
              </a:spcBef>
            </a:pPr>
            <a:r>
              <a:rPr lang="sr-Latn-RS" dirty="0">
                <a:solidFill>
                  <a:schemeClr val="bg1"/>
                </a:solidFill>
              </a:rPr>
              <a:t>додаци исхрани (дијететски суплементи</a:t>
            </a:r>
            <a:endParaRPr lang="en-US" b="1" dirty="0">
              <a:solidFill>
                <a:schemeClr val="bg1"/>
              </a:solidFill>
            </a:endParaRPr>
          </a:p>
        </p:txBody>
      </p:sp>
      <p:sp>
        <p:nvSpPr>
          <p:cNvPr id="31755" name="Text Box 18"/>
          <p:cNvSpPr txBox="1">
            <a:spLocks noChangeArrowheads="1"/>
          </p:cNvSpPr>
          <p:nvPr/>
        </p:nvSpPr>
        <p:spPr bwMode="auto">
          <a:xfrm>
            <a:off x="3260725" y="1419225"/>
            <a:ext cx="184150" cy="519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endParaRPr lang="en-US" sz="2800">
              <a:solidFill>
                <a:schemeClr val="bg1"/>
              </a:solidFill>
            </a:endParaRPr>
          </a:p>
        </p:txBody>
      </p:sp>
      <p:sp>
        <p:nvSpPr>
          <p:cNvPr id="2" name="Oval 4"/>
          <p:cNvSpPr>
            <a:spLocks noChangeArrowheads="1"/>
          </p:cNvSpPr>
          <p:nvPr/>
        </p:nvSpPr>
        <p:spPr bwMode="auto">
          <a:xfrm>
            <a:off x="2008981" y="2420888"/>
            <a:ext cx="4611688" cy="164465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eaLnBrk="0" hangingPunct="0">
              <a:spcBef>
                <a:spcPct val="50000"/>
              </a:spcBef>
              <a:defRPr/>
            </a:pPr>
            <a:r>
              <a:rPr lang="sr-Cyrl-CS" sz="2800" b="1" dirty="0" smtClean="0">
                <a:solidFill>
                  <a:srgbClr val="FFFFCC"/>
                </a:solidFill>
              </a:rPr>
              <a:t>ДИЈЕТЕТСКИ</a:t>
            </a:r>
            <a:endParaRPr lang="sl-SI" sz="2800" b="1" dirty="0">
              <a:solidFill>
                <a:srgbClr val="FFFFCC"/>
              </a:solidFill>
            </a:endParaRPr>
          </a:p>
          <a:p>
            <a:pPr algn="ctr" eaLnBrk="0" hangingPunct="0">
              <a:spcBef>
                <a:spcPct val="50000"/>
              </a:spcBef>
              <a:defRPr/>
            </a:pPr>
            <a:r>
              <a:rPr lang="sr-Cyrl-CS" sz="2800" b="1" dirty="0" smtClean="0">
                <a:solidFill>
                  <a:srgbClr val="FFFFCC"/>
                </a:solidFill>
              </a:rPr>
              <a:t>ПРОИЗВОДИ</a:t>
            </a:r>
            <a:endParaRPr lang="en-US" sz="2800" b="1" dirty="0">
              <a:solidFill>
                <a:srgbClr val="FFFFCC"/>
              </a:solidFill>
            </a:endParaRPr>
          </a:p>
        </p:txBody>
      </p:sp>
      <p:sp>
        <p:nvSpPr>
          <p:cNvPr id="5" name="Oval 4"/>
          <p:cNvSpPr/>
          <p:nvPr/>
        </p:nvSpPr>
        <p:spPr>
          <a:xfrm>
            <a:off x="259302" y="4209819"/>
            <a:ext cx="3383587" cy="7762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a:t>храна за особе интолерантне на глутен</a:t>
            </a:r>
          </a:p>
        </p:txBody>
      </p:sp>
      <p:sp>
        <p:nvSpPr>
          <p:cNvPr id="6" name="Oval 5"/>
          <p:cNvSpPr/>
          <p:nvPr/>
        </p:nvSpPr>
        <p:spPr>
          <a:xfrm>
            <a:off x="259302" y="1490532"/>
            <a:ext cx="2160240" cy="10982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a:t>замене за со за људску исхрану</a:t>
            </a:r>
          </a:p>
        </p:txBody>
      </p:sp>
      <p:cxnSp>
        <p:nvCxnSpPr>
          <p:cNvPr id="10" name="Elbow Connector 9"/>
          <p:cNvCxnSpPr/>
          <p:nvPr/>
        </p:nvCxnSpPr>
        <p:spPr>
          <a:xfrm rot="5400000" flipH="1" flipV="1">
            <a:off x="3837820" y="1776626"/>
            <a:ext cx="929655" cy="21485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a:off x="4933950" y="4209819"/>
            <a:ext cx="214114" cy="20478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p:nvPr/>
        </p:nvCxnSpPr>
        <p:spPr>
          <a:xfrm rot="16200000" flipH="1">
            <a:off x="4674207" y="4520400"/>
            <a:ext cx="776244" cy="548609"/>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rot="10800000" flipV="1">
            <a:off x="3642890" y="4209818"/>
            <a:ext cx="281039" cy="20478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10800000">
            <a:off x="2555776" y="1938339"/>
            <a:ext cx="1082774" cy="41054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p:nvPr/>
        </p:nvCxnSpPr>
        <p:spPr>
          <a:xfrm flipV="1">
            <a:off x="4788024" y="2039662"/>
            <a:ext cx="946026" cy="30922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4195220" y="4406582"/>
            <a:ext cx="214855" cy="9956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6608396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ДИЈЕТЕТСКИ ПРОИЗВОДИ</a:t>
            </a:r>
            <a:endParaRPr lang="sr-Latn-RS" dirty="0"/>
          </a:p>
        </p:txBody>
      </p:sp>
      <p:sp>
        <p:nvSpPr>
          <p:cNvPr id="3" name="Content Placeholder 2"/>
          <p:cNvSpPr>
            <a:spLocks noGrp="1"/>
          </p:cNvSpPr>
          <p:nvPr>
            <p:ph idx="1"/>
          </p:nvPr>
        </p:nvSpPr>
        <p:spPr/>
        <p:txBody>
          <a:bodyPr>
            <a:normAutofit fontScale="70000" lnSpcReduction="20000"/>
          </a:bodyPr>
          <a:lstStyle/>
          <a:p>
            <a:pPr marL="0" indent="0">
              <a:buNone/>
            </a:pPr>
            <a:r>
              <a:rPr lang="sr-Cyrl-RS" dirty="0" smtClean="0"/>
              <a:t>1. </a:t>
            </a:r>
            <a:r>
              <a:rPr lang="sr-Latn-RS" b="1" dirty="0"/>
              <a:t>Формуле за одојчад</a:t>
            </a:r>
            <a:r>
              <a:rPr lang="sr-Latn-RS" dirty="0"/>
              <a:t>, намењене за исхрану здраве одојчади, морају у производњи и промету, у погледу здравствене исправности, састава и обележавања одговарати условима прописаним овим правилником</a:t>
            </a:r>
            <a:r>
              <a:rPr lang="sr-Latn-RS" dirty="0" smtClean="0"/>
              <a:t>.</a:t>
            </a:r>
            <a:endParaRPr lang="sr-Cyrl-RS" dirty="0" smtClean="0"/>
          </a:p>
          <a:p>
            <a:r>
              <a:rPr lang="sr-Latn-RS" dirty="0"/>
              <a:t>Почетне формуле за одојчад (инфант формулае) су дијететски производи специјално формулисане за одојчад тако да у потпуности задовоље њихове нутритивне потребе током првих шест месеци живота до увођења допунске исхране;</a:t>
            </a:r>
          </a:p>
          <a:p>
            <a:r>
              <a:rPr lang="sr-Latn-RS" dirty="0"/>
              <a:t>Прелазне формуле за одојчад </a:t>
            </a:r>
            <a:r>
              <a:rPr lang="sr-Latn-RS" dirty="0" smtClean="0"/>
              <a:t>(</a:t>
            </a:r>
            <a:r>
              <a:rPr lang="sr-Latn-RS" dirty="0"/>
              <a:t>фоллоw-он формулае) су дијететски производи специјално формулисани за одојчад у периоду увођења допунске исхране тако да чине главну течну намирницу за одојчад старију од шест месеци у периоду постепеног преласка на разноврсну исхрану.</a:t>
            </a:r>
          </a:p>
          <a:p>
            <a:endParaRPr lang="sr-Latn-RS" dirty="0"/>
          </a:p>
        </p:txBody>
      </p:sp>
    </p:spTree>
    <p:extLst>
      <p:ext uri="{BB962C8B-B14F-4D97-AF65-F5344CB8AC3E}">
        <p14:creationId xmlns="" xmlns:p14="http://schemas.microsoft.com/office/powerpoint/2010/main" val="487701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Храна за одојчад и малу децу</a:t>
            </a:r>
            <a:endParaRPr lang="sr-Latn-RS" dirty="0"/>
          </a:p>
        </p:txBody>
      </p:sp>
      <p:sp>
        <p:nvSpPr>
          <p:cNvPr id="3" name="Content Placeholder 2"/>
          <p:cNvSpPr>
            <a:spLocks noGrp="1"/>
          </p:cNvSpPr>
          <p:nvPr>
            <p:ph idx="1"/>
          </p:nvPr>
        </p:nvSpPr>
        <p:spPr/>
        <p:txBody>
          <a:bodyPr>
            <a:normAutofit fontScale="92500" lnSpcReduction="20000"/>
          </a:bodyPr>
          <a:lstStyle/>
          <a:p>
            <a:pPr marL="0" indent="0">
              <a:buNone/>
            </a:pPr>
            <a:r>
              <a:rPr lang="sr-Cyrl-RS" b="1" dirty="0" smtClean="0"/>
              <a:t>2. </a:t>
            </a:r>
            <a:r>
              <a:rPr lang="sr-Latn-RS" b="1" dirty="0"/>
              <a:t>Храна за одојчад и малу децу</a:t>
            </a:r>
            <a:r>
              <a:rPr lang="sr-Latn-RS" dirty="0"/>
              <a:t>, која се као такве презентира, мора у производњи и промету, у погледу здравствене исправности, састава и обележавања одговарати условима прописаним овим правилником.</a:t>
            </a:r>
          </a:p>
          <a:p>
            <a:r>
              <a:rPr lang="sr-Latn-RS" dirty="0"/>
              <a:t>Храна за одојчад и малу децу су дијететски производи намењени за задовољење посебних потреба здраве одојчади старије од четири месеца и мале деце као допуна њиховој исхрани у периоду преласка на разноврсну исхрану.</a:t>
            </a:r>
          </a:p>
          <a:p>
            <a:endParaRPr lang="sr-Latn-RS" dirty="0"/>
          </a:p>
        </p:txBody>
      </p:sp>
    </p:spTree>
    <p:extLst>
      <p:ext uri="{BB962C8B-B14F-4D97-AF65-F5344CB8AC3E}">
        <p14:creationId xmlns="" xmlns:p14="http://schemas.microsoft.com/office/powerpoint/2010/main" val="400616192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fontScale="77500" lnSpcReduction="20000"/>
          </a:bodyPr>
          <a:lstStyle/>
          <a:p>
            <a:pPr marL="0" indent="0">
              <a:buNone/>
            </a:pPr>
            <a:r>
              <a:rPr lang="sr-Latn-RS" dirty="0" smtClean="0"/>
              <a:t>Храна </a:t>
            </a:r>
            <a:r>
              <a:rPr lang="sr-Latn-RS" dirty="0"/>
              <a:t>за одојчад и малу децу се класификује на следећи начин:</a:t>
            </a:r>
          </a:p>
          <a:p>
            <a:pPr marL="0" indent="0">
              <a:buNone/>
            </a:pPr>
            <a:r>
              <a:rPr lang="sr-Latn-RS" dirty="0"/>
              <a:t>1) прерађене намирнице на бази жита које се деле у четири категорије:</a:t>
            </a:r>
          </a:p>
          <a:p>
            <a:pPr marL="0" indent="0">
              <a:buNone/>
            </a:pPr>
            <a:r>
              <a:rPr lang="sr-Latn-RS" dirty="0"/>
              <a:t>(1) једноставна жита која су припремљена, или их треба припремити додатком млека или других одговарајућих хранљивих течности;</a:t>
            </a:r>
          </a:p>
          <a:p>
            <a:pPr marL="0" indent="0">
              <a:buNone/>
            </a:pPr>
            <a:r>
              <a:rPr lang="sr-Latn-RS" dirty="0"/>
              <a:t>(2) жита са додатком високо-протеинских намирница која су припремљена или их треба припремити додатком воде или других не-протеинских течности;</a:t>
            </a:r>
          </a:p>
          <a:p>
            <a:pPr marL="0" indent="0">
              <a:buNone/>
            </a:pPr>
            <a:r>
              <a:rPr lang="sr-Latn-RS" dirty="0"/>
              <a:t>(3) тестенине које се користе након кувања у кључалој води или у другим одговарајућим течностима;</a:t>
            </a:r>
          </a:p>
          <a:p>
            <a:pPr marL="0" indent="0">
              <a:buNone/>
            </a:pPr>
            <a:r>
              <a:rPr lang="sr-Latn-RS" dirty="0"/>
              <a:t>(4) двопек или кекс који се користе или директно или након уситњавања уз додатак воде, млека или других погодних течности;</a:t>
            </a:r>
          </a:p>
          <a:p>
            <a:pPr marL="0" indent="0">
              <a:buNone/>
            </a:pPr>
            <a:r>
              <a:rPr lang="sr-Latn-RS" dirty="0"/>
              <a:t>2) остале прерађене намирнице изузев прерађених намирница на бази жита.</a:t>
            </a:r>
          </a:p>
          <a:p>
            <a:endParaRPr lang="sr-Latn-RS" dirty="0"/>
          </a:p>
        </p:txBody>
      </p:sp>
    </p:spTree>
    <p:extLst>
      <p:ext uri="{BB962C8B-B14F-4D97-AF65-F5344CB8AC3E}">
        <p14:creationId xmlns="" xmlns:p14="http://schemas.microsoft.com/office/powerpoint/2010/main" val="262431993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a:t>Храна за особе на дијети за мршављење</a:t>
            </a:r>
          </a:p>
        </p:txBody>
      </p:sp>
      <p:sp>
        <p:nvSpPr>
          <p:cNvPr id="3" name="Content Placeholder 2"/>
          <p:cNvSpPr>
            <a:spLocks noGrp="1"/>
          </p:cNvSpPr>
          <p:nvPr>
            <p:ph idx="1"/>
          </p:nvPr>
        </p:nvSpPr>
        <p:spPr/>
        <p:txBody>
          <a:bodyPr>
            <a:normAutofit fontScale="70000" lnSpcReduction="20000"/>
          </a:bodyPr>
          <a:lstStyle/>
          <a:p>
            <a:pPr marL="0" indent="0">
              <a:buNone/>
            </a:pPr>
            <a:r>
              <a:rPr lang="sr-Cyrl-RS" dirty="0" smtClean="0"/>
              <a:t>3. </a:t>
            </a:r>
            <a:r>
              <a:rPr lang="sr-Latn-RS" dirty="0"/>
              <a:t>Храна за особе на дијети за мршављење,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p>
          <a:p>
            <a:r>
              <a:rPr lang="sr-Latn-RS" dirty="0"/>
              <a:t>Храна за особе на дијети за мршављење су посебно формулисане дијететски производи са смањеном енергетском вредношћу које, када се користе у складу са упутством произвођача, замењују комплетну дневну исхрану или део дневне исхране.</a:t>
            </a:r>
          </a:p>
          <a:p>
            <a:r>
              <a:rPr lang="sr-Latn-RS" dirty="0" smtClean="0"/>
              <a:t>дели </a:t>
            </a:r>
            <a:r>
              <a:rPr lang="sr-Latn-RS" dirty="0"/>
              <a:t>се на следеће две категорије:</a:t>
            </a:r>
          </a:p>
          <a:p>
            <a:pPr marL="0" indent="0">
              <a:buNone/>
            </a:pPr>
            <a:r>
              <a:rPr lang="sr-Latn-RS" dirty="0"/>
              <a:t>1) производи који су намењени као замена за комплетну дневну исхрану;</a:t>
            </a:r>
          </a:p>
          <a:p>
            <a:pPr marL="0" indent="0">
              <a:buNone/>
            </a:pPr>
            <a:r>
              <a:rPr lang="sr-Latn-RS" dirty="0"/>
              <a:t>2) производи који су намењени као замена за један или више оброка у току дана.</a:t>
            </a:r>
          </a:p>
          <a:p>
            <a:endParaRPr lang="sr-Latn-RS" dirty="0"/>
          </a:p>
        </p:txBody>
      </p:sp>
    </p:spTree>
    <p:extLst>
      <p:ext uri="{BB962C8B-B14F-4D97-AF65-F5344CB8AC3E}">
        <p14:creationId xmlns="" xmlns:p14="http://schemas.microsoft.com/office/powerpoint/2010/main" val="309299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CINDI </a:t>
            </a:r>
            <a:r>
              <a:rPr lang="sr-Cyrl-RS" dirty="0" smtClean="0"/>
              <a:t>препоруке</a:t>
            </a:r>
            <a:endParaRPr lang="sr-Latn-R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Countrywide Integrated </a:t>
            </a:r>
            <a:r>
              <a:rPr lang="en-US" dirty="0" err="1" smtClean="0"/>
              <a:t>Noncommunicable</a:t>
            </a:r>
            <a:r>
              <a:rPr lang="en-US" dirty="0" smtClean="0"/>
              <a:t> </a:t>
            </a:r>
            <a:r>
              <a:rPr lang="en-US" dirty="0" err="1" smtClean="0"/>
              <a:t>Deseases</a:t>
            </a:r>
            <a:r>
              <a:rPr lang="en-US" dirty="0" smtClean="0"/>
              <a:t> Intervention</a:t>
            </a:r>
          </a:p>
          <a:p>
            <a:pPr marL="0" indent="0">
              <a:buNone/>
            </a:pPr>
            <a:r>
              <a:rPr lang="en-US" dirty="0" smtClean="0"/>
              <a:t>WHO-</a:t>
            </a:r>
            <a:r>
              <a:rPr lang="sr-Cyrl-RS" dirty="0" smtClean="0"/>
              <a:t>пројекат</a:t>
            </a:r>
          </a:p>
          <a:p>
            <a:pPr marL="0" indent="0">
              <a:buNone/>
            </a:pPr>
            <a:r>
              <a:rPr lang="sr-Cyrl-RS" dirty="0" smtClean="0"/>
              <a:t>Циљ-утврђивање спроводљивости и ефикасности на научним сазнањима заснованих мера (промена начина исхране становништва) на смањење учесталости масовних хроничних незаразних болести</a:t>
            </a:r>
          </a:p>
          <a:p>
            <a:pPr marL="0" indent="0">
              <a:buNone/>
            </a:pPr>
            <a:r>
              <a:rPr lang="sr-Cyrl-RS" dirty="0" smtClean="0"/>
              <a:t>Слабости-препоруке се спроводе споро, са великим отпором али и делимично спровођење има повољан здравствени утицај на популацију</a:t>
            </a:r>
          </a:p>
          <a:p>
            <a:pPr marL="0" indent="0">
              <a:buNone/>
            </a:pPr>
            <a:r>
              <a:rPr lang="sr-Cyrl-RS" dirty="0" smtClean="0"/>
              <a:t>(смањење оптерећења становништва болестима услед неправилне исхране)</a:t>
            </a:r>
            <a:endParaRPr lang="sr-Latn-RS" dirty="0"/>
          </a:p>
        </p:txBody>
      </p:sp>
    </p:spTree>
    <p:extLst>
      <p:ext uri="{BB962C8B-B14F-4D97-AF65-F5344CB8AC3E}">
        <p14:creationId xmlns="" xmlns:p14="http://schemas.microsoft.com/office/powerpoint/2010/main" val="357839034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260648"/>
            <a:ext cx="8928992" cy="6480720"/>
          </a:xfrm>
        </p:spPr>
        <p:txBody>
          <a:bodyPr>
            <a:normAutofit fontScale="47500" lnSpcReduction="20000"/>
          </a:bodyPr>
          <a:lstStyle/>
          <a:p>
            <a:pPr marL="0" indent="0">
              <a:buNone/>
            </a:pPr>
            <a:r>
              <a:rPr lang="sr-Cyrl-RS" dirty="0" smtClean="0"/>
              <a:t>4</a:t>
            </a:r>
            <a:r>
              <a:rPr lang="sr-Cyrl-RS" sz="4100" dirty="0" smtClean="0"/>
              <a:t>. </a:t>
            </a:r>
            <a:r>
              <a:rPr lang="sr-Latn-RS" sz="4100" dirty="0"/>
              <a:t>Храна за посебне медицинске намене, која се као такве презентира, мора у производњи и промету, у погледу здравствене исправности, састава и обележавања одговарати условима прописаним овим правилником.</a:t>
            </a:r>
          </a:p>
          <a:p>
            <a:r>
              <a:rPr lang="sr-Latn-RS" sz="4100" dirty="0"/>
              <a:t>Храна за посебне медицинске намене су посебно прерађени или формулисани дијететски производи намењени за потпуну или делимичну исхрану под медицинским надзором, пацијената са ограниченом, смањеном или поремећеном способношћу уноса, варења, апсорпције, метаболизма и излучивања намирница уобичајеног састава, односно појединих њихових састојака, или са другим медицински установљеним нутритивним захтевима који не могу да се задовоље модификацијом нормалне исхране, употребом других дијететских производа или њиховом комбинацијом.</a:t>
            </a:r>
          </a:p>
          <a:p>
            <a:pPr marL="0" indent="0">
              <a:buNone/>
            </a:pPr>
            <a:r>
              <a:rPr lang="sr-Latn-RS" sz="4100" dirty="0"/>
              <a:t>Храна за посебне медицинске намене класификује се на следеће три категорије:</a:t>
            </a:r>
          </a:p>
          <a:p>
            <a:pPr marL="0" indent="0">
              <a:buNone/>
            </a:pPr>
            <a:r>
              <a:rPr lang="sr-Latn-RS" sz="4100" dirty="0"/>
              <a:t>1) Нутритивно потпуне намирнице са стандардним саставом нутријената које, када се користе у складу са упутствима произвођача, могу да представљају једини извор хране за особе којима су намењене;</a:t>
            </a:r>
          </a:p>
          <a:p>
            <a:pPr marL="0" indent="0">
              <a:buNone/>
            </a:pPr>
            <a:r>
              <a:rPr lang="sr-Latn-RS" sz="4100" dirty="0"/>
              <a:t>2) Нутритивно потпуне намирнице са прилагођеним саставом и садржајем хранљивих састојака специфичним у односу на болест, поремећај или медицинско стање које, када се користе у складу са упутствима произвођача, могу да представљају једини извор хране за особе којима су намењене;</a:t>
            </a:r>
          </a:p>
          <a:p>
            <a:pPr marL="0" indent="0">
              <a:buNone/>
            </a:pPr>
            <a:r>
              <a:rPr lang="sr-Latn-RS" sz="4100" dirty="0"/>
              <a:t>3) Нутритивно непотпуне намирнице са стандардним или прилагођеним саставом и садржајем хранљивих састојака у односу на болест, поремећај или медицинско стање, које нису погодне за употребу као једини извор хране.</a:t>
            </a:r>
          </a:p>
        </p:txBody>
      </p:sp>
    </p:spTree>
    <p:extLst>
      <p:ext uri="{BB962C8B-B14F-4D97-AF65-F5344CB8AC3E}">
        <p14:creationId xmlns="" xmlns:p14="http://schemas.microsoft.com/office/powerpoint/2010/main" val="157350652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sr-Cyrl-RS" dirty="0" smtClean="0"/>
              <a:t>5. </a:t>
            </a:r>
            <a:r>
              <a:rPr lang="sr-Latn-RS" dirty="0"/>
              <a:t>Храна за особе интолерантне на глутен,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p>
          <a:p>
            <a:r>
              <a:rPr lang="sr-Latn-RS" dirty="0"/>
              <a:t>Храна за особе интолерантне на глутен су дијететски производи који су посебно формулисани, припремљени и/или прерађени да задовоље специфичне дијететске потребе особа интолерантних на глутен.</a:t>
            </a:r>
          </a:p>
          <a:p>
            <a:endParaRPr lang="sr-Latn-RS" dirty="0"/>
          </a:p>
        </p:txBody>
      </p:sp>
    </p:spTree>
    <p:extLst>
      <p:ext uri="{BB962C8B-B14F-4D97-AF65-F5344CB8AC3E}">
        <p14:creationId xmlns="" xmlns:p14="http://schemas.microsoft.com/office/powerpoint/2010/main" val="416230624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Замене за кухињску со</a:t>
            </a:r>
          </a:p>
        </p:txBody>
      </p:sp>
      <p:sp>
        <p:nvSpPr>
          <p:cNvPr id="3" name="Content Placeholder 2"/>
          <p:cNvSpPr>
            <a:spLocks noGrp="1"/>
          </p:cNvSpPr>
          <p:nvPr>
            <p:ph idx="1"/>
          </p:nvPr>
        </p:nvSpPr>
        <p:spPr>
          <a:xfrm>
            <a:off x="179512" y="1268760"/>
            <a:ext cx="8784976" cy="5328592"/>
          </a:xfrm>
        </p:spPr>
        <p:txBody>
          <a:bodyPr>
            <a:normAutofit fontScale="62500" lnSpcReduction="20000"/>
          </a:bodyPr>
          <a:lstStyle/>
          <a:p>
            <a:pPr marL="0" indent="0">
              <a:buNone/>
            </a:pPr>
            <a:r>
              <a:rPr lang="sr-Cyrl-RS" dirty="0" smtClean="0"/>
              <a:t>6. </a:t>
            </a:r>
            <a:r>
              <a:rPr lang="sr-Latn-RS" dirty="0"/>
              <a:t>Замене за кухињску со, које се као такве презентирају, морају у производњи и промету, у погледу здравствене исправности, састава и обележавања одговарати условима прописаним овим правилником.</a:t>
            </a:r>
          </a:p>
          <a:p>
            <a:r>
              <a:rPr lang="sr-Latn-RS" dirty="0"/>
              <a:t>Под називом „замена за со за људску исхрану“ могу се стављати у промет дијететски производи добијени од супстанци наведених у Листи дозвољених замена за со за људску исхрану из Прилога бр. 22. који је одштампан уз овај правилник и чини његов саставни део.</a:t>
            </a:r>
          </a:p>
          <a:p>
            <a:pPr marL="0" indent="0">
              <a:buNone/>
            </a:pPr>
            <a:r>
              <a:rPr lang="sr-Latn-RS" dirty="0"/>
              <a:t>Заменама за со за људску исхрану могу се додавати:</a:t>
            </a:r>
          </a:p>
          <a:p>
            <a:pPr marL="0" indent="0">
              <a:buNone/>
            </a:pPr>
            <a:r>
              <a:rPr lang="sr-Latn-RS" dirty="0"/>
              <a:t>1) одговарајуће намирнице или састојци намирница (нпр. шећер, брашно) за потребе дисперговања;</a:t>
            </a:r>
          </a:p>
          <a:p>
            <a:pPr marL="0" indent="0">
              <a:buNone/>
            </a:pPr>
            <a:r>
              <a:rPr lang="sr-Latn-RS" dirty="0"/>
              <a:t>2) адитиви у складу са прописом којим се регулишу услови употребе адитива у намирницама.</a:t>
            </a:r>
          </a:p>
          <a:p>
            <a:pPr marL="0" indent="0">
              <a:buNone/>
            </a:pPr>
            <a:r>
              <a:rPr lang="sr-Latn-RS" dirty="0"/>
              <a:t>Количина натријума у заменама за со за људску исхрану не сме бити већа од 120 </a:t>
            </a:r>
            <a:r>
              <a:rPr lang="en-US" dirty="0" smtClean="0"/>
              <a:t>mg</a:t>
            </a:r>
            <a:r>
              <a:rPr lang="sr-Latn-RS" dirty="0" smtClean="0"/>
              <a:t> </a:t>
            </a:r>
            <a:r>
              <a:rPr lang="sr-Latn-RS" dirty="0"/>
              <a:t>у 100 </a:t>
            </a:r>
            <a:r>
              <a:rPr lang="en-US" dirty="0" smtClean="0"/>
              <a:t>g</a:t>
            </a:r>
            <a:r>
              <a:rPr lang="sr-Latn-RS" dirty="0" smtClean="0"/>
              <a:t> </a:t>
            </a:r>
            <a:r>
              <a:rPr lang="sr-Latn-RS" dirty="0"/>
              <a:t>замене за со за људску исхрану.</a:t>
            </a:r>
          </a:p>
          <a:p>
            <a:pPr marL="0" indent="0">
              <a:buNone/>
            </a:pPr>
            <a:r>
              <a:rPr lang="sr-Latn-RS" dirty="0"/>
              <a:t>Замени за со за људску исхрану мора се додавати јод у облику калијум-јодата или калијум-јодида у количини прописаној за кухињску со.</a:t>
            </a:r>
          </a:p>
          <a:p>
            <a:pPr marL="0" indent="0">
              <a:buNone/>
            </a:pPr>
            <a:r>
              <a:rPr lang="sr-Latn-RS" dirty="0"/>
              <a:t>Декларација замене за со за људску исхрану која садржи калијум треба да садржи препоручен начин употребе.</a:t>
            </a:r>
          </a:p>
          <a:p>
            <a:endParaRPr lang="sr-Latn-RS" dirty="0"/>
          </a:p>
        </p:txBody>
      </p:sp>
    </p:spTree>
    <p:extLst>
      <p:ext uri="{BB962C8B-B14F-4D97-AF65-F5344CB8AC3E}">
        <p14:creationId xmlns="" xmlns:p14="http://schemas.microsoft.com/office/powerpoint/2010/main" val="209239847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ДОДАЦИ ИСХРАНИ</a:t>
            </a:r>
            <a:endParaRPr lang="sr-Latn-RS" dirty="0"/>
          </a:p>
        </p:txBody>
      </p:sp>
      <p:sp>
        <p:nvSpPr>
          <p:cNvPr id="3" name="Content Placeholder 2"/>
          <p:cNvSpPr>
            <a:spLocks noGrp="1"/>
          </p:cNvSpPr>
          <p:nvPr>
            <p:ph idx="1"/>
          </p:nvPr>
        </p:nvSpPr>
        <p:spPr/>
        <p:txBody>
          <a:bodyPr>
            <a:normAutofit fontScale="70000" lnSpcReduction="20000"/>
          </a:bodyPr>
          <a:lstStyle/>
          <a:p>
            <a:r>
              <a:rPr lang="sr-Latn-RS" dirty="0"/>
              <a:t>Супстанце са хранљивим или физиолошким ефектом су витамини и минералне супстанце наведене у Прилогу бр. 24. овог правилника, као и друге супстанце са хранљивим или физиолошким ефектом као што су: протеини, аминокиселине, масне киселине, лецитини, влакна, квасац, биљке, биљне сировине, препарати биљних сировина, састојци изоловани из биљног материјала (нпр. биофлавоноиди, каротеноиди, изофлавони, глукозинолати), ензими и коензими, живе културе микроорганизама, одређени пчелињи производи и друге супстанце.</a:t>
            </a:r>
          </a:p>
          <a:p>
            <a:r>
              <a:rPr lang="sr-Latn-RS" dirty="0"/>
              <a:t>Биљна сировина је цео или уситњен, сиров или осушен део биљке, алге, гљиве или лишаја.</a:t>
            </a:r>
          </a:p>
          <a:p>
            <a:r>
              <a:rPr lang="sr-Latn-RS" dirty="0"/>
              <a:t>Препарати биљних сировина су производи који се добијају из биљних сировина применом специфичних поступака као што су: дестилација, цеђење, екстракција, фракционисање, пречишћавање, концентрисање, ферментација и др.</a:t>
            </a:r>
          </a:p>
          <a:p>
            <a:endParaRPr lang="sr-Latn-RS" dirty="0"/>
          </a:p>
        </p:txBody>
      </p:sp>
    </p:spTree>
    <p:extLst>
      <p:ext uri="{BB962C8B-B14F-4D97-AF65-F5344CB8AC3E}">
        <p14:creationId xmlns="" xmlns:p14="http://schemas.microsoft.com/office/powerpoint/2010/main" val="59542354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a:t>декларација мора да садржи следеће податке:</a:t>
            </a:r>
          </a:p>
        </p:txBody>
      </p:sp>
      <p:sp>
        <p:nvSpPr>
          <p:cNvPr id="3" name="Content Placeholder 2"/>
          <p:cNvSpPr>
            <a:spLocks noGrp="1"/>
          </p:cNvSpPr>
          <p:nvPr>
            <p:ph idx="1"/>
          </p:nvPr>
        </p:nvSpPr>
        <p:spPr/>
        <p:txBody>
          <a:bodyPr>
            <a:normAutofit fontScale="70000" lnSpcReduction="20000"/>
          </a:bodyPr>
          <a:lstStyle/>
          <a:p>
            <a:pPr marL="0" indent="0">
              <a:buNone/>
            </a:pPr>
            <a:r>
              <a:rPr lang="sr-Latn-RS" dirty="0" smtClean="0"/>
              <a:t>1</a:t>
            </a:r>
            <a:r>
              <a:rPr lang="sr-Latn-RS" dirty="0"/>
              <a:t>) називе категорија хранљивих састојака или супстанци које карактеришу производ или опис природе ових хранљивих састојака или супстанци;</a:t>
            </a:r>
          </a:p>
          <a:p>
            <a:pPr marL="0" indent="0">
              <a:buNone/>
            </a:pPr>
            <a:r>
              <a:rPr lang="sr-Latn-RS" dirty="0"/>
              <a:t>2) количину производа која се препоручује за дневни унос;</a:t>
            </a:r>
          </a:p>
          <a:p>
            <a:pPr marL="0" indent="0">
              <a:buNone/>
            </a:pPr>
            <a:r>
              <a:rPr lang="sr-Latn-RS" dirty="0"/>
              <a:t>3) упозорење да се не сме прекорачити препоручена дневна доза;</a:t>
            </a:r>
          </a:p>
          <a:p>
            <a:pPr marL="0" indent="0">
              <a:buNone/>
            </a:pPr>
            <a:r>
              <a:rPr lang="sr-Latn-RS" dirty="0"/>
              <a:t>4) напомена да се додаци исхрани не могу користити као замена за разноврсну исхрану;</a:t>
            </a:r>
          </a:p>
          <a:p>
            <a:pPr marL="0" indent="0">
              <a:buNone/>
            </a:pPr>
            <a:r>
              <a:rPr lang="sr-Latn-RS" dirty="0"/>
              <a:t>5) напомену да ове производе треба држати ван домашаја деце;</a:t>
            </a:r>
          </a:p>
          <a:p>
            <a:pPr marL="0" indent="0">
              <a:buNone/>
            </a:pPr>
            <a:r>
              <a:rPr lang="sr-Latn-RS" dirty="0"/>
              <a:t>6) упутство о намени и начину примене додатка исхрани; ограничења у примени и посебна упозорења за потенцијално ризичне категорије: деца, труднице, дојиље, лица која болују од хроничних болести и др.</a:t>
            </a:r>
          </a:p>
          <a:p>
            <a:endParaRPr lang="sr-Latn-RS" dirty="0"/>
          </a:p>
        </p:txBody>
      </p:sp>
    </p:spTree>
    <p:extLst>
      <p:ext uri="{BB962C8B-B14F-4D97-AF65-F5344CB8AC3E}">
        <p14:creationId xmlns="" xmlns:p14="http://schemas.microsoft.com/office/powerpoint/2010/main" val="337848688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ПРЕПОРУКЕ</a:t>
            </a:r>
            <a:endParaRPr lang="sr-Latn-RS" dirty="0"/>
          </a:p>
        </p:txBody>
      </p:sp>
      <p:sp>
        <p:nvSpPr>
          <p:cNvPr id="3" name="Content Placeholder 2"/>
          <p:cNvSpPr>
            <a:spLocks noGrp="1"/>
          </p:cNvSpPr>
          <p:nvPr>
            <p:ph idx="1"/>
          </p:nvPr>
        </p:nvSpPr>
        <p:spPr/>
        <p:txBody>
          <a:bodyPr>
            <a:normAutofit lnSpcReduction="10000"/>
          </a:bodyPr>
          <a:lstStyle/>
          <a:p>
            <a:r>
              <a:rPr lang="sr-Cyrl-RS" dirty="0" smtClean="0"/>
              <a:t>ДИЈЕТОПРОФИЛАКСА</a:t>
            </a:r>
          </a:p>
          <a:p>
            <a:r>
              <a:rPr lang="sr-Cyrl-RS" dirty="0" smtClean="0"/>
              <a:t>ДИЈЕТОТЕРАПИЈА</a:t>
            </a:r>
          </a:p>
          <a:p>
            <a:endParaRPr lang="sr-Cyrl-RS" dirty="0"/>
          </a:p>
          <a:p>
            <a:r>
              <a:rPr lang="sr-Cyrl-CS" dirty="0" smtClean="0"/>
              <a:t>Примена</a:t>
            </a:r>
            <a:r>
              <a:rPr lang="sr-Latn-RS" dirty="0" smtClean="0"/>
              <a:t> </a:t>
            </a:r>
            <a:r>
              <a:rPr lang="sr-Cyrl-CS" dirty="0" smtClean="0"/>
              <a:t>дијетеских</a:t>
            </a:r>
            <a:r>
              <a:rPr lang="sr-Latn-RS" dirty="0" smtClean="0"/>
              <a:t> </a:t>
            </a:r>
            <a:r>
              <a:rPr lang="sr-Cyrl-CS" dirty="0" smtClean="0"/>
              <a:t>суплемената</a:t>
            </a:r>
            <a:r>
              <a:rPr lang="sr-Latn-RS" dirty="0" smtClean="0"/>
              <a:t> </a:t>
            </a:r>
            <a:r>
              <a:rPr lang="sr-Cyrl-CS" dirty="0" smtClean="0"/>
              <a:t>јесте</a:t>
            </a:r>
            <a:r>
              <a:rPr lang="sr-Latn-RS" dirty="0" smtClean="0"/>
              <a:t> </a:t>
            </a:r>
            <a:r>
              <a:rPr lang="sr-Cyrl-CS" dirty="0" smtClean="0"/>
              <a:t>део</a:t>
            </a:r>
            <a:r>
              <a:rPr lang="sr-Latn-RS" dirty="0" smtClean="0"/>
              <a:t> </a:t>
            </a:r>
            <a:r>
              <a:rPr lang="sr-Cyrl-CS" dirty="0" smtClean="0"/>
              <a:t>нутритивног</a:t>
            </a:r>
            <a:r>
              <a:rPr lang="sr-Latn-RS" dirty="0" smtClean="0"/>
              <a:t> </a:t>
            </a:r>
            <a:r>
              <a:rPr lang="sr-Cyrl-CS" dirty="0" smtClean="0"/>
              <a:t>заштитног</a:t>
            </a:r>
            <a:r>
              <a:rPr lang="sr-Latn-RS" dirty="0" smtClean="0"/>
              <a:t> </a:t>
            </a:r>
            <a:r>
              <a:rPr lang="sr-Cyrl-CS" dirty="0" smtClean="0"/>
              <a:t>процеса</a:t>
            </a:r>
            <a:r>
              <a:rPr lang="sr-Latn-RS" dirty="0" smtClean="0"/>
              <a:t>, </a:t>
            </a:r>
            <a:r>
              <a:rPr lang="sr-Cyrl-CS" dirty="0" smtClean="0"/>
              <a:t>а</a:t>
            </a:r>
            <a:r>
              <a:rPr lang="sr-Latn-RS" dirty="0" smtClean="0"/>
              <a:t> </a:t>
            </a:r>
            <a:r>
              <a:rPr lang="sr-Cyrl-CS" dirty="0" smtClean="0"/>
              <a:t>терапијска</a:t>
            </a:r>
            <a:r>
              <a:rPr lang="sr-Latn-RS" dirty="0" smtClean="0"/>
              <a:t> </a:t>
            </a:r>
            <a:r>
              <a:rPr lang="sr-Cyrl-CS" dirty="0" smtClean="0"/>
              <a:t>препорука</a:t>
            </a:r>
            <a:r>
              <a:rPr lang="sr-Cyrl-RS" dirty="0" smtClean="0"/>
              <a:t> </a:t>
            </a:r>
            <a:r>
              <a:rPr lang="sr-Cyrl-CS" dirty="0" smtClean="0"/>
              <a:t>мора</a:t>
            </a:r>
            <a:r>
              <a:rPr lang="sr-Latn-RS" dirty="0" smtClean="0"/>
              <a:t> </a:t>
            </a:r>
            <a:r>
              <a:rPr lang="sr-Cyrl-CS" dirty="0" smtClean="0"/>
              <a:t>бити</a:t>
            </a:r>
            <a:r>
              <a:rPr lang="sr-Latn-RS" dirty="0" smtClean="0"/>
              <a:t> </a:t>
            </a:r>
            <a:r>
              <a:rPr lang="sr-Cyrl-CS" dirty="0" smtClean="0"/>
              <a:t>стручно</a:t>
            </a:r>
            <a:r>
              <a:rPr lang="sr-Latn-RS" dirty="0" smtClean="0"/>
              <a:t> </a:t>
            </a:r>
            <a:r>
              <a:rPr lang="sr-Cyrl-CS" dirty="0" smtClean="0"/>
              <a:t>оправдана</a:t>
            </a:r>
            <a:r>
              <a:rPr lang="sr-Latn-RS" dirty="0" smtClean="0"/>
              <a:t> </a:t>
            </a:r>
            <a:r>
              <a:rPr lang="sr-Cyrl-CS" dirty="0" smtClean="0"/>
              <a:t>и</a:t>
            </a:r>
            <a:r>
              <a:rPr lang="sr-Latn-RS" dirty="0" smtClean="0"/>
              <a:t> </a:t>
            </a:r>
            <a:r>
              <a:rPr lang="sr-Cyrl-CS" dirty="0" smtClean="0"/>
              <a:t>заснованана</a:t>
            </a:r>
            <a:r>
              <a:rPr lang="sr-Latn-RS" dirty="0" smtClean="0"/>
              <a:t> </a:t>
            </a:r>
            <a:r>
              <a:rPr lang="sr-Cyrl-CS" dirty="0" smtClean="0"/>
              <a:t>доказима</a:t>
            </a:r>
            <a:r>
              <a:rPr lang="sr-Latn-RS" dirty="0" smtClean="0"/>
              <a:t> </a:t>
            </a:r>
            <a:r>
              <a:rPr lang="sr-Cyrl-CS" dirty="0" smtClean="0"/>
              <a:t>да</a:t>
            </a:r>
            <a:r>
              <a:rPr lang="sr-Latn-RS" dirty="0" smtClean="0"/>
              <a:t> </a:t>
            </a:r>
            <a:r>
              <a:rPr lang="sr-Cyrl-CS" dirty="0" smtClean="0"/>
              <a:t>би</a:t>
            </a:r>
            <a:r>
              <a:rPr lang="sr-Latn-RS" dirty="0" smtClean="0"/>
              <a:t> </a:t>
            </a:r>
            <a:r>
              <a:rPr lang="sr-Cyrl-CS" dirty="0" smtClean="0"/>
              <a:t>се</a:t>
            </a:r>
            <a:r>
              <a:rPr lang="sr-Latn-RS" dirty="0" smtClean="0"/>
              <a:t> </a:t>
            </a:r>
            <a:r>
              <a:rPr lang="sr-Cyrl-CS" dirty="0" smtClean="0"/>
              <a:t>спречио</a:t>
            </a:r>
            <a:r>
              <a:rPr lang="sr-Latn-RS" dirty="0" smtClean="0"/>
              <a:t> </a:t>
            </a:r>
            <a:r>
              <a:rPr lang="sr-Cyrl-CS" dirty="0" smtClean="0"/>
              <a:t>настанак</a:t>
            </a:r>
            <a:r>
              <a:rPr lang="sr-Latn-RS" dirty="0" smtClean="0"/>
              <a:t> </a:t>
            </a:r>
            <a:r>
              <a:rPr lang="sr-Cyrl-CS" dirty="0" smtClean="0"/>
              <a:t>нуспојава</a:t>
            </a:r>
            <a:r>
              <a:rPr lang="sr-Latn-RS" dirty="0" smtClean="0"/>
              <a:t> </a:t>
            </a:r>
            <a:r>
              <a:rPr lang="sr-Cyrl-CS" dirty="0" smtClean="0"/>
              <a:t>и</a:t>
            </a:r>
            <a:r>
              <a:rPr lang="sr-Cyrl-RS" dirty="0" smtClean="0"/>
              <a:t> </a:t>
            </a:r>
            <a:r>
              <a:rPr lang="sr-Cyrl-CS" dirty="0" smtClean="0"/>
              <a:t>оштећења</a:t>
            </a:r>
            <a:r>
              <a:rPr lang="sr-Latn-RS" dirty="0" smtClean="0"/>
              <a:t> </a:t>
            </a:r>
            <a:r>
              <a:rPr lang="sr-Cyrl-CS" dirty="0" smtClean="0"/>
              <a:t>здравља</a:t>
            </a:r>
            <a:endParaRPr lang="sr-Latn-RS" dirty="0"/>
          </a:p>
        </p:txBody>
      </p:sp>
    </p:spTree>
    <p:extLst>
      <p:ext uri="{BB962C8B-B14F-4D97-AF65-F5344CB8AC3E}">
        <p14:creationId xmlns="" xmlns:p14="http://schemas.microsoft.com/office/powerpoint/2010/main" val="291828379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544616"/>
          </a:xfrm>
        </p:spPr>
        <p:txBody>
          <a:bodyPr>
            <a:normAutofit fontScale="85000" lnSpcReduction="10000"/>
          </a:bodyPr>
          <a:lstStyle/>
          <a:p>
            <a:r>
              <a:rPr lang="sr-Cyrl-RS" dirty="0" smtClean="0"/>
              <a:t>СУПЛЕМЕНТИ НИ У ЈЕДНОМ СЛУЧАЈУ НЕ МОГУ ДА ЗАМЕНЕ ПРАВИЛНУ, ИЗБАЛАНСИРАНУ ИСХРАНУ И</a:t>
            </a:r>
          </a:p>
          <a:p>
            <a:r>
              <a:rPr lang="sr-Cyrl-RS" dirty="0" smtClean="0"/>
              <a:t>НЕ МОГУ ДА ЗАМЕНЕ ЛЕКОВЕ!!!</a:t>
            </a:r>
            <a:endParaRPr lang="en-US" dirty="0" smtClean="0"/>
          </a:p>
          <a:p>
            <a:r>
              <a:rPr lang="sr-Cyrl-CS" dirty="0"/>
              <a:t>Адекватна</a:t>
            </a:r>
            <a:r>
              <a:rPr lang="sr-Latn-RS" dirty="0"/>
              <a:t> </a:t>
            </a:r>
            <a:r>
              <a:rPr lang="sr-Cyrl-CS" dirty="0"/>
              <a:t>и</a:t>
            </a:r>
            <a:r>
              <a:rPr lang="sr-Latn-RS" dirty="0"/>
              <a:t> </a:t>
            </a:r>
            <a:r>
              <a:rPr lang="sr-Cyrl-CS" dirty="0"/>
              <a:t>разноврсна</a:t>
            </a:r>
            <a:r>
              <a:rPr lang="sr-Latn-RS" dirty="0"/>
              <a:t> </a:t>
            </a:r>
            <a:r>
              <a:rPr lang="sr-Cyrl-CS" dirty="0"/>
              <a:t>исхрана</a:t>
            </a:r>
            <a:r>
              <a:rPr lang="sr-Latn-RS" dirty="0"/>
              <a:t> </a:t>
            </a:r>
            <a:r>
              <a:rPr lang="sr-Cyrl-CS" dirty="0"/>
              <a:t>може</a:t>
            </a:r>
            <a:r>
              <a:rPr lang="sr-Latn-RS" dirty="0"/>
              <a:t>, </a:t>
            </a:r>
            <a:r>
              <a:rPr lang="sr-Cyrl-CS" dirty="0"/>
              <a:t>под</a:t>
            </a:r>
            <a:r>
              <a:rPr lang="sr-Latn-RS" dirty="0"/>
              <a:t> </a:t>
            </a:r>
            <a:r>
              <a:rPr lang="sr-Cyrl-CS" dirty="0"/>
              <a:t>нормалним</a:t>
            </a:r>
            <a:r>
              <a:rPr lang="sr-Latn-RS" dirty="0"/>
              <a:t> </a:t>
            </a:r>
            <a:r>
              <a:rPr lang="sr-Cyrl-CS" dirty="0"/>
              <a:t>околностима</a:t>
            </a:r>
            <a:r>
              <a:rPr lang="sr-Latn-RS" dirty="0"/>
              <a:t>, </a:t>
            </a:r>
            <a:r>
              <a:rPr lang="sr-Cyrl-CS" dirty="0"/>
              <a:t>да</a:t>
            </a:r>
            <a:r>
              <a:rPr lang="sr-Latn-RS" dirty="0"/>
              <a:t> </a:t>
            </a:r>
            <a:r>
              <a:rPr lang="sr-Cyrl-CS" dirty="0"/>
              <a:t>обезбеди</a:t>
            </a:r>
            <a:r>
              <a:rPr lang="sr-Latn-RS" dirty="0"/>
              <a:t> </a:t>
            </a:r>
            <a:r>
              <a:rPr lang="sr-Cyrl-CS" dirty="0"/>
              <a:t>све</a:t>
            </a:r>
            <a:r>
              <a:rPr lang="sr-Latn-RS" dirty="0"/>
              <a:t> </a:t>
            </a:r>
            <a:r>
              <a:rPr lang="sr-Cyrl-CS" dirty="0"/>
              <a:t>хранљиве</a:t>
            </a:r>
            <a:r>
              <a:rPr lang="sr-Latn-RS" dirty="0"/>
              <a:t> </a:t>
            </a:r>
            <a:r>
              <a:rPr lang="sr-Cyrl-CS" dirty="0"/>
              <a:t>састојке</a:t>
            </a:r>
            <a:r>
              <a:rPr lang="sr-Latn-RS" dirty="0"/>
              <a:t> </a:t>
            </a:r>
            <a:r>
              <a:rPr lang="sr-Cyrl-CS" dirty="0"/>
              <a:t>потребне</a:t>
            </a:r>
            <a:r>
              <a:rPr lang="sr-Latn-RS" dirty="0"/>
              <a:t> </a:t>
            </a:r>
            <a:r>
              <a:rPr lang="sr-Cyrl-CS" dirty="0"/>
              <a:t>за</a:t>
            </a:r>
            <a:r>
              <a:rPr lang="sr-Latn-RS" dirty="0"/>
              <a:t> </a:t>
            </a:r>
            <a:r>
              <a:rPr lang="sr-Cyrl-CS" dirty="0"/>
              <a:t>нормалан</a:t>
            </a:r>
            <a:r>
              <a:rPr lang="sr-Latn-RS" dirty="0"/>
              <a:t> </a:t>
            </a:r>
            <a:r>
              <a:rPr lang="sr-Cyrl-CS" dirty="0"/>
              <a:t>развој</a:t>
            </a:r>
            <a:r>
              <a:rPr lang="sr-Latn-RS" dirty="0"/>
              <a:t> </a:t>
            </a:r>
            <a:r>
              <a:rPr lang="sr-Cyrl-CS" dirty="0"/>
              <a:t>и</a:t>
            </a:r>
            <a:r>
              <a:rPr lang="sr-Latn-RS" dirty="0"/>
              <a:t> </a:t>
            </a:r>
            <a:r>
              <a:rPr lang="sr-Cyrl-CS" dirty="0"/>
              <a:t>одржавање</a:t>
            </a:r>
            <a:r>
              <a:rPr lang="sr-Latn-RS" dirty="0"/>
              <a:t> </a:t>
            </a:r>
            <a:r>
              <a:rPr lang="sr-Cyrl-CS" dirty="0"/>
              <a:t>здравља</a:t>
            </a:r>
            <a:r>
              <a:rPr lang="sr-Latn-RS" dirty="0"/>
              <a:t> </a:t>
            </a:r>
            <a:r>
              <a:rPr lang="sr-Cyrl-CS" dirty="0"/>
              <a:t>у</a:t>
            </a:r>
            <a:r>
              <a:rPr lang="sr-Latn-RS" dirty="0"/>
              <a:t> </a:t>
            </a:r>
            <a:r>
              <a:rPr lang="sr-Cyrl-CS" dirty="0"/>
              <a:t>количинама</a:t>
            </a:r>
            <a:r>
              <a:rPr lang="sr-Latn-RS" dirty="0"/>
              <a:t> </a:t>
            </a:r>
            <a:r>
              <a:rPr lang="sr-Cyrl-CS" dirty="0"/>
              <a:t>које</a:t>
            </a:r>
            <a:r>
              <a:rPr lang="sr-Latn-RS" dirty="0"/>
              <a:t> </a:t>
            </a:r>
            <a:r>
              <a:rPr lang="sr-Cyrl-CS" dirty="0"/>
              <a:t>су</a:t>
            </a:r>
            <a:r>
              <a:rPr lang="sr-Latn-RS" dirty="0"/>
              <a:t> </a:t>
            </a:r>
            <a:r>
              <a:rPr lang="sr-Cyrl-CS" dirty="0"/>
              <a:t>установљене</a:t>
            </a:r>
            <a:r>
              <a:rPr lang="sr-Latn-RS" dirty="0"/>
              <a:t> </a:t>
            </a:r>
            <a:r>
              <a:rPr lang="sr-Cyrl-CS" dirty="0"/>
              <a:t>опште</a:t>
            </a:r>
            <a:r>
              <a:rPr lang="sr-Latn-RS" dirty="0"/>
              <a:t> </a:t>
            </a:r>
            <a:r>
              <a:rPr lang="sr-Cyrl-CS" dirty="0"/>
              <a:t>прихваћеним</a:t>
            </a:r>
            <a:r>
              <a:rPr lang="sr-Latn-RS" dirty="0"/>
              <a:t> </a:t>
            </a:r>
            <a:r>
              <a:rPr lang="sr-Cyrl-CS" dirty="0"/>
              <a:t>стандардима</a:t>
            </a:r>
            <a:endParaRPr lang="sr-Latn-RS" dirty="0"/>
          </a:p>
          <a:p>
            <a:r>
              <a:rPr lang="sr-Cyrl-CS" dirty="0"/>
              <a:t>Бројне</a:t>
            </a:r>
            <a:r>
              <a:rPr lang="vi-VN" dirty="0"/>
              <a:t> </a:t>
            </a:r>
            <a:r>
              <a:rPr lang="sr-Cyrl-CS" dirty="0"/>
              <a:t>студије</a:t>
            </a:r>
            <a:r>
              <a:rPr lang="vi-VN" dirty="0"/>
              <a:t> </a:t>
            </a:r>
            <a:r>
              <a:rPr lang="sr-Cyrl-CS" dirty="0"/>
              <a:t>указују</a:t>
            </a:r>
            <a:r>
              <a:rPr lang="vi-VN" dirty="0"/>
              <a:t> </a:t>
            </a:r>
            <a:r>
              <a:rPr lang="sr-Cyrl-CS" dirty="0"/>
              <a:t>да</a:t>
            </a:r>
            <a:r>
              <a:rPr lang="vi-VN" dirty="0"/>
              <a:t> </a:t>
            </a:r>
            <a:r>
              <a:rPr lang="sr-Cyrl-CS" dirty="0"/>
              <a:t>у</a:t>
            </a:r>
            <a:r>
              <a:rPr lang="vi-VN" dirty="0"/>
              <a:t> </a:t>
            </a:r>
            <a:r>
              <a:rPr lang="sr-Cyrl-CS" dirty="0"/>
              <a:t>исхрани</a:t>
            </a:r>
            <a:r>
              <a:rPr lang="vi-VN" dirty="0"/>
              <a:t> </a:t>
            </a:r>
            <a:r>
              <a:rPr lang="sr-Cyrl-CS" dirty="0"/>
              <a:t>људи</a:t>
            </a:r>
            <a:r>
              <a:rPr lang="vi-VN" dirty="0"/>
              <a:t> </a:t>
            </a:r>
            <a:r>
              <a:rPr lang="sr-Cyrl-CS" dirty="0"/>
              <a:t>у</a:t>
            </a:r>
            <a:r>
              <a:rPr lang="vi-VN" dirty="0"/>
              <a:t> </a:t>
            </a:r>
            <a:r>
              <a:rPr lang="sr-Cyrl-CS" dirty="0"/>
              <a:t>западним</a:t>
            </a:r>
            <a:r>
              <a:rPr lang="vi-VN" dirty="0"/>
              <a:t> </a:t>
            </a:r>
            <a:r>
              <a:rPr lang="sr-Cyrl-CS" dirty="0"/>
              <a:t>земљама</a:t>
            </a:r>
            <a:r>
              <a:rPr lang="vi-VN" dirty="0"/>
              <a:t> </a:t>
            </a:r>
            <a:r>
              <a:rPr lang="sr-Cyrl-CS" dirty="0"/>
              <a:t>постоје</a:t>
            </a:r>
            <a:r>
              <a:rPr lang="vi-VN" dirty="0"/>
              <a:t> </a:t>
            </a:r>
            <a:r>
              <a:rPr lang="sr-Cyrl-CS" dirty="0"/>
              <a:t>одређени</a:t>
            </a:r>
            <a:r>
              <a:rPr lang="vi-VN" dirty="0"/>
              <a:t> </a:t>
            </a:r>
            <a:r>
              <a:rPr lang="sr-Cyrl-CS" dirty="0"/>
              <a:t>дефицити</a:t>
            </a:r>
            <a:r>
              <a:rPr lang="vi-VN" dirty="0"/>
              <a:t> </a:t>
            </a:r>
            <a:r>
              <a:rPr lang="sr-Cyrl-CS" dirty="0"/>
              <a:t>или</a:t>
            </a:r>
            <a:r>
              <a:rPr lang="vi-VN" dirty="0"/>
              <a:t> </a:t>
            </a:r>
            <a:r>
              <a:rPr lang="sr-Cyrl-CS" dirty="0"/>
              <a:t>суфицити</a:t>
            </a:r>
            <a:r>
              <a:rPr lang="vi-VN" dirty="0"/>
              <a:t>, </a:t>
            </a:r>
            <a:r>
              <a:rPr lang="sr-Cyrl-CS" dirty="0"/>
              <a:t>да</a:t>
            </a:r>
            <a:r>
              <a:rPr lang="vi-VN" dirty="0"/>
              <a:t> </a:t>
            </a:r>
            <a:r>
              <a:rPr lang="sr-Cyrl-CS" dirty="0"/>
              <a:t>исхрана</a:t>
            </a:r>
            <a:r>
              <a:rPr lang="vi-VN" dirty="0"/>
              <a:t> </a:t>
            </a:r>
            <a:r>
              <a:rPr lang="sr-Cyrl-CS" dirty="0"/>
              <a:t>није</a:t>
            </a:r>
            <a:r>
              <a:rPr lang="vi-VN" dirty="0"/>
              <a:t> </a:t>
            </a:r>
            <a:r>
              <a:rPr lang="sr-Cyrl-CS" dirty="0"/>
              <a:t>избалансирана</a:t>
            </a:r>
            <a:endParaRPr lang="vi-VN" dirty="0"/>
          </a:p>
          <a:p>
            <a:r>
              <a:rPr lang="sr-Cyrl-CS" dirty="0"/>
              <a:t>Стања</a:t>
            </a:r>
            <a:r>
              <a:rPr lang="vi-VN" dirty="0"/>
              <a:t> </a:t>
            </a:r>
            <a:r>
              <a:rPr lang="sr-Cyrl-CS" dirty="0"/>
              <a:t>повећаних</a:t>
            </a:r>
            <a:r>
              <a:rPr lang="vi-VN" dirty="0"/>
              <a:t> </a:t>
            </a:r>
            <a:r>
              <a:rPr lang="sr-Cyrl-CS" dirty="0"/>
              <a:t>потреба</a:t>
            </a:r>
            <a:r>
              <a:rPr lang="sr-Latn-RS" dirty="0"/>
              <a:t> </a:t>
            </a:r>
            <a:r>
              <a:rPr lang="sr-Cyrl-CS" dirty="0"/>
              <a:t>за</a:t>
            </a:r>
            <a:r>
              <a:rPr lang="sr-Latn-RS" dirty="0"/>
              <a:t> </a:t>
            </a:r>
            <a:r>
              <a:rPr lang="sr-Cyrl-CS" dirty="0"/>
              <a:t>појединим</a:t>
            </a:r>
            <a:r>
              <a:rPr lang="sr-Latn-RS" dirty="0"/>
              <a:t> </a:t>
            </a:r>
            <a:r>
              <a:rPr lang="sr-Cyrl-CS" dirty="0"/>
              <a:t>нутритијентима</a:t>
            </a:r>
            <a:r>
              <a:rPr lang="vi-VN" dirty="0"/>
              <a:t> </a:t>
            </a:r>
            <a:r>
              <a:rPr lang="sr-Cyrl-CS" dirty="0"/>
              <a:t>су</a:t>
            </a:r>
            <a:r>
              <a:rPr lang="vi-VN" dirty="0"/>
              <a:t> </a:t>
            </a:r>
            <a:r>
              <a:rPr lang="sr-Cyrl-CS" dirty="0"/>
              <a:t>све</a:t>
            </a:r>
            <a:r>
              <a:rPr lang="vi-VN" dirty="0"/>
              <a:t> </a:t>
            </a:r>
            <a:r>
              <a:rPr lang="sr-Cyrl-CS" dirty="0"/>
              <a:t>чешћа</a:t>
            </a:r>
            <a:endParaRPr lang="sr-Latn-RS" dirty="0"/>
          </a:p>
          <a:p>
            <a:endParaRPr lang="sr-Latn-RS" dirty="0"/>
          </a:p>
        </p:txBody>
      </p:sp>
    </p:spTree>
    <p:extLst>
      <p:ext uri="{BB962C8B-B14F-4D97-AF65-F5344CB8AC3E}">
        <p14:creationId xmlns="" xmlns:p14="http://schemas.microsoft.com/office/powerpoint/2010/main" val="132299863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CS" sz="3200" b="1" dirty="0" smtClean="0"/>
              <a:t>Суплементи</a:t>
            </a:r>
            <a:r>
              <a:rPr lang="sr-Latn-RS" sz="3200" b="1" dirty="0" smtClean="0"/>
              <a:t> </a:t>
            </a:r>
            <a:r>
              <a:rPr lang="sr-Cyrl-CS" sz="3200" dirty="0" smtClean="0"/>
              <a:t>се</a:t>
            </a:r>
            <a:r>
              <a:rPr lang="sr-Latn-RS" sz="3200" dirty="0" smtClean="0"/>
              <a:t> </a:t>
            </a:r>
            <a:r>
              <a:rPr lang="sr-Cyrl-CS" sz="3200" dirty="0" smtClean="0"/>
              <a:t>најчешће</a:t>
            </a:r>
            <a:r>
              <a:rPr lang="sr-Latn-RS" sz="3200" dirty="0" smtClean="0"/>
              <a:t> </a:t>
            </a:r>
            <a:r>
              <a:rPr lang="sr-Cyrl-CS" sz="3200" dirty="0" smtClean="0"/>
              <a:t>користе</a:t>
            </a:r>
            <a:r>
              <a:rPr lang="sr-Latn-RS" sz="3200" dirty="0" smtClean="0"/>
              <a:t> </a:t>
            </a:r>
            <a:r>
              <a:rPr lang="sr-Cyrl-CS" sz="3200" dirty="0" smtClean="0"/>
              <a:t>у</a:t>
            </a:r>
            <a:r>
              <a:rPr lang="sr-Latn-RS" sz="3200" dirty="0" smtClean="0"/>
              <a:t> </a:t>
            </a:r>
            <a:r>
              <a:rPr lang="sr-Cyrl-CS" sz="3200" dirty="0" smtClean="0"/>
              <a:t>превенцији</a:t>
            </a:r>
            <a:r>
              <a:rPr lang="sr-Latn-RS" sz="3200" dirty="0" smtClean="0"/>
              <a:t> </a:t>
            </a:r>
            <a:r>
              <a:rPr lang="sr-Cyrl-CS" sz="3200" dirty="0" smtClean="0"/>
              <a:t>и</a:t>
            </a:r>
            <a:r>
              <a:rPr lang="sr-Latn-RS" sz="3200" dirty="0" smtClean="0"/>
              <a:t> </a:t>
            </a:r>
            <a:r>
              <a:rPr lang="sr-Cyrl-CS" sz="3200" dirty="0" smtClean="0"/>
              <a:t>терапији</a:t>
            </a:r>
            <a:r>
              <a:rPr lang="sr-Latn-RS" sz="3200" dirty="0" smtClean="0"/>
              <a:t> </a:t>
            </a:r>
            <a:r>
              <a:rPr lang="sr-Cyrl-CS" sz="3200" dirty="0" smtClean="0"/>
              <a:t>следећих</a:t>
            </a:r>
            <a:r>
              <a:rPr lang="sr-Latn-RS" sz="3200" dirty="0" smtClean="0"/>
              <a:t> </a:t>
            </a:r>
            <a:r>
              <a:rPr lang="sr-Cyrl-CS" sz="3200" dirty="0" smtClean="0"/>
              <a:t>стања</a:t>
            </a:r>
            <a:r>
              <a:rPr lang="sr-Latn-RS" sz="3200" dirty="0" smtClean="0"/>
              <a:t> </a:t>
            </a:r>
            <a:r>
              <a:rPr lang="sr-Cyrl-CS" sz="3200" dirty="0" smtClean="0"/>
              <a:t>и</a:t>
            </a:r>
            <a:r>
              <a:rPr lang="sr-Latn-RS" sz="3200" dirty="0" smtClean="0"/>
              <a:t> </a:t>
            </a:r>
            <a:r>
              <a:rPr lang="sr-Cyrl-CS" sz="3200" dirty="0" smtClean="0"/>
              <a:t>обољења</a:t>
            </a:r>
            <a:r>
              <a:rPr lang="sr-Latn-RS" sz="3200" dirty="0" smtClean="0"/>
              <a:t>:</a:t>
            </a:r>
            <a:br>
              <a:rPr lang="sr-Latn-RS" sz="3200" dirty="0" smtClean="0"/>
            </a:br>
            <a:endParaRPr lang="sr-Latn-RS" sz="3200" dirty="0"/>
          </a:p>
        </p:txBody>
      </p:sp>
      <p:sp>
        <p:nvSpPr>
          <p:cNvPr id="3" name="Content Placeholder 2"/>
          <p:cNvSpPr>
            <a:spLocks noGrp="1"/>
          </p:cNvSpPr>
          <p:nvPr>
            <p:ph idx="1"/>
          </p:nvPr>
        </p:nvSpPr>
        <p:spPr/>
        <p:txBody>
          <a:bodyPr>
            <a:normAutofit lnSpcReduction="10000"/>
          </a:bodyPr>
          <a:lstStyle/>
          <a:p>
            <a:endParaRPr lang="sr-Latn-RS" dirty="0"/>
          </a:p>
          <a:p>
            <a:r>
              <a:rPr lang="sr-Cyrl-CS" dirty="0" smtClean="0"/>
              <a:t>Кардиоваскуларна</a:t>
            </a:r>
            <a:r>
              <a:rPr lang="sr-Latn-RS" dirty="0" smtClean="0"/>
              <a:t> </a:t>
            </a:r>
            <a:r>
              <a:rPr lang="sr-Cyrl-CS" dirty="0" smtClean="0"/>
              <a:t>обољења</a:t>
            </a:r>
            <a:r>
              <a:rPr lang="sr-Latn-RS" dirty="0" smtClean="0"/>
              <a:t> </a:t>
            </a:r>
          </a:p>
          <a:p>
            <a:r>
              <a:rPr lang="sr-Cyrl-CS" dirty="0" smtClean="0"/>
              <a:t>Гојазност</a:t>
            </a:r>
            <a:endParaRPr lang="sr-Latn-RS" dirty="0"/>
          </a:p>
          <a:p>
            <a:r>
              <a:rPr lang="sr-Cyrl-CS" dirty="0" smtClean="0"/>
              <a:t>Остеопороза</a:t>
            </a:r>
            <a:endParaRPr lang="sr-Latn-RS" dirty="0"/>
          </a:p>
          <a:p>
            <a:r>
              <a:rPr lang="sr-Cyrl-CS" dirty="0" smtClean="0"/>
              <a:t>Обољења</a:t>
            </a:r>
            <a:r>
              <a:rPr lang="sr-Latn-RS" dirty="0" smtClean="0"/>
              <a:t> </a:t>
            </a:r>
            <a:r>
              <a:rPr lang="sr-Cyrl-CS" dirty="0" smtClean="0"/>
              <a:t>горњег</a:t>
            </a:r>
            <a:r>
              <a:rPr lang="sr-Latn-RS" dirty="0" smtClean="0"/>
              <a:t> </a:t>
            </a:r>
            <a:r>
              <a:rPr lang="sr-Cyrl-CS" dirty="0" smtClean="0"/>
              <a:t>респираторног</a:t>
            </a:r>
            <a:r>
              <a:rPr lang="sr-Latn-RS" dirty="0" smtClean="0"/>
              <a:t> </a:t>
            </a:r>
            <a:r>
              <a:rPr lang="sr-Cyrl-CS" dirty="0" smtClean="0"/>
              <a:t>тракта</a:t>
            </a:r>
            <a:endParaRPr lang="sr-Latn-RS" dirty="0"/>
          </a:p>
          <a:p>
            <a:r>
              <a:rPr lang="sr-Cyrl-CS" dirty="0" smtClean="0"/>
              <a:t>Обољења</a:t>
            </a:r>
            <a:r>
              <a:rPr lang="sr-Latn-RS" dirty="0" smtClean="0"/>
              <a:t> </a:t>
            </a:r>
            <a:r>
              <a:rPr lang="sr-Cyrl-CS" dirty="0" smtClean="0"/>
              <a:t>дигестивног</a:t>
            </a:r>
            <a:r>
              <a:rPr lang="sr-Latn-RS" dirty="0" smtClean="0"/>
              <a:t> </a:t>
            </a:r>
            <a:r>
              <a:rPr lang="sr-Cyrl-CS" dirty="0" smtClean="0"/>
              <a:t>тракта</a:t>
            </a:r>
            <a:endParaRPr lang="sr-Latn-RS" dirty="0"/>
          </a:p>
          <a:p>
            <a:r>
              <a:rPr lang="sr-Cyrl-CS" dirty="0" smtClean="0"/>
              <a:t>Обољења</a:t>
            </a:r>
            <a:r>
              <a:rPr lang="sr-Latn-RS" dirty="0" smtClean="0"/>
              <a:t> </a:t>
            </a:r>
            <a:r>
              <a:rPr lang="sr-Cyrl-CS" dirty="0" smtClean="0"/>
              <a:t>простате</a:t>
            </a:r>
            <a:endParaRPr lang="en-US" dirty="0" smtClean="0"/>
          </a:p>
          <a:p>
            <a:r>
              <a:rPr lang="sr-Cyrl-CS" dirty="0"/>
              <a:t>Поремећаји</a:t>
            </a:r>
            <a:r>
              <a:rPr lang="sr-Latn-RS" dirty="0"/>
              <a:t> </a:t>
            </a:r>
            <a:r>
              <a:rPr lang="sr-Cyrl-CS" dirty="0"/>
              <a:t>имунитета</a:t>
            </a:r>
            <a:endParaRPr lang="sr-Latn-RS" dirty="0"/>
          </a:p>
          <a:p>
            <a:endParaRPr lang="sr-Latn-RS" dirty="0"/>
          </a:p>
          <a:p>
            <a:endParaRPr lang="sr-Latn-RS" dirty="0"/>
          </a:p>
        </p:txBody>
      </p:sp>
    </p:spTree>
    <p:extLst>
      <p:ext uri="{BB962C8B-B14F-4D97-AF65-F5344CB8AC3E}">
        <p14:creationId xmlns="" xmlns:p14="http://schemas.microsoft.com/office/powerpoint/2010/main" val="74550963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dirty="0"/>
              <a:t>NUTRITION CARE PROCESS (NCP):</a:t>
            </a:r>
          </a:p>
        </p:txBody>
      </p:sp>
      <p:sp>
        <p:nvSpPr>
          <p:cNvPr id="3" name="Content Placeholder 2"/>
          <p:cNvSpPr>
            <a:spLocks noGrp="1"/>
          </p:cNvSpPr>
          <p:nvPr>
            <p:ph idx="1"/>
          </p:nvPr>
        </p:nvSpPr>
        <p:spPr/>
        <p:txBody>
          <a:bodyPr/>
          <a:lstStyle/>
          <a:p>
            <a:r>
              <a:rPr lang="sr-Cyrl-CS" dirty="0" smtClean="0"/>
              <a:t>НУТРИТИВНА</a:t>
            </a:r>
            <a:r>
              <a:rPr lang="sr-Latn-RS" dirty="0" smtClean="0"/>
              <a:t> </a:t>
            </a:r>
            <a:r>
              <a:rPr lang="sr-Cyrl-CS" dirty="0" smtClean="0"/>
              <a:t>ПРОЦЕНА</a:t>
            </a:r>
            <a:endParaRPr lang="sr-Latn-RS" dirty="0"/>
          </a:p>
          <a:p>
            <a:r>
              <a:rPr lang="sr-Cyrl-CS" dirty="0" smtClean="0"/>
              <a:t>НУТРИТИВНА</a:t>
            </a:r>
            <a:r>
              <a:rPr lang="sr-Latn-RS" dirty="0" smtClean="0"/>
              <a:t> </a:t>
            </a:r>
            <a:r>
              <a:rPr lang="sr-Cyrl-CS" dirty="0" smtClean="0"/>
              <a:t>ДИЈАГНОЗА</a:t>
            </a:r>
            <a:endParaRPr lang="sr-Latn-RS" dirty="0"/>
          </a:p>
          <a:p>
            <a:r>
              <a:rPr lang="sr-Cyrl-CS" dirty="0" smtClean="0"/>
              <a:t>НУТРИТИВНА</a:t>
            </a:r>
            <a:r>
              <a:rPr lang="sr-Latn-RS" dirty="0" smtClean="0"/>
              <a:t> </a:t>
            </a:r>
            <a:r>
              <a:rPr lang="sr-Cyrl-CS" dirty="0" smtClean="0"/>
              <a:t>ИНТЕРВЕНЦИЈА</a:t>
            </a:r>
            <a:endParaRPr lang="sr-Latn-RS" dirty="0"/>
          </a:p>
          <a:p>
            <a:r>
              <a:rPr lang="sr-Cyrl-CS" dirty="0" smtClean="0"/>
              <a:t>НУТРИТИВНИ</a:t>
            </a:r>
            <a:r>
              <a:rPr lang="sr-Latn-RS" dirty="0" smtClean="0"/>
              <a:t> </a:t>
            </a:r>
            <a:r>
              <a:rPr lang="sr-Cyrl-CS" dirty="0" smtClean="0"/>
              <a:t>НАДЗОР</a:t>
            </a:r>
            <a:r>
              <a:rPr lang="sr-Latn-RS" dirty="0" smtClean="0"/>
              <a:t> </a:t>
            </a:r>
            <a:r>
              <a:rPr lang="sr-Cyrl-CS" dirty="0" smtClean="0"/>
              <a:t>И</a:t>
            </a:r>
            <a:r>
              <a:rPr lang="sr-Latn-RS" dirty="0" smtClean="0"/>
              <a:t> </a:t>
            </a:r>
            <a:endParaRPr lang="en-US" dirty="0" smtClean="0"/>
          </a:p>
          <a:p>
            <a:r>
              <a:rPr lang="sr-Cyrl-CS" dirty="0" smtClean="0"/>
              <a:t>НУТРИТИВНА</a:t>
            </a:r>
            <a:r>
              <a:rPr lang="sr-Latn-RS" dirty="0" smtClean="0"/>
              <a:t> </a:t>
            </a:r>
            <a:r>
              <a:rPr lang="sr-Cyrl-CS" dirty="0" smtClean="0"/>
              <a:t>ОЦЕНА</a:t>
            </a:r>
            <a:endParaRPr lang="sr-Latn-RS" dirty="0"/>
          </a:p>
        </p:txBody>
      </p:sp>
    </p:spTree>
    <p:extLst>
      <p:ext uri="{BB962C8B-B14F-4D97-AF65-F5344CB8AC3E}">
        <p14:creationId xmlns="" xmlns:p14="http://schemas.microsoft.com/office/powerpoint/2010/main" val="224576555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НУТРИТИВНА</a:t>
            </a:r>
            <a:r>
              <a:rPr lang="sr-Latn-RS" dirty="0"/>
              <a:t> </a:t>
            </a:r>
            <a:r>
              <a:rPr lang="sr-Cyrl-CS" dirty="0"/>
              <a:t>ПРОЦЕНА</a:t>
            </a:r>
            <a:r>
              <a:rPr lang="sr-Latn-RS" dirty="0"/>
              <a:t/>
            </a:r>
            <a:br>
              <a:rPr lang="sr-Latn-RS" dirty="0"/>
            </a:br>
            <a:endParaRPr lang="sr-Latn-RS" dirty="0"/>
          </a:p>
        </p:txBody>
      </p:sp>
      <p:sp>
        <p:nvSpPr>
          <p:cNvPr id="3" name="Content Placeholder 2"/>
          <p:cNvSpPr>
            <a:spLocks noGrp="1"/>
          </p:cNvSpPr>
          <p:nvPr>
            <p:ph idx="1"/>
          </p:nvPr>
        </p:nvSpPr>
        <p:spPr/>
        <p:txBody>
          <a:bodyPr>
            <a:normAutofit fontScale="92500" lnSpcReduction="10000"/>
          </a:bodyPr>
          <a:lstStyle/>
          <a:p>
            <a:r>
              <a:rPr lang="sr-Cyrl-RS" dirty="0" smtClean="0"/>
              <a:t>РЕЗУЛТАТИ </a:t>
            </a:r>
            <a:r>
              <a:rPr lang="sr-Cyrl-CS" dirty="0" smtClean="0"/>
              <a:t>БИОХЕМИЈСКИ</a:t>
            </a:r>
            <a:r>
              <a:rPr lang="sr-Cyrl-RS" dirty="0" smtClean="0"/>
              <a:t>Х АНАЛИЗА</a:t>
            </a:r>
            <a:endParaRPr lang="sr-Latn-RS" dirty="0"/>
          </a:p>
          <a:p>
            <a:r>
              <a:rPr lang="sr-Cyrl-CS" dirty="0" smtClean="0"/>
              <a:t>АНТРОПОМЕТРИЈСКА</a:t>
            </a:r>
            <a:r>
              <a:rPr lang="sr-Latn-RS" dirty="0" smtClean="0"/>
              <a:t> </a:t>
            </a:r>
            <a:r>
              <a:rPr lang="sr-Cyrl-CS" dirty="0" smtClean="0"/>
              <a:t>МЕРЕЊА</a:t>
            </a:r>
            <a:endParaRPr lang="sr-Latn-RS" dirty="0"/>
          </a:p>
          <a:p>
            <a:r>
              <a:rPr lang="sr-Cyrl-CS" dirty="0" smtClean="0"/>
              <a:t>ФИЗИКАЛНИ</a:t>
            </a:r>
            <a:r>
              <a:rPr lang="sr-Latn-RS" dirty="0" smtClean="0"/>
              <a:t> </a:t>
            </a:r>
            <a:r>
              <a:rPr lang="sr-Cyrl-CS" dirty="0" smtClean="0"/>
              <a:t>ПРЕГЛЕД</a:t>
            </a:r>
            <a:endParaRPr lang="sr-Latn-RS" dirty="0"/>
          </a:p>
          <a:p>
            <a:r>
              <a:rPr lang="sr-Cyrl-CS" dirty="0" smtClean="0"/>
              <a:t>АНАМНЕЗА</a:t>
            </a:r>
            <a:r>
              <a:rPr lang="sr-Latn-RS" dirty="0" smtClean="0"/>
              <a:t>:</a:t>
            </a:r>
            <a:endParaRPr lang="sr-Latn-RS" dirty="0"/>
          </a:p>
          <a:p>
            <a:pPr>
              <a:buFont typeface="Wingdings" pitchFamily="2" charset="2"/>
              <a:buChar char="ü"/>
            </a:pPr>
            <a:r>
              <a:rPr lang="sr-Cyrl-CS" dirty="0" smtClean="0"/>
              <a:t>АНКЕТА</a:t>
            </a:r>
            <a:r>
              <a:rPr lang="sr-Latn-RS" dirty="0" smtClean="0"/>
              <a:t> </a:t>
            </a:r>
            <a:r>
              <a:rPr lang="sr-Cyrl-CS" dirty="0" smtClean="0"/>
              <a:t>ИСХРАНЕ</a:t>
            </a:r>
            <a:endParaRPr lang="sr-Latn-RS" dirty="0"/>
          </a:p>
          <a:p>
            <a:pPr>
              <a:buFont typeface="Wingdings" pitchFamily="2" charset="2"/>
              <a:buChar char="ü"/>
            </a:pPr>
            <a:r>
              <a:rPr lang="sr-Cyrl-CS" dirty="0" smtClean="0"/>
              <a:t>НУТРИТИВНА</a:t>
            </a:r>
            <a:r>
              <a:rPr lang="nn-NO" dirty="0" smtClean="0"/>
              <a:t> </a:t>
            </a:r>
            <a:r>
              <a:rPr lang="sr-Cyrl-CS" dirty="0" smtClean="0"/>
              <a:t>И</a:t>
            </a:r>
            <a:r>
              <a:rPr lang="nn-NO" dirty="0" smtClean="0"/>
              <a:t> </a:t>
            </a:r>
            <a:r>
              <a:rPr lang="sr-Cyrl-CS" dirty="0" smtClean="0"/>
              <a:t>ЗДРАВСТВЕНА</a:t>
            </a:r>
            <a:r>
              <a:rPr lang="nn-NO" dirty="0" smtClean="0"/>
              <a:t> </a:t>
            </a:r>
            <a:r>
              <a:rPr lang="sr-Cyrl-CS" dirty="0" smtClean="0"/>
              <a:t>ЗНАЊА</a:t>
            </a:r>
            <a:r>
              <a:rPr lang="nn-NO" dirty="0" smtClean="0"/>
              <a:t> </a:t>
            </a:r>
            <a:r>
              <a:rPr lang="sr-Cyrl-CS" dirty="0" smtClean="0"/>
              <a:t>И</a:t>
            </a:r>
            <a:r>
              <a:rPr lang="nn-NO" dirty="0" smtClean="0"/>
              <a:t> </a:t>
            </a:r>
            <a:r>
              <a:rPr lang="sr-Cyrl-RS" dirty="0" smtClean="0"/>
              <a:t>СТАВОВИ</a:t>
            </a:r>
            <a:endParaRPr lang="nn-NO" dirty="0"/>
          </a:p>
          <a:p>
            <a:pPr>
              <a:buFont typeface="Wingdings" pitchFamily="2" charset="2"/>
              <a:buChar char="ü"/>
            </a:pPr>
            <a:r>
              <a:rPr lang="sr-Cyrl-CS" dirty="0" smtClean="0"/>
              <a:t>ФИЗИЧКА</a:t>
            </a:r>
            <a:r>
              <a:rPr lang="sr-Latn-RS" dirty="0" smtClean="0"/>
              <a:t> </a:t>
            </a:r>
            <a:r>
              <a:rPr lang="sr-Cyrl-CS" dirty="0" smtClean="0"/>
              <a:t>АКТИВНОСТ</a:t>
            </a:r>
            <a:endParaRPr lang="sr-Latn-RS" dirty="0"/>
          </a:p>
          <a:p>
            <a:pPr>
              <a:buFont typeface="Wingdings" pitchFamily="2" charset="2"/>
              <a:buChar char="ü"/>
            </a:pPr>
            <a:r>
              <a:rPr lang="sr-Cyrl-CS" dirty="0" smtClean="0"/>
              <a:t>ДОСТУПНОСТ</a:t>
            </a:r>
            <a:r>
              <a:rPr lang="sr-Latn-RS" dirty="0" smtClean="0"/>
              <a:t> </a:t>
            </a:r>
            <a:r>
              <a:rPr lang="sr-Cyrl-CS" dirty="0" smtClean="0"/>
              <a:t>ХРАНЕ</a:t>
            </a:r>
            <a:endParaRPr lang="sr-Latn-RS" dirty="0"/>
          </a:p>
        </p:txBody>
      </p:sp>
    </p:spTree>
    <p:extLst>
      <p:ext uri="{BB962C8B-B14F-4D97-AF65-F5344CB8AC3E}">
        <p14:creationId xmlns="" xmlns:p14="http://schemas.microsoft.com/office/powerpoint/2010/main" val="8233716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Нутритивни водичи</a:t>
            </a:r>
            <a:endParaRPr lang="sr-Latn-R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sr-Cyrl-RS" dirty="0" smtClean="0"/>
              <a:t>Стара Грчка-Хипократ</a:t>
            </a:r>
          </a:p>
          <a:p>
            <a:r>
              <a:rPr lang="sr-Cyrl-RS" dirty="0" smtClean="0"/>
              <a:t>Стара Кина-Сун Симиао</a:t>
            </a:r>
          </a:p>
          <a:p>
            <a:r>
              <a:rPr lang="sr-Cyrl-RS" dirty="0" smtClean="0"/>
              <a:t>19. век Енглеска-индустријска револуција (1860.год)</a:t>
            </a:r>
          </a:p>
          <a:p>
            <a:r>
              <a:rPr lang="sr-Cyrl-RS" dirty="0" smtClean="0"/>
              <a:t>САД</a:t>
            </a:r>
            <a:r>
              <a:rPr lang="en-US" dirty="0" smtClean="0"/>
              <a:t>,</a:t>
            </a:r>
            <a:r>
              <a:rPr lang="sr-Cyrl-RS" dirty="0" smtClean="0"/>
              <a:t> </a:t>
            </a:r>
            <a:r>
              <a:rPr lang="en-US" dirty="0" smtClean="0"/>
              <a:t>USDA </a:t>
            </a:r>
            <a:r>
              <a:rPr lang="sr-Cyrl-RS" dirty="0" smtClean="0"/>
              <a:t>-1917., 1920., 1933.</a:t>
            </a:r>
          </a:p>
          <a:p>
            <a:r>
              <a:rPr lang="sr-Cyrl-RS" dirty="0" smtClean="0"/>
              <a:t>1943. год.-визуални водич </a:t>
            </a:r>
            <a:r>
              <a:rPr lang="en-US" dirty="0" smtClean="0"/>
              <a:t>BASIC 7 </a:t>
            </a:r>
            <a:r>
              <a:rPr lang="sr-Cyrl-RS" dirty="0" smtClean="0"/>
              <a:t>(7. група намирница)</a:t>
            </a:r>
            <a:r>
              <a:rPr lang="en-US" dirty="0" smtClean="0"/>
              <a:t>       1956. BASIC 4         1992. </a:t>
            </a:r>
            <a:r>
              <a:rPr lang="sr-Cyrl-RS" dirty="0" smtClean="0"/>
              <a:t>„пирамида исхране“          2005. нова „пирамида исхране“</a:t>
            </a:r>
          </a:p>
          <a:p>
            <a:r>
              <a:rPr lang="sr-Cyrl-RS" dirty="0" smtClean="0"/>
              <a:t>2011,год. програм Мој тањир „</a:t>
            </a:r>
            <a:r>
              <a:rPr lang="en-US" dirty="0" err="1" smtClean="0"/>
              <a:t>MyPlate</a:t>
            </a:r>
            <a:r>
              <a:rPr lang="sr-Cyrl-RS" dirty="0" smtClean="0"/>
              <a:t>“</a:t>
            </a:r>
            <a:endParaRPr lang="sr-Latn-RS" dirty="0"/>
          </a:p>
        </p:txBody>
      </p:sp>
      <p:cxnSp>
        <p:nvCxnSpPr>
          <p:cNvPr id="5" name="Straight Arrow Connector 4"/>
          <p:cNvCxnSpPr/>
          <p:nvPr/>
        </p:nvCxnSpPr>
        <p:spPr>
          <a:xfrm>
            <a:off x="3218326" y="4886316"/>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084168" y="4869160"/>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716016" y="5301208"/>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8701359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0000" lnSpcReduction="20000"/>
          </a:bodyPr>
          <a:lstStyle/>
          <a:p>
            <a:pPr marL="0" indent="0">
              <a:buNone/>
            </a:pPr>
            <a:r>
              <a:rPr lang="sr-Latn-RS" dirty="0"/>
              <a:t>NUTRITION CARE PROCESS ( NCP ):</a:t>
            </a:r>
          </a:p>
          <a:p>
            <a:r>
              <a:rPr lang="sr-Cyrl-CS" dirty="0" smtClean="0"/>
              <a:t>Нутритивна</a:t>
            </a:r>
            <a:r>
              <a:rPr lang="sr-Latn-RS" dirty="0" smtClean="0"/>
              <a:t> </a:t>
            </a:r>
            <a:r>
              <a:rPr lang="sr-Cyrl-CS" dirty="0" smtClean="0"/>
              <a:t>интервенција</a:t>
            </a:r>
            <a:r>
              <a:rPr lang="sr-Latn-RS" dirty="0" smtClean="0"/>
              <a:t> </a:t>
            </a:r>
            <a:r>
              <a:rPr lang="sr-Cyrl-CS" dirty="0" smtClean="0"/>
              <a:t>и</a:t>
            </a:r>
            <a:r>
              <a:rPr lang="sr-Latn-RS" dirty="0" smtClean="0"/>
              <a:t> </a:t>
            </a:r>
            <a:r>
              <a:rPr lang="sr-Cyrl-CS" dirty="0" smtClean="0"/>
              <a:t>дијетески</a:t>
            </a:r>
            <a:r>
              <a:rPr lang="sr-Latn-RS" dirty="0" smtClean="0"/>
              <a:t> </a:t>
            </a:r>
            <a:r>
              <a:rPr lang="sr-Cyrl-CS" dirty="0" smtClean="0"/>
              <a:t>суплементи</a:t>
            </a:r>
            <a:endParaRPr lang="sr-Latn-RS" dirty="0"/>
          </a:p>
          <a:p>
            <a:r>
              <a:rPr lang="sr-Cyrl-CS" dirty="0" smtClean="0"/>
              <a:t>Приликом</a:t>
            </a:r>
            <a:r>
              <a:rPr lang="sr-Latn-RS" dirty="0" smtClean="0"/>
              <a:t> </a:t>
            </a:r>
            <a:r>
              <a:rPr lang="sr-Cyrl-CS" dirty="0" smtClean="0"/>
              <a:t>ординирања</a:t>
            </a:r>
            <a:r>
              <a:rPr lang="sr-Latn-RS" dirty="0" smtClean="0"/>
              <a:t> </a:t>
            </a:r>
            <a:r>
              <a:rPr lang="sr-Cyrl-CS" dirty="0" smtClean="0"/>
              <a:t>дијететског</a:t>
            </a:r>
            <a:r>
              <a:rPr lang="sr-Latn-RS" dirty="0" smtClean="0"/>
              <a:t> </a:t>
            </a:r>
            <a:r>
              <a:rPr lang="sr-Cyrl-CS" dirty="0" smtClean="0"/>
              <a:t>суплемента</a:t>
            </a:r>
            <a:r>
              <a:rPr lang="sr-Latn-RS" dirty="0" smtClean="0"/>
              <a:t>,</a:t>
            </a:r>
            <a:r>
              <a:rPr lang="en-US" dirty="0"/>
              <a:t> </a:t>
            </a:r>
            <a:r>
              <a:rPr lang="sr-Cyrl-CS" dirty="0" smtClean="0"/>
              <a:t>лекар</a:t>
            </a:r>
            <a:r>
              <a:rPr lang="sr-Latn-RS" dirty="0" smtClean="0"/>
              <a:t> </a:t>
            </a:r>
            <a:r>
              <a:rPr lang="sr-Cyrl-CS" dirty="0" smtClean="0"/>
              <a:t>нутрициониста</a:t>
            </a:r>
            <a:r>
              <a:rPr lang="sr-Latn-RS" dirty="0" smtClean="0"/>
              <a:t> </a:t>
            </a:r>
            <a:r>
              <a:rPr lang="sr-Cyrl-CS" dirty="0" smtClean="0"/>
              <a:t>мора</a:t>
            </a:r>
            <a:r>
              <a:rPr lang="sr-Latn-RS" dirty="0" smtClean="0"/>
              <a:t> </a:t>
            </a:r>
            <a:r>
              <a:rPr lang="sr-Cyrl-CS" dirty="0" smtClean="0"/>
              <a:t>водити</a:t>
            </a:r>
            <a:r>
              <a:rPr lang="sr-Latn-RS" dirty="0" smtClean="0"/>
              <a:t> </a:t>
            </a:r>
            <a:r>
              <a:rPr lang="sr-Cyrl-CS" dirty="0" smtClean="0"/>
              <a:t>бригу</a:t>
            </a:r>
            <a:r>
              <a:rPr lang="sr-Latn-RS" dirty="0" smtClean="0"/>
              <a:t> </a:t>
            </a:r>
            <a:r>
              <a:rPr lang="sr-Cyrl-CS" dirty="0" smtClean="0"/>
              <a:t>о</a:t>
            </a:r>
            <a:r>
              <a:rPr lang="sr-Latn-RS" dirty="0" smtClean="0"/>
              <a:t>:</a:t>
            </a:r>
            <a:endParaRPr lang="sr-Latn-RS" dirty="0"/>
          </a:p>
          <a:p>
            <a:pPr>
              <a:buFont typeface="Wingdings" pitchFamily="2" charset="2"/>
              <a:buChar char="ü"/>
            </a:pPr>
            <a:r>
              <a:rPr lang="sr-Cyrl-CS" dirty="0"/>
              <a:t>у</a:t>
            </a:r>
            <a:r>
              <a:rPr lang="sr-Cyrl-CS" dirty="0" smtClean="0"/>
              <a:t>зрасту</a:t>
            </a:r>
            <a:r>
              <a:rPr lang="sr-Cyrl-RS" dirty="0" smtClean="0"/>
              <a:t>-добној групи </a:t>
            </a:r>
            <a:r>
              <a:rPr lang="sr-Cyrl-CS" dirty="0" smtClean="0"/>
              <a:t>особе</a:t>
            </a:r>
            <a:endParaRPr lang="sr-Latn-RS" dirty="0"/>
          </a:p>
          <a:p>
            <a:pPr>
              <a:buFont typeface="Wingdings" pitchFamily="2" charset="2"/>
              <a:buChar char="ü"/>
            </a:pPr>
            <a:r>
              <a:rPr lang="sr-Cyrl-CS" dirty="0" smtClean="0"/>
              <a:t>стању</a:t>
            </a:r>
            <a:r>
              <a:rPr lang="sr-Latn-RS" dirty="0" smtClean="0"/>
              <a:t> </a:t>
            </a:r>
            <a:r>
              <a:rPr lang="sr-Cyrl-RS" dirty="0" smtClean="0"/>
              <a:t>ис</a:t>
            </a:r>
            <a:r>
              <a:rPr lang="sr-Cyrl-CS" dirty="0" smtClean="0"/>
              <a:t>храњености</a:t>
            </a:r>
            <a:endParaRPr lang="sr-Latn-RS" dirty="0"/>
          </a:p>
          <a:p>
            <a:pPr>
              <a:buFont typeface="Wingdings" pitchFamily="2" charset="2"/>
              <a:buChar char="ü"/>
            </a:pPr>
            <a:r>
              <a:rPr lang="sr-Cyrl-CS" dirty="0" smtClean="0"/>
              <a:t>дневном</a:t>
            </a:r>
            <a:r>
              <a:rPr lang="sr-Latn-RS" dirty="0" smtClean="0"/>
              <a:t> </a:t>
            </a:r>
            <a:r>
              <a:rPr lang="sr-Cyrl-CS" dirty="0" smtClean="0"/>
              <a:t>нивоу</a:t>
            </a:r>
            <a:r>
              <a:rPr lang="sr-Latn-RS" dirty="0" smtClean="0"/>
              <a:t> </a:t>
            </a:r>
            <a:r>
              <a:rPr lang="sr-Cyrl-CS" dirty="0" smtClean="0"/>
              <a:t>физичке</a:t>
            </a:r>
            <a:r>
              <a:rPr lang="sr-Latn-RS" dirty="0" smtClean="0"/>
              <a:t> </a:t>
            </a:r>
            <a:r>
              <a:rPr lang="sr-Cyrl-CS" dirty="0" smtClean="0"/>
              <a:t>активности-енергетским расходима</a:t>
            </a:r>
            <a:endParaRPr lang="sr-Latn-RS" dirty="0"/>
          </a:p>
          <a:p>
            <a:pPr>
              <a:buFont typeface="Wingdings" pitchFamily="2" charset="2"/>
              <a:buChar char="ü"/>
            </a:pPr>
            <a:r>
              <a:rPr lang="sr-Cyrl-CS" dirty="0" smtClean="0"/>
              <a:t>физиолошком </a:t>
            </a:r>
            <a:r>
              <a:rPr lang="sr-Latn-RS" dirty="0" smtClean="0"/>
              <a:t> </a:t>
            </a:r>
            <a:r>
              <a:rPr lang="sr-Cyrl-CS" dirty="0" smtClean="0"/>
              <a:t>стању</a:t>
            </a:r>
            <a:r>
              <a:rPr lang="sr-Latn-RS" dirty="0" smtClean="0"/>
              <a:t>(</a:t>
            </a:r>
            <a:r>
              <a:rPr lang="sr-Cyrl-CS" dirty="0" smtClean="0"/>
              <a:t>трудноћа</a:t>
            </a:r>
            <a:r>
              <a:rPr lang="sr-Latn-RS" dirty="0" smtClean="0"/>
              <a:t> </a:t>
            </a:r>
            <a:r>
              <a:rPr lang="sr-Cyrl-CS" dirty="0" smtClean="0"/>
              <a:t>дојење</a:t>
            </a:r>
            <a:r>
              <a:rPr lang="sr-Latn-RS" dirty="0" smtClean="0"/>
              <a:t>)</a:t>
            </a:r>
            <a:endParaRPr lang="sr-Latn-RS" dirty="0"/>
          </a:p>
          <a:p>
            <a:pPr>
              <a:buFont typeface="Wingdings" pitchFamily="2" charset="2"/>
              <a:buChar char="ü"/>
            </a:pPr>
            <a:r>
              <a:rPr lang="sr-Cyrl-CS" dirty="0" smtClean="0"/>
              <a:t>здравственом</a:t>
            </a:r>
            <a:r>
              <a:rPr lang="sr-Latn-RS" dirty="0" smtClean="0"/>
              <a:t> </a:t>
            </a:r>
            <a:r>
              <a:rPr lang="sr-Cyrl-CS" dirty="0" smtClean="0"/>
              <a:t>стању</a:t>
            </a:r>
            <a:endParaRPr lang="sr-Latn-RS" dirty="0"/>
          </a:p>
          <a:p>
            <a:pPr>
              <a:buFont typeface="Wingdings" pitchFamily="2" charset="2"/>
              <a:buChar char="ü"/>
            </a:pPr>
            <a:r>
              <a:rPr lang="sr-Latn-RS" dirty="0" smtClean="0"/>
              <a:t> </a:t>
            </a:r>
            <a:r>
              <a:rPr lang="sr-Cyrl-CS" dirty="0"/>
              <a:t>коришћењу </a:t>
            </a:r>
            <a:r>
              <a:rPr lang="sr-Cyrl-RS" dirty="0" smtClean="0"/>
              <a:t>лекова</a:t>
            </a:r>
            <a:endParaRPr lang="sr-Latn-RS" dirty="0" smtClean="0"/>
          </a:p>
          <a:p>
            <a:pPr>
              <a:buFont typeface="Wingdings" pitchFamily="2" charset="2"/>
              <a:buChar char="ü"/>
            </a:pPr>
            <a:r>
              <a:rPr lang="sr-Cyrl-CS" dirty="0" smtClean="0"/>
              <a:t>коришћењу</a:t>
            </a:r>
            <a:r>
              <a:rPr lang="sr-Latn-RS" dirty="0" smtClean="0"/>
              <a:t> </a:t>
            </a:r>
            <a:r>
              <a:rPr lang="sr-Cyrl-CS" dirty="0" smtClean="0"/>
              <a:t>других</a:t>
            </a:r>
            <a:r>
              <a:rPr lang="sr-Latn-RS" dirty="0" smtClean="0"/>
              <a:t> </a:t>
            </a:r>
            <a:r>
              <a:rPr lang="sr-Cyrl-CS" dirty="0" smtClean="0"/>
              <a:t>дијететских</a:t>
            </a:r>
            <a:r>
              <a:rPr lang="sr-Latn-RS" dirty="0" smtClean="0"/>
              <a:t> </a:t>
            </a:r>
            <a:r>
              <a:rPr lang="sr-Cyrl-CS" dirty="0" smtClean="0"/>
              <a:t>суплемената</a:t>
            </a:r>
            <a:endParaRPr lang="sr-Latn-RS" dirty="0"/>
          </a:p>
          <a:p>
            <a:pPr>
              <a:buFont typeface="Wingdings" pitchFamily="2" charset="2"/>
              <a:buChar char="ü"/>
            </a:pPr>
            <a:r>
              <a:rPr lang="sr-Cyrl-CS" dirty="0" smtClean="0"/>
              <a:t>познавати</a:t>
            </a:r>
            <a:r>
              <a:rPr lang="sr-Latn-RS" dirty="0" smtClean="0"/>
              <a:t> </a:t>
            </a:r>
            <a:r>
              <a:rPr lang="sr-Cyrl-CS" dirty="0" smtClean="0"/>
              <a:t>могућа</a:t>
            </a:r>
            <a:r>
              <a:rPr lang="sr-Latn-RS" dirty="0" smtClean="0"/>
              <a:t> </a:t>
            </a:r>
            <a:r>
              <a:rPr lang="sr-Cyrl-CS" dirty="0" smtClean="0"/>
              <a:t>синергистичка</a:t>
            </a:r>
            <a:r>
              <a:rPr lang="sr-Latn-RS" dirty="0" smtClean="0"/>
              <a:t> </a:t>
            </a:r>
            <a:r>
              <a:rPr lang="sr-Cyrl-CS" dirty="0" smtClean="0"/>
              <a:t>и</a:t>
            </a:r>
            <a:r>
              <a:rPr lang="sr-Latn-RS" dirty="0" smtClean="0"/>
              <a:t> </a:t>
            </a:r>
            <a:r>
              <a:rPr lang="sr-Cyrl-CS" dirty="0" smtClean="0"/>
              <a:t>антагонистичка</a:t>
            </a:r>
            <a:r>
              <a:rPr lang="sr-Latn-RS" dirty="0" smtClean="0"/>
              <a:t> </a:t>
            </a:r>
            <a:r>
              <a:rPr lang="sr-Cyrl-CS" dirty="0" smtClean="0"/>
              <a:t>дејства</a:t>
            </a:r>
            <a:r>
              <a:rPr lang="sr-Latn-RS" dirty="0" smtClean="0"/>
              <a:t> </a:t>
            </a:r>
            <a:r>
              <a:rPr lang="sr-Cyrl-CS" dirty="0" smtClean="0"/>
              <a:t>између</a:t>
            </a:r>
            <a:r>
              <a:rPr lang="sr-Latn-RS" dirty="0" smtClean="0"/>
              <a:t> </a:t>
            </a:r>
            <a:r>
              <a:rPr lang="sr-Cyrl-CS" dirty="0" smtClean="0"/>
              <a:t>различитих</a:t>
            </a:r>
            <a:r>
              <a:rPr lang="sr-Latn-RS" dirty="0" smtClean="0"/>
              <a:t> </a:t>
            </a:r>
            <a:r>
              <a:rPr lang="sr-Cyrl-CS" dirty="0" smtClean="0"/>
              <a:t>дијететских</a:t>
            </a:r>
            <a:r>
              <a:rPr lang="sr-Latn-RS" dirty="0" smtClean="0"/>
              <a:t> </a:t>
            </a:r>
            <a:r>
              <a:rPr lang="sr-Cyrl-CS" dirty="0" smtClean="0"/>
              <a:t>суплемената међусобно, суплемената и лекова и суплемента и хране, као и</a:t>
            </a:r>
            <a:endParaRPr lang="sr-Latn-RS" dirty="0"/>
          </a:p>
          <a:p>
            <a:pPr>
              <a:buFont typeface="Wingdings" pitchFamily="2" charset="2"/>
              <a:buChar char="ü"/>
            </a:pPr>
            <a:r>
              <a:rPr lang="sr-Cyrl-CS" dirty="0" smtClean="0"/>
              <a:t>познавати</a:t>
            </a:r>
            <a:r>
              <a:rPr lang="vi-VN" dirty="0" smtClean="0"/>
              <a:t> </a:t>
            </a:r>
            <a:r>
              <a:rPr lang="sr-Cyrl-CS" dirty="0" smtClean="0"/>
              <a:t>максималне</a:t>
            </a:r>
            <a:r>
              <a:rPr lang="vi-VN" dirty="0" smtClean="0"/>
              <a:t> </a:t>
            </a:r>
            <a:r>
              <a:rPr lang="sr-Cyrl-CS" dirty="0" smtClean="0"/>
              <a:t>и</a:t>
            </a:r>
            <a:r>
              <a:rPr lang="vi-VN" dirty="0" smtClean="0"/>
              <a:t> </a:t>
            </a:r>
            <a:r>
              <a:rPr lang="sr-Cyrl-CS" dirty="0" smtClean="0"/>
              <a:t>минималне</a:t>
            </a:r>
            <a:r>
              <a:rPr lang="vi-VN" dirty="0" smtClean="0"/>
              <a:t> </a:t>
            </a:r>
            <a:r>
              <a:rPr lang="sr-Cyrl-CS" dirty="0" smtClean="0"/>
              <a:t>препоручене дозе</a:t>
            </a:r>
            <a:r>
              <a:rPr lang="vi-VN" dirty="0" smtClean="0"/>
              <a:t> </a:t>
            </a:r>
            <a:r>
              <a:rPr lang="sr-Cyrl-CS" dirty="0" smtClean="0"/>
              <a:t>за</a:t>
            </a:r>
            <a:r>
              <a:rPr lang="vi-VN" dirty="0" smtClean="0"/>
              <a:t> </a:t>
            </a:r>
            <a:r>
              <a:rPr lang="sr-Cyrl-CS" dirty="0" smtClean="0"/>
              <a:t>сваки</a:t>
            </a:r>
            <a:r>
              <a:rPr lang="vi-VN" dirty="0" smtClean="0"/>
              <a:t> </a:t>
            </a:r>
            <a:r>
              <a:rPr lang="sr-Cyrl-CS" dirty="0" smtClean="0"/>
              <a:t>дијететски</a:t>
            </a:r>
            <a:r>
              <a:rPr lang="vi-VN" dirty="0" smtClean="0"/>
              <a:t> </a:t>
            </a:r>
            <a:r>
              <a:rPr lang="sr-Cyrl-CS" dirty="0" smtClean="0"/>
              <a:t>суплемент</a:t>
            </a:r>
            <a:endParaRPr lang="sr-Latn-RS" dirty="0"/>
          </a:p>
        </p:txBody>
      </p:sp>
    </p:spTree>
    <p:extLst>
      <p:ext uri="{BB962C8B-B14F-4D97-AF65-F5344CB8AC3E}">
        <p14:creationId xmlns="" xmlns:p14="http://schemas.microsoft.com/office/powerpoint/2010/main" val="392576687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НУТРИТИВНИ</a:t>
            </a:r>
            <a:r>
              <a:rPr lang="sr-Latn-RS" dirty="0"/>
              <a:t> </a:t>
            </a:r>
            <a:r>
              <a:rPr lang="sr-Cyrl-CS" dirty="0"/>
              <a:t>НАДЗОР</a:t>
            </a:r>
            <a:r>
              <a:rPr lang="sr-Latn-RS" dirty="0"/>
              <a:t> </a:t>
            </a:r>
            <a:r>
              <a:rPr lang="sr-Cyrl-CS" dirty="0"/>
              <a:t>И</a:t>
            </a:r>
            <a:r>
              <a:rPr lang="sr-Latn-RS" dirty="0"/>
              <a:t> </a:t>
            </a:r>
            <a:r>
              <a:rPr lang="sr-Cyrl-CS" dirty="0"/>
              <a:t>НУТРИТИВНА</a:t>
            </a:r>
            <a:r>
              <a:rPr lang="sr-Latn-RS" dirty="0"/>
              <a:t> </a:t>
            </a:r>
            <a:r>
              <a:rPr lang="sr-Cyrl-CS" dirty="0"/>
              <a:t>ОЦЕНА</a:t>
            </a:r>
            <a:r>
              <a:rPr lang="sr-Latn-RS" dirty="0"/>
              <a:t/>
            </a:r>
            <a:br>
              <a:rPr lang="sr-Latn-RS" dirty="0"/>
            </a:br>
            <a:endParaRPr lang="sr-Latn-RS" dirty="0"/>
          </a:p>
        </p:txBody>
      </p:sp>
      <p:sp>
        <p:nvSpPr>
          <p:cNvPr id="3" name="Content Placeholder 2"/>
          <p:cNvSpPr>
            <a:spLocks noGrp="1"/>
          </p:cNvSpPr>
          <p:nvPr>
            <p:ph idx="1"/>
          </p:nvPr>
        </p:nvSpPr>
        <p:spPr/>
        <p:txBody>
          <a:bodyPr>
            <a:normAutofit/>
          </a:bodyPr>
          <a:lstStyle/>
          <a:p>
            <a:r>
              <a:rPr lang="sr-Cyrl-CS" dirty="0" smtClean="0"/>
              <a:t>Надзор</a:t>
            </a:r>
            <a:r>
              <a:rPr lang="sr-Latn-RS" dirty="0" smtClean="0"/>
              <a:t> (</a:t>
            </a:r>
            <a:r>
              <a:rPr lang="sr-Cyrl-CS" dirty="0" smtClean="0"/>
              <a:t>мониторинг</a:t>
            </a:r>
            <a:r>
              <a:rPr lang="sr-Latn-RS" dirty="0" smtClean="0"/>
              <a:t>) </a:t>
            </a:r>
            <a:r>
              <a:rPr lang="sr-Cyrl-CS" dirty="0" smtClean="0"/>
              <a:t>се</a:t>
            </a:r>
            <a:r>
              <a:rPr lang="sr-Latn-RS" dirty="0" smtClean="0"/>
              <a:t> </a:t>
            </a:r>
            <a:r>
              <a:rPr lang="sr-Cyrl-CS" dirty="0" smtClean="0"/>
              <a:t>односи</a:t>
            </a:r>
            <a:r>
              <a:rPr lang="sr-Latn-RS" dirty="0" smtClean="0"/>
              <a:t> </a:t>
            </a:r>
            <a:r>
              <a:rPr lang="sr-Cyrl-CS" dirty="0" smtClean="0"/>
              <a:t>на</a:t>
            </a:r>
            <a:r>
              <a:rPr lang="sr-Latn-RS" dirty="0" smtClean="0"/>
              <a:t> </a:t>
            </a:r>
            <a:r>
              <a:rPr lang="sr-Cyrl-CS" dirty="0" smtClean="0"/>
              <a:t>праћење</a:t>
            </a:r>
            <a:r>
              <a:rPr lang="sr-Latn-RS" dirty="0" smtClean="0"/>
              <a:t> </a:t>
            </a:r>
            <a:r>
              <a:rPr lang="sr-Cyrl-CS" dirty="0" smtClean="0"/>
              <a:t>прихватања</a:t>
            </a:r>
            <a:r>
              <a:rPr lang="sr-Latn-RS" dirty="0" smtClean="0"/>
              <a:t> </a:t>
            </a:r>
            <a:r>
              <a:rPr lang="sr-Cyrl-CS" dirty="0" smtClean="0"/>
              <a:t>и</a:t>
            </a:r>
            <a:r>
              <a:rPr lang="sr-Latn-RS" dirty="0" smtClean="0"/>
              <a:t> </a:t>
            </a:r>
            <a:r>
              <a:rPr lang="sr-Cyrl-CS" dirty="0" smtClean="0"/>
              <a:t>примене</a:t>
            </a:r>
            <a:r>
              <a:rPr lang="sr-Latn-RS" dirty="0" smtClean="0"/>
              <a:t> </a:t>
            </a:r>
            <a:r>
              <a:rPr lang="sr-Cyrl-CS" dirty="0" smtClean="0"/>
              <a:t>нутритивне</a:t>
            </a:r>
            <a:r>
              <a:rPr lang="sr-Latn-RS" dirty="0" smtClean="0"/>
              <a:t> </a:t>
            </a:r>
            <a:r>
              <a:rPr lang="sr-Cyrl-CS" dirty="0" smtClean="0"/>
              <a:t>интервенције</a:t>
            </a:r>
            <a:r>
              <a:rPr lang="sr-Latn-RS" dirty="0" smtClean="0"/>
              <a:t>.</a:t>
            </a:r>
            <a:endParaRPr lang="sr-Latn-RS" dirty="0"/>
          </a:p>
          <a:p>
            <a:r>
              <a:rPr lang="sr-Cyrl-CS" dirty="0" smtClean="0"/>
              <a:t>Оцена</a:t>
            </a:r>
            <a:r>
              <a:rPr lang="vi-VN" dirty="0" smtClean="0"/>
              <a:t> (</a:t>
            </a:r>
            <a:r>
              <a:rPr lang="sr-Cyrl-CS" dirty="0" smtClean="0"/>
              <a:t>евалуација</a:t>
            </a:r>
            <a:r>
              <a:rPr lang="vi-VN" dirty="0" smtClean="0"/>
              <a:t>) </a:t>
            </a:r>
            <a:r>
              <a:rPr lang="sr-Cyrl-CS" dirty="0" smtClean="0"/>
              <a:t>представља</a:t>
            </a:r>
            <a:r>
              <a:rPr lang="vi-VN" dirty="0" smtClean="0"/>
              <a:t> </a:t>
            </a:r>
            <a:r>
              <a:rPr lang="sr-Cyrl-CS" dirty="0" smtClean="0"/>
              <a:t>систематско</a:t>
            </a:r>
            <a:r>
              <a:rPr lang="vi-VN" dirty="0" smtClean="0"/>
              <a:t> </a:t>
            </a:r>
            <a:r>
              <a:rPr lang="sr-Cyrl-CS" dirty="0" smtClean="0"/>
              <a:t>поређење</a:t>
            </a:r>
            <a:r>
              <a:rPr lang="vi-VN" dirty="0" smtClean="0"/>
              <a:t> </a:t>
            </a:r>
            <a:r>
              <a:rPr lang="sr-Cyrl-CS" dirty="0" smtClean="0"/>
              <a:t>садашњих</a:t>
            </a:r>
            <a:r>
              <a:rPr lang="vi-VN" dirty="0" smtClean="0"/>
              <a:t> </a:t>
            </a:r>
            <a:r>
              <a:rPr lang="sr-Cyrl-CS" dirty="0" smtClean="0"/>
              <a:t>налаза</a:t>
            </a:r>
            <a:r>
              <a:rPr lang="vi-VN" dirty="0" smtClean="0"/>
              <a:t> </a:t>
            </a:r>
            <a:r>
              <a:rPr lang="sr-Cyrl-CS" dirty="0" smtClean="0"/>
              <a:t>са</a:t>
            </a:r>
            <a:r>
              <a:rPr lang="vi-VN" dirty="0" smtClean="0"/>
              <a:t> </a:t>
            </a:r>
            <a:r>
              <a:rPr lang="sr-Cyrl-CS" dirty="0" smtClean="0"/>
              <a:t>претходним</a:t>
            </a:r>
            <a:r>
              <a:rPr lang="vi-VN" dirty="0" smtClean="0"/>
              <a:t> </a:t>
            </a:r>
            <a:r>
              <a:rPr lang="sr-Cyrl-CS" dirty="0" smtClean="0"/>
              <a:t>статусом</a:t>
            </a:r>
            <a:r>
              <a:rPr lang="vi-VN" dirty="0" smtClean="0"/>
              <a:t>, </a:t>
            </a:r>
            <a:r>
              <a:rPr lang="sr-Cyrl-CS" dirty="0" smtClean="0"/>
              <a:t>постављени</a:t>
            </a:r>
            <a:r>
              <a:rPr lang="sr-Cyrl-RS" dirty="0"/>
              <a:t> </a:t>
            </a:r>
            <a:r>
              <a:rPr lang="sr-Cyrl-CS" dirty="0" smtClean="0"/>
              <a:t>циљевима</a:t>
            </a:r>
            <a:r>
              <a:rPr lang="sr-Latn-RS" dirty="0" smtClean="0"/>
              <a:t> </a:t>
            </a:r>
            <a:r>
              <a:rPr lang="sr-Cyrl-CS" dirty="0" smtClean="0"/>
              <a:t>нутритивне</a:t>
            </a:r>
            <a:r>
              <a:rPr lang="sr-Latn-RS" dirty="0" smtClean="0"/>
              <a:t> </a:t>
            </a:r>
            <a:r>
              <a:rPr lang="sr-Cyrl-CS" dirty="0" smtClean="0"/>
              <a:t>интервенције</a:t>
            </a:r>
            <a:r>
              <a:rPr lang="sr-Latn-RS" dirty="0" smtClean="0"/>
              <a:t> </a:t>
            </a:r>
            <a:r>
              <a:rPr lang="sr-Cyrl-CS" dirty="0" smtClean="0"/>
              <a:t>или</a:t>
            </a:r>
            <a:r>
              <a:rPr lang="sr-Latn-RS" dirty="0" smtClean="0"/>
              <a:t> </a:t>
            </a:r>
            <a:r>
              <a:rPr lang="sr-Cyrl-CS" dirty="0" smtClean="0"/>
              <a:t>референтним</a:t>
            </a:r>
            <a:r>
              <a:rPr lang="sr-Latn-RS" dirty="0" smtClean="0"/>
              <a:t> </a:t>
            </a:r>
            <a:r>
              <a:rPr lang="sr-Cyrl-CS" dirty="0" smtClean="0"/>
              <a:t>стандардом</a:t>
            </a:r>
            <a:r>
              <a:rPr lang="sr-Latn-RS" dirty="0" smtClean="0"/>
              <a:t>.</a:t>
            </a:r>
            <a:endParaRPr lang="sr-Latn-RS" dirty="0"/>
          </a:p>
        </p:txBody>
      </p:sp>
    </p:spTree>
    <p:extLst>
      <p:ext uri="{BB962C8B-B14F-4D97-AF65-F5344CB8AC3E}">
        <p14:creationId xmlns="" xmlns:p14="http://schemas.microsoft.com/office/powerpoint/2010/main" val="2931159180"/>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10000"/>
          </a:bodyPr>
          <a:lstStyle/>
          <a:p>
            <a:pPr marL="0" indent="0">
              <a:buNone/>
            </a:pPr>
            <a:r>
              <a:rPr lang="sr-Cyrl-CS" dirty="0" smtClean="0"/>
              <a:t>Примена</a:t>
            </a:r>
            <a:r>
              <a:rPr lang="sr-Latn-RS" dirty="0" smtClean="0"/>
              <a:t> </a:t>
            </a:r>
            <a:r>
              <a:rPr lang="sr-Cyrl-CS" dirty="0" smtClean="0"/>
              <a:t>дијететских</a:t>
            </a:r>
            <a:r>
              <a:rPr lang="sr-Latn-RS" dirty="0" smtClean="0"/>
              <a:t> </a:t>
            </a:r>
            <a:r>
              <a:rPr lang="sr-Cyrl-CS" dirty="0" smtClean="0"/>
              <a:t>суплемената</a:t>
            </a:r>
            <a:r>
              <a:rPr lang="sr-Latn-RS" dirty="0" smtClean="0"/>
              <a:t> </a:t>
            </a:r>
            <a:r>
              <a:rPr lang="sr-Cyrl-CS" dirty="0" smtClean="0"/>
              <a:t>захтева</a:t>
            </a:r>
            <a:r>
              <a:rPr lang="vi-VN" dirty="0" smtClean="0"/>
              <a:t> </a:t>
            </a:r>
            <a:r>
              <a:rPr lang="sr-Cyrl-RS" dirty="0" smtClean="0"/>
              <a:t>континуирани лекарски </a:t>
            </a:r>
            <a:r>
              <a:rPr lang="sr-Cyrl-CS" dirty="0" smtClean="0"/>
              <a:t>нутритивни</a:t>
            </a:r>
            <a:r>
              <a:rPr lang="vi-VN" dirty="0" smtClean="0"/>
              <a:t> </a:t>
            </a:r>
            <a:r>
              <a:rPr lang="sr-Cyrl-CS" dirty="0" smtClean="0"/>
              <a:t>надзор</a:t>
            </a:r>
            <a:r>
              <a:rPr lang="sr-Cyrl-RS" dirty="0"/>
              <a:t> </a:t>
            </a:r>
            <a:r>
              <a:rPr lang="sr-Cyrl-CS" dirty="0" smtClean="0"/>
              <a:t>и</a:t>
            </a:r>
            <a:r>
              <a:rPr lang="pt-BR" dirty="0" smtClean="0"/>
              <a:t> </a:t>
            </a:r>
            <a:r>
              <a:rPr lang="sr-Cyrl-CS" dirty="0" smtClean="0"/>
              <a:t>нутритивну</a:t>
            </a:r>
            <a:r>
              <a:rPr lang="pt-BR" dirty="0" smtClean="0"/>
              <a:t> </a:t>
            </a:r>
            <a:r>
              <a:rPr lang="sr-Cyrl-CS" dirty="0" smtClean="0"/>
              <a:t>оцену</a:t>
            </a:r>
            <a:r>
              <a:rPr lang="pt-BR" dirty="0" smtClean="0"/>
              <a:t> </a:t>
            </a:r>
            <a:r>
              <a:rPr lang="sr-Cyrl-CS" dirty="0" smtClean="0"/>
              <a:t>да</a:t>
            </a:r>
            <a:r>
              <a:rPr lang="pt-BR" dirty="0" smtClean="0"/>
              <a:t> </a:t>
            </a:r>
            <a:r>
              <a:rPr lang="sr-Cyrl-CS" dirty="0" smtClean="0"/>
              <a:t>би</a:t>
            </a:r>
            <a:r>
              <a:rPr lang="pt-BR" dirty="0" smtClean="0"/>
              <a:t> </a:t>
            </a:r>
            <a:r>
              <a:rPr lang="sr-Cyrl-CS" dirty="0" smtClean="0"/>
              <a:t>се</a:t>
            </a:r>
            <a:r>
              <a:rPr lang="pt-BR" dirty="0" smtClean="0"/>
              <a:t> </a:t>
            </a:r>
            <a:r>
              <a:rPr lang="sr-Cyrl-CS" dirty="0" smtClean="0"/>
              <a:t>утврдило</a:t>
            </a:r>
            <a:r>
              <a:rPr lang="pt-BR" dirty="0" smtClean="0"/>
              <a:t>:</a:t>
            </a:r>
            <a:endParaRPr lang="pt-BR" dirty="0"/>
          </a:p>
          <a:p>
            <a:r>
              <a:rPr lang="sr-Latn-RS" dirty="0" smtClean="0"/>
              <a:t> </a:t>
            </a:r>
            <a:r>
              <a:rPr lang="sr-Cyrl-CS" dirty="0" smtClean="0"/>
              <a:t>да</a:t>
            </a:r>
            <a:r>
              <a:rPr lang="sr-Latn-RS" dirty="0" smtClean="0"/>
              <a:t> </a:t>
            </a:r>
            <a:r>
              <a:rPr lang="sr-Cyrl-CS" dirty="0" smtClean="0"/>
              <a:t>ли</a:t>
            </a:r>
            <a:r>
              <a:rPr lang="sr-Latn-RS" dirty="0" smtClean="0"/>
              <a:t> </a:t>
            </a:r>
            <a:r>
              <a:rPr lang="sr-Cyrl-CS" dirty="0" smtClean="0"/>
              <a:t>је</a:t>
            </a:r>
            <a:r>
              <a:rPr lang="sr-Latn-RS" dirty="0" smtClean="0"/>
              <a:t> </a:t>
            </a:r>
            <a:r>
              <a:rPr lang="sr-Cyrl-CS" dirty="0" smtClean="0"/>
              <a:t>суплементација</a:t>
            </a:r>
            <a:r>
              <a:rPr lang="sr-Latn-RS" dirty="0" smtClean="0"/>
              <a:t> </a:t>
            </a:r>
            <a:r>
              <a:rPr lang="sr-Cyrl-CS" dirty="0" smtClean="0"/>
              <a:t>прихваћена и у ком степену</a:t>
            </a:r>
            <a:endParaRPr lang="sr-Latn-RS" dirty="0"/>
          </a:p>
          <a:p>
            <a:r>
              <a:rPr lang="sr-Cyrl-CS" dirty="0" smtClean="0"/>
              <a:t>да</a:t>
            </a:r>
            <a:r>
              <a:rPr lang="it-IT" dirty="0" smtClean="0"/>
              <a:t> </a:t>
            </a:r>
            <a:r>
              <a:rPr lang="sr-Cyrl-CS" dirty="0" smtClean="0"/>
              <a:t>ли</a:t>
            </a:r>
            <a:r>
              <a:rPr lang="it-IT" dirty="0" smtClean="0"/>
              <a:t> </a:t>
            </a:r>
            <a:r>
              <a:rPr lang="sr-Cyrl-CS" dirty="0" smtClean="0"/>
              <a:t>је</a:t>
            </a:r>
            <a:r>
              <a:rPr lang="it-IT" dirty="0" smtClean="0"/>
              <a:t> </a:t>
            </a:r>
            <a:r>
              <a:rPr lang="sr-Cyrl-CS" dirty="0" smtClean="0"/>
              <a:t>суплементација</a:t>
            </a:r>
            <a:r>
              <a:rPr lang="it-IT" dirty="0" smtClean="0"/>
              <a:t> </a:t>
            </a:r>
            <a:r>
              <a:rPr lang="sr-Cyrl-CS" dirty="0" smtClean="0"/>
              <a:t>редовно</a:t>
            </a:r>
            <a:r>
              <a:rPr lang="it-IT" dirty="0" smtClean="0"/>
              <a:t> </a:t>
            </a:r>
            <a:r>
              <a:rPr lang="sr-Cyrl-CS" dirty="0" smtClean="0"/>
              <a:t>примењивана</a:t>
            </a:r>
            <a:r>
              <a:rPr lang="sr-Cyrl-RS" dirty="0"/>
              <a:t> </a:t>
            </a:r>
            <a:r>
              <a:rPr lang="sr-Cyrl-RS" dirty="0" smtClean="0"/>
              <a:t>искључиво </a:t>
            </a:r>
            <a:r>
              <a:rPr lang="sr-Cyrl-CS" dirty="0" smtClean="0"/>
              <a:t>према</a:t>
            </a:r>
            <a:r>
              <a:rPr lang="sr-Latn-RS" dirty="0" smtClean="0"/>
              <a:t> </a:t>
            </a:r>
            <a:r>
              <a:rPr lang="sr-Cyrl-CS" dirty="0" smtClean="0"/>
              <a:t>савету</a:t>
            </a:r>
            <a:r>
              <a:rPr lang="sr-Latn-RS" dirty="0" smtClean="0"/>
              <a:t> </a:t>
            </a:r>
            <a:r>
              <a:rPr lang="sr-Cyrl-RS" dirty="0" smtClean="0"/>
              <a:t>лекара-</a:t>
            </a:r>
            <a:r>
              <a:rPr lang="sr-Cyrl-CS" dirty="0" smtClean="0"/>
              <a:t>нутриционисте</a:t>
            </a:r>
            <a:endParaRPr lang="sr-Latn-RS" dirty="0"/>
          </a:p>
          <a:p>
            <a:r>
              <a:rPr lang="sr-Cyrl-CS" dirty="0" smtClean="0"/>
              <a:t>да</a:t>
            </a:r>
            <a:r>
              <a:rPr lang="pt-BR" dirty="0" smtClean="0"/>
              <a:t> </a:t>
            </a:r>
            <a:r>
              <a:rPr lang="sr-Cyrl-CS" dirty="0" smtClean="0"/>
              <a:t>ли</a:t>
            </a:r>
            <a:r>
              <a:rPr lang="pt-BR" dirty="0" smtClean="0"/>
              <a:t> </a:t>
            </a:r>
            <a:r>
              <a:rPr lang="sr-Cyrl-CS" dirty="0" smtClean="0"/>
              <a:t>је</a:t>
            </a:r>
            <a:r>
              <a:rPr lang="pt-BR" dirty="0" smtClean="0"/>
              <a:t> </a:t>
            </a:r>
            <a:r>
              <a:rPr lang="sr-Cyrl-CS" dirty="0" smtClean="0"/>
              <a:t>суплементација</a:t>
            </a:r>
            <a:r>
              <a:rPr lang="pt-BR" dirty="0" smtClean="0"/>
              <a:t> </a:t>
            </a:r>
            <a:r>
              <a:rPr lang="sr-Cyrl-CS" dirty="0" smtClean="0"/>
              <a:t>допринела</a:t>
            </a:r>
            <a:r>
              <a:rPr lang="pt-BR" dirty="0" smtClean="0"/>
              <a:t> </a:t>
            </a:r>
            <a:r>
              <a:rPr lang="sr-Cyrl-CS" dirty="0" smtClean="0"/>
              <a:t>смањењу</a:t>
            </a:r>
            <a:endParaRPr lang="pt-BR" dirty="0"/>
          </a:p>
          <a:p>
            <a:pPr marL="0" indent="0">
              <a:buNone/>
            </a:pPr>
            <a:r>
              <a:rPr lang="sr-Cyrl-CS" dirty="0" smtClean="0"/>
              <a:t>здравствених</a:t>
            </a:r>
            <a:r>
              <a:rPr lang="vi-VN" dirty="0" smtClean="0"/>
              <a:t> </a:t>
            </a:r>
            <a:r>
              <a:rPr lang="sr-Cyrl-CS" dirty="0" smtClean="0"/>
              <a:t>тегоба</a:t>
            </a:r>
            <a:r>
              <a:rPr lang="vi-VN" dirty="0" smtClean="0"/>
              <a:t>/</a:t>
            </a:r>
            <a:r>
              <a:rPr lang="sr-Cyrl-CS" dirty="0" smtClean="0"/>
              <a:t>унапређењу</a:t>
            </a:r>
            <a:r>
              <a:rPr lang="vi-VN" dirty="0" smtClean="0"/>
              <a:t> </a:t>
            </a:r>
            <a:r>
              <a:rPr lang="sr-Cyrl-CS" dirty="0" smtClean="0"/>
              <a:t>здравља</a:t>
            </a:r>
            <a:endParaRPr lang="vi-VN" dirty="0"/>
          </a:p>
          <a:p>
            <a:r>
              <a:rPr lang="sr-Cyrl-CS" dirty="0" smtClean="0"/>
              <a:t>да</a:t>
            </a:r>
            <a:r>
              <a:rPr lang="it-IT" dirty="0" smtClean="0"/>
              <a:t> </a:t>
            </a:r>
            <a:r>
              <a:rPr lang="sr-Cyrl-CS" dirty="0" smtClean="0"/>
              <a:t>ли</a:t>
            </a:r>
            <a:r>
              <a:rPr lang="it-IT" dirty="0" smtClean="0"/>
              <a:t> </a:t>
            </a:r>
            <a:r>
              <a:rPr lang="sr-Cyrl-CS" dirty="0" smtClean="0"/>
              <a:t>је</a:t>
            </a:r>
            <a:r>
              <a:rPr lang="it-IT" dirty="0" smtClean="0"/>
              <a:t> </a:t>
            </a:r>
            <a:r>
              <a:rPr lang="sr-Cyrl-CS" dirty="0" smtClean="0"/>
              <a:t>било</a:t>
            </a:r>
            <a:r>
              <a:rPr lang="it-IT" dirty="0" smtClean="0"/>
              <a:t> </a:t>
            </a:r>
            <a:r>
              <a:rPr lang="sr-Cyrl-CS" dirty="0" smtClean="0"/>
              <a:t>нежељених појава</a:t>
            </a:r>
            <a:r>
              <a:rPr lang="it-IT" dirty="0" smtClean="0"/>
              <a:t> </a:t>
            </a:r>
            <a:r>
              <a:rPr lang="sr-Cyrl-CS" dirty="0" smtClean="0"/>
              <a:t>у току суплементације</a:t>
            </a:r>
            <a:r>
              <a:rPr lang="sr-Cyrl-RS" dirty="0" smtClean="0"/>
              <a:t> </a:t>
            </a:r>
            <a:r>
              <a:rPr lang="sr-Cyrl-CS" dirty="0" smtClean="0"/>
              <a:t>и</a:t>
            </a:r>
            <a:r>
              <a:rPr lang="sr-Latn-RS" dirty="0" smtClean="0"/>
              <a:t> </a:t>
            </a:r>
            <a:r>
              <a:rPr lang="sr-Cyrl-RS" dirty="0" smtClean="0"/>
              <a:t>ако јесте које (када су се јавиле, симптоми, знаци, трајање и др)</a:t>
            </a:r>
            <a:endParaRPr lang="sr-Latn-RS" dirty="0"/>
          </a:p>
          <a:p>
            <a:r>
              <a:rPr lang="sr-Cyrl-CS" dirty="0" smtClean="0"/>
              <a:t>да</a:t>
            </a:r>
            <a:r>
              <a:rPr lang="it-IT" dirty="0" smtClean="0"/>
              <a:t> </a:t>
            </a:r>
            <a:r>
              <a:rPr lang="sr-Cyrl-CS" dirty="0" smtClean="0"/>
              <a:t>ли</a:t>
            </a:r>
            <a:r>
              <a:rPr lang="it-IT" dirty="0" smtClean="0"/>
              <a:t> </a:t>
            </a:r>
            <a:r>
              <a:rPr lang="sr-Cyrl-CS" dirty="0" smtClean="0"/>
              <a:t>треба</a:t>
            </a:r>
            <a:r>
              <a:rPr lang="it-IT" dirty="0" smtClean="0"/>
              <a:t> </a:t>
            </a:r>
            <a:r>
              <a:rPr lang="sr-Cyrl-CS" dirty="0" smtClean="0"/>
              <a:t>мењати</a:t>
            </a:r>
            <a:r>
              <a:rPr lang="it-IT" dirty="0" smtClean="0"/>
              <a:t> </a:t>
            </a:r>
            <a:r>
              <a:rPr lang="sr-Cyrl-RS" dirty="0" smtClean="0"/>
              <a:t>суплементацију и како</a:t>
            </a:r>
            <a:endParaRPr lang="sr-Latn-RS" dirty="0"/>
          </a:p>
        </p:txBody>
      </p:sp>
    </p:spTree>
    <p:extLst>
      <p:ext uri="{BB962C8B-B14F-4D97-AF65-F5344CB8AC3E}">
        <p14:creationId xmlns="" xmlns:p14="http://schemas.microsoft.com/office/powerpoint/2010/main" val="2989340518"/>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Суплементација и здравствени системи</a:t>
            </a:r>
            <a:endParaRPr lang="sr-Latn-RS" dirty="0"/>
          </a:p>
        </p:txBody>
      </p:sp>
      <p:sp>
        <p:nvSpPr>
          <p:cNvPr id="3" name="Content Placeholder 2"/>
          <p:cNvSpPr>
            <a:spLocks noGrp="1"/>
          </p:cNvSpPr>
          <p:nvPr>
            <p:ph idx="1"/>
          </p:nvPr>
        </p:nvSpPr>
        <p:spPr/>
        <p:txBody>
          <a:bodyPr>
            <a:normAutofit/>
          </a:bodyPr>
          <a:lstStyle/>
          <a:p>
            <a:pPr marL="0" indent="0">
              <a:buNone/>
            </a:pPr>
            <a:r>
              <a:rPr lang="sr-Latn-RS" dirty="0" smtClean="0"/>
              <a:t>2002. </a:t>
            </a:r>
            <a:r>
              <a:rPr lang="sr-Cyrl-CS" dirty="0" smtClean="0"/>
              <a:t>ГОД. У</a:t>
            </a:r>
            <a:r>
              <a:rPr lang="sr-Latn-RS" dirty="0" smtClean="0"/>
              <a:t> </a:t>
            </a:r>
            <a:r>
              <a:rPr lang="sr-Cyrl-CS" dirty="0" smtClean="0"/>
              <a:t>САД</a:t>
            </a:r>
            <a:r>
              <a:rPr lang="sr-Latn-RS" dirty="0" smtClean="0"/>
              <a:t> </a:t>
            </a:r>
            <a:r>
              <a:rPr lang="sr-Cyrl-CS" dirty="0" smtClean="0"/>
              <a:t>ОДОБРЕНА СУ </a:t>
            </a:r>
            <a:r>
              <a:rPr lang="sr-Latn-RS" dirty="0" smtClean="0"/>
              <a:t> </a:t>
            </a:r>
            <a:r>
              <a:rPr lang="sr-Cyrl-RS" dirty="0" smtClean="0"/>
              <a:t>СРЕДСТВА ЗА </a:t>
            </a:r>
            <a:r>
              <a:rPr lang="sr-Cyrl-CS" dirty="0" smtClean="0"/>
              <a:t>ПОКРИВАЊЕ</a:t>
            </a:r>
            <a:r>
              <a:rPr lang="sr-Latn-RS" dirty="0" smtClean="0"/>
              <a:t> </a:t>
            </a:r>
            <a:r>
              <a:rPr lang="sr-Cyrl-CS" dirty="0" smtClean="0"/>
              <a:t>НОВЧАНИХ</a:t>
            </a:r>
            <a:r>
              <a:rPr lang="sr-Latn-RS" dirty="0" smtClean="0"/>
              <a:t> </a:t>
            </a:r>
            <a:r>
              <a:rPr lang="sr-Cyrl-CS" dirty="0" smtClean="0"/>
              <a:t>ТРОШКОВА</a:t>
            </a:r>
            <a:r>
              <a:rPr lang="sr-Latn-RS" dirty="0" smtClean="0"/>
              <a:t>:</a:t>
            </a:r>
          </a:p>
          <a:p>
            <a:pPr marL="0" indent="0">
              <a:buNone/>
            </a:pPr>
            <a:r>
              <a:rPr lang="sr-Latn-RS" dirty="0"/>
              <a:t>•diabetes mellitusa</a:t>
            </a:r>
          </a:p>
          <a:p>
            <a:pPr marL="0" indent="0">
              <a:buNone/>
            </a:pPr>
            <a:r>
              <a:rPr lang="sr-Latn-RS" dirty="0" smtClean="0"/>
              <a:t>•</a:t>
            </a:r>
            <a:r>
              <a:rPr lang="sr-Cyrl-CS" dirty="0" smtClean="0"/>
              <a:t>бубрежне</a:t>
            </a:r>
            <a:r>
              <a:rPr lang="sr-Latn-RS" dirty="0" smtClean="0"/>
              <a:t> </a:t>
            </a:r>
            <a:r>
              <a:rPr lang="sr-Cyrl-CS" dirty="0" smtClean="0"/>
              <a:t>болести</a:t>
            </a:r>
            <a:endParaRPr lang="sr-Latn-RS" dirty="0" smtClean="0"/>
          </a:p>
          <a:p>
            <a:pPr marL="0" indent="0">
              <a:buNone/>
            </a:pPr>
            <a:endParaRPr lang="sr-Latn-RS" dirty="0"/>
          </a:p>
        </p:txBody>
      </p:sp>
    </p:spTree>
    <p:extLst>
      <p:ext uri="{BB962C8B-B14F-4D97-AF65-F5344CB8AC3E}">
        <p14:creationId xmlns="" xmlns:p14="http://schemas.microsoft.com/office/powerpoint/2010/main" val="288571420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МАКРОНУТРИТИЈЕНТИ</a:t>
            </a:r>
            <a:endParaRPr lang="sr-Latn-RS" dirty="0"/>
          </a:p>
        </p:txBody>
      </p:sp>
      <p:sp>
        <p:nvSpPr>
          <p:cNvPr id="3" name="Content Placeholder 2"/>
          <p:cNvSpPr>
            <a:spLocks noGrp="1"/>
          </p:cNvSpPr>
          <p:nvPr>
            <p:ph idx="1"/>
          </p:nvPr>
        </p:nvSpPr>
        <p:spPr/>
        <p:txBody>
          <a:bodyPr/>
          <a:lstStyle/>
          <a:p>
            <a:r>
              <a:rPr lang="sr-Cyrl-RS" dirty="0" smtClean="0"/>
              <a:t>УГЉЕНИ ХИДРАТИ</a:t>
            </a:r>
          </a:p>
          <a:p>
            <a:r>
              <a:rPr lang="sr-Cyrl-RS" dirty="0" smtClean="0"/>
              <a:t>МАСТИ</a:t>
            </a:r>
          </a:p>
          <a:p>
            <a:r>
              <a:rPr lang="sr-Cyrl-RS" dirty="0" smtClean="0"/>
              <a:t>БЕЛАНЧЕВИНЕ</a:t>
            </a:r>
            <a:endParaRPr lang="sr-Latn-RS" dirty="0"/>
          </a:p>
        </p:txBody>
      </p:sp>
    </p:spTree>
    <p:extLst>
      <p:ext uri="{BB962C8B-B14F-4D97-AF65-F5344CB8AC3E}">
        <p14:creationId xmlns="" xmlns:p14="http://schemas.microsoft.com/office/powerpoint/2010/main" val="124505345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УГЉЕНИ ХИДРАТИ</a:t>
            </a:r>
            <a:endParaRPr lang="sr-Latn-RS" dirty="0"/>
          </a:p>
        </p:txBody>
      </p:sp>
      <p:sp>
        <p:nvSpPr>
          <p:cNvPr id="3" name="Content Placeholder 2"/>
          <p:cNvSpPr>
            <a:spLocks noGrp="1"/>
          </p:cNvSpPr>
          <p:nvPr>
            <p:ph idx="1"/>
          </p:nvPr>
        </p:nvSpPr>
        <p:spPr/>
        <p:txBody>
          <a:bodyPr/>
          <a:lstStyle/>
          <a:p>
            <a:r>
              <a:rPr lang="sr-Cyrl-RS" dirty="0" smtClean="0"/>
              <a:t>СПОРТИСТИ</a:t>
            </a:r>
          </a:p>
          <a:p>
            <a:r>
              <a:rPr lang="sr-Cyrl-RS" dirty="0" smtClean="0"/>
              <a:t>АКТИВНИ РЕКРЕАТИВЦИ</a:t>
            </a:r>
          </a:p>
          <a:p>
            <a:r>
              <a:rPr lang="sr-Cyrl-RS" dirty="0" smtClean="0"/>
              <a:t>ТЕЖАК ФИЗИЧКИ РАД</a:t>
            </a:r>
          </a:p>
          <a:p>
            <a:endParaRPr lang="sr-Cyrl-RS" dirty="0"/>
          </a:p>
          <a:p>
            <a:r>
              <a:rPr lang="sr-Cyrl-RS" dirty="0" smtClean="0"/>
              <a:t>ОБЛИК:</a:t>
            </a:r>
          </a:p>
          <a:p>
            <a:pPr marL="0" indent="0">
              <a:buNone/>
            </a:pPr>
            <a:r>
              <a:rPr lang="sr-Cyrl-RS" dirty="0" smtClean="0"/>
              <a:t>1. КОНЦЕНТРОВАНИ НАПИЦИ</a:t>
            </a:r>
          </a:p>
          <a:p>
            <a:pPr marL="0" indent="0">
              <a:buNone/>
            </a:pPr>
            <a:r>
              <a:rPr lang="sr-Cyrl-RS" dirty="0" smtClean="0"/>
              <a:t>2. УГЉЕНОХИДРАНТНЕ ПЛОЧИЦЕ</a:t>
            </a:r>
            <a:endParaRPr lang="sr-Latn-RS" dirty="0"/>
          </a:p>
        </p:txBody>
      </p:sp>
    </p:spTree>
    <p:extLst>
      <p:ext uri="{BB962C8B-B14F-4D97-AF65-F5344CB8AC3E}">
        <p14:creationId xmlns="" xmlns:p14="http://schemas.microsoft.com/office/powerpoint/2010/main" val="1857833352"/>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ДИЈЕТНА ВЛАКНА</a:t>
            </a:r>
            <a:endParaRPr lang="sr-Latn-RS" dirty="0"/>
          </a:p>
        </p:txBody>
      </p:sp>
      <p:sp>
        <p:nvSpPr>
          <p:cNvPr id="3" name="Content Placeholder 2"/>
          <p:cNvSpPr>
            <a:spLocks noGrp="1"/>
          </p:cNvSpPr>
          <p:nvPr>
            <p:ph idx="1"/>
          </p:nvPr>
        </p:nvSpPr>
        <p:spPr/>
        <p:txBody>
          <a:bodyPr>
            <a:normAutofit lnSpcReduction="10000"/>
          </a:bodyPr>
          <a:lstStyle/>
          <a:p>
            <a:r>
              <a:rPr lang="sr-Cyrl-CS" dirty="0" smtClean="0"/>
              <a:t>успоравају</a:t>
            </a:r>
            <a:r>
              <a:rPr lang="sr-Latn-RS" dirty="0" smtClean="0"/>
              <a:t> </a:t>
            </a:r>
            <a:r>
              <a:rPr lang="sr-Cyrl-CS" dirty="0" smtClean="0"/>
              <a:t>апсорпцију</a:t>
            </a:r>
            <a:r>
              <a:rPr lang="sr-Latn-RS" dirty="0" smtClean="0"/>
              <a:t> </a:t>
            </a:r>
            <a:r>
              <a:rPr lang="sr-Cyrl-CS" dirty="0" smtClean="0"/>
              <a:t>глукозе</a:t>
            </a:r>
            <a:r>
              <a:rPr lang="sr-Latn-RS" dirty="0" smtClean="0"/>
              <a:t> </a:t>
            </a:r>
            <a:r>
              <a:rPr lang="sr-Cyrl-CS" dirty="0" smtClean="0"/>
              <a:t>и</a:t>
            </a:r>
            <a:r>
              <a:rPr lang="sr-Latn-RS" dirty="0" smtClean="0"/>
              <a:t> </a:t>
            </a:r>
            <a:r>
              <a:rPr lang="sr-Cyrl-CS" dirty="0" smtClean="0"/>
              <a:t>масти</a:t>
            </a:r>
            <a:endParaRPr lang="sr-Latn-RS" dirty="0"/>
          </a:p>
          <a:p>
            <a:pPr marL="0" indent="0">
              <a:buNone/>
            </a:pPr>
            <a:r>
              <a:rPr lang="vi-VN" dirty="0"/>
              <a:t>• </a:t>
            </a:r>
            <a:r>
              <a:rPr lang="sr-Cyrl-CS" dirty="0" smtClean="0"/>
              <a:t>успоравају</a:t>
            </a:r>
            <a:r>
              <a:rPr lang="vi-VN" dirty="0" smtClean="0"/>
              <a:t> </a:t>
            </a:r>
            <a:r>
              <a:rPr lang="sr-Cyrl-CS" dirty="0" smtClean="0"/>
              <a:t>апсорпцију</a:t>
            </a:r>
            <a:r>
              <a:rPr lang="vi-VN" dirty="0" smtClean="0"/>
              <a:t> </a:t>
            </a:r>
            <a:r>
              <a:rPr lang="sr-Cyrl-CS" dirty="0" smtClean="0"/>
              <a:t>гвожђа</a:t>
            </a:r>
            <a:r>
              <a:rPr lang="vi-VN" dirty="0" smtClean="0"/>
              <a:t>, </a:t>
            </a:r>
            <a:r>
              <a:rPr lang="sr-Cyrl-CS" dirty="0" smtClean="0"/>
              <a:t>цинка</a:t>
            </a:r>
            <a:r>
              <a:rPr lang="vi-VN" dirty="0" smtClean="0"/>
              <a:t>, </a:t>
            </a:r>
            <a:r>
              <a:rPr lang="sr-Cyrl-CS" dirty="0" smtClean="0"/>
              <a:t>калцијума</a:t>
            </a:r>
            <a:r>
              <a:rPr lang="vi-VN" dirty="0" smtClean="0"/>
              <a:t> </a:t>
            </a:r>
            <a:r>
              <a:rPr lang="sr-Cyrl-CS" dirty="0" smtClean="0"/>
              <a:t>и</a:t>
            </a:r>
            <a:r>
              <a:rPr lang="vi-VN" dirty="0" smtClean="0"/>
              <a:t> </a:t>
            </a:r>
            <a:r>
              <a:rPr lang="sr-Cyrl-CS" dirty="0" smtClean="0"/>
              <a:t>магнезијума</a:t>
            </a:r>
            <a:endParaRPr lang="vi-VN" dirty="0"/>
          </a:p>
          <a:p>
            <a:pPr marL="0" indent="0">
              <a:buNone/>
            </a:pPr>
            <a:r>
              <a:rPr lang="sr-Latn-RS" dirty="0"/>
              <a:t>• </a:t>
            </a:r>
            <a:r>
              <a:rPr lang="sr-Cyrl-CS" dirty="0" smtClean="0"/>
              <a:t>суплементација</a:t>
            </a:r>
            <a:r>
              <a:rPr lang="sr-Latn-RS" dirty="0" smtClean="0"/>
              <a:t> </a:t>
            </a:r>
            <a:r>
              <a:rPr lang="sr-Cyrl-CS" dirty="0" smtClean="0"/>
              <a:t>није</a:t>
            </a:r>
            <a:r>
              <a:rPr lang="sr-Latn-RS" dirty="0" smtClean="0"/>
              <a:t> </a:t>
            </a:r>
            <a:r>
              <a:rPr lang="sr-Cyrl-CS" dirty="0" smtClean="0"/>
              <a:t>нутритивна</a:t>
            </a:r>
            <a:r>
              <a:rPr lang="sr-Latn-RS" dirty="0" smtClean="0"/>
              <a:t> </a:t>
            </a:r>
            <a:r>
              <a:rPr lang="sr-Cyrl-CS" dirty="0" smtClean="0"/>
              <a:t>препорука</a:t>
            </a:r>
            <a:r>
              <a:rPr lang="sr-Latn-RS" dirty="0" smtClean="0"/>
              <a:t> </a:t>
            </a:r>
            <a:r>
              <a:rPr lang="sr-Cyrl-CS" dirty="0" smtClean="0"/>
              <a:t>код</a:t>
            </a:r>
            <a:r>
              <a:rPr lang="sr-Latn-RS" dirty="0" smtClean="0"/>
              <a:t> </a:t>
            </a:r>
            <a:r>
              <a:rPr lang="sr-Cyrl-CS" dirty="0" smtClean="0"/>
              <a:t>деце</a:t>
            </a:r>
            <a:r>
              <a:rPr lang="sr-Latn-RS" dirty="0" smtClean="0"/>
              <a:t>, </a:t>
            </a:r>
            <a:r>
              <a:rPr lang="sr-Cyrl-CS" dirty="0" smtClean="0"/>
              <a:t>трудница</a:t>
            </a:r>
            <a:r>
              <a:rPr lang="sr-Latn-RS" dirty="0" smtClean="0"/>
              <a:t> </a:t>
            </a:r>
            <a:r>
              <a:rPr lang="sr-Cyrl-CS" dirty="0" smtClean="0"/>
              <a:t>и</a:t>
            </a:r>
            <a:r>
              <a:rPr lang="sr-Latn-RS" dirty="0" smtClean="0"/>
              <a:t> </a:t>
            </a:r>
            <a:r>
              <a:rPr lang="sr-Cyrl-CS" dirty="0" smtClean="0"/>
              <a:t>дојиља</a:t>
            </a:r>
          </a:p>
          <a:p>
            <a:pPr marL="0" indent="0">
              <a:buNone/>
            </a:pPr>
            <a:endParaRPr lang="sr-Cyrl-CS" dirty="0"/>
          </a:p>
          <a:p>
            <a:pPr marL="0" indent="0">
              <a:buNone/>
            </a:pPr>
            <a:r>
              <a:rPr lang="sr-Cyrl-CS" dirty="0"/>
              <a:t>инозитол</a:t>
            </a:r>
            <a:r>
              <a:rPr lang="sr-Latn-RS" dirty="0"/>
              <a:t> – </a:t>
            </a:r>
            <a:r>
              <a:rPr lang="sr-Cyrl-CS" dirty="0"/>
              <a:t>компонента</a:t>
            </a:r>
            <a:r>
              <a:rPr lang="sr-Latn-RS" dirty="0"/>
              <a:t> </a:t>
            </a:r>
            <a:r>
              <a:rPr lang="sr-Cyrl-CS" dirty="0"/>
              <a:t>фосфолипида</a:t>
            </a:r>
            <a:r>
              <a:rPr lang="sr-Latn-RS" dirty="0"/>
              <a:t> </a:t>
            </a:r>
            <a:r>
              <a:rPr lang="sr-Cyrl-CS" dirty="0"/>
              <a:t>ћелијске</a:t>
            </a:r>
            <a:r>
              <a:rPr lang="sr-Latn-RS" dirty="0"/>
              <a:t> </a:t>
            </a:r>
            <a:r>
              <a:rPr lang="sr-Cyrl-CS" dirty="0"/>
              <a:t>мембране</a:t>
            </a:r>
            <a:r>
              <a:rPr lang="sr-Latn-RS" dirty="0"/>
              <a:t> (</a:t>
            </a:r>
            <a:r>
              <a:rPr lang="sr-Cyrl-CS" dirty="0"/>
              <a:t>дијабетес</a:t>
            </a:r>
            <a:r>
              <a:rPr lang="sr-Latn-RS" dirty="0"/>
              <a:t>, </a:t>
            </a:r>
            <a:r>
              <a:rPr lang="sr-Cyrl-CS" dirty="0"/>
              <a:t>бубрежна</a:t>
            </a:r>
            <a:r>
              <a:rPr lang="sr-Latn-RS" dirty="0"/>
              <a:t> </a:t>
            </a:r>
            <a:r>
              <a:rPr lang="sr-Cyrl-CS" dirty="0"/>
              <a:t>инсуфицијенција</a:t>
            </a:r>
            <a:r>
              <a:rPr lang="sr-Latn-RS" dirty="0"/>
              <a:t>)</a:t>
            </a:r>
          </a:p>
          <a:p>
            <a:pPr marL="0" indent="0">
              <a:buNone/>
            </a:pPr>
            <a:endParaRPr lang="sr-Latn-RS" dirty="0"/>
          </a:p>
        </p:txBody>
      </p:sp>
    </p:spTree>
    <p:extLst>
      <p:ext uri="{BB962C8B-B14F-4D97-AF65-F5344CB8AC3E}">
        <p14:creationId xmlns="" xmlns:p14="http://schemas.microsoft.com/office/powerpoint/2010/main" val="370820051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МАСТИ</a:t>
            </a:r>
            <a:endParaRPr lang="sr-Latn-RS" dirty="0"/>
          </a:p>
        </p:txBody>
      </p:sp>
      <p:sp>
        <p:nvSpPr>
          <p:cNvPr id="3" name="Content Placeholder 2"/>
          <p:cNvSpPr>
            <a:spLocks noGrp="1"/>
          </p:cNvSpPr>
          <p:nvPr>
            <p:ph idx="1"/>
          </p:nvPr>
        </p:nvSpPr>
        <p:spPr/>
        <p:txBody>
          <a:bodyPr/>
          <a:lstStyle/>
          <a:p>
            <a:r>
              <a:rPr lang="sr-Cyrl-RS" dirty="0" smtClean="0"/>
              <a:t>ОМЕГА 3 МАСНЕ КИСЕЛИНЕ</a:t>
            </a:r>
          </a:p>
          <a:p>
            <a:r>
              <a:rPr lang="sr-Cyrl-RS" dirty="0" smtClean="0"/>
              <a:t>СМАЊЕН РИЗИК ЗА КВБ</a:t>
            </a:r>
          </a:p>
          <a:p>
            <a:r>
              <a:rPr lang="sr-Cyrl-RS" dirty="0" smtClean="0"/>
              <a:t>ДИЈЕТОПРОФИЛАКСА-1гр/дан</a:t>
            </a:r>
          </a:p>
          <a:p>
            <a:r>
              <a:rPr lang="sr-Cyrl-RS" dirty="0" smtClean="0"/>
              <a:t>ДИЈЕТОТЕРАПИЈА-3гр/дан</a:t>
            </a:r>
          </a:p>
          <a:p>
            <a:endParaRPr lang="sr-Cyrl-RS" dirty="0" smtClean="0"/>
          </a:p>
          <a:p>
            <a:r>
              <a:rPr lang="sr-Cyrl-RS" dirty="0" smtClean="0"/>
              <a:t>ПОСЕБНО ТРЕБА БИТИ ОБАЗРИВИ КАДА ПАЦИЈЕНТИ КОРИСТЕ АНТИАГРЕГАЦИОНУ ТЕРАПИЈУ!</a:t>
            </a:r>
            <a:endParaRPr lang="sr-Latn-RS" dirty="0"/>
          </a:p>
        </p:txBody>
      </p:sp>
    </p:spTree>
    <p:extLst>
      <p:ext uri="{BB962C8B-B14F-4D97-AF65-F5344CB8AC3E}">
        <p14:creationId xmlns="" xmlns:p14="http://schemas.microsoft.com/office/powerpoint/2010/main" val="157562586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БЕЛАНЧЕВИНЕ</a:t>
            </a:r>
            <a:endParaRPr lang="sr-Latn-RS" dirty="0"/>
          </a:p>
        </p:txBody>
      </p:sp>
      <p:sp>
        <p:nvSpPr>
          <p:cNvPr id="3" name="Content Placeholder 2"/>
          <p:cNvSpPr>
            <a:spLocks noGrp="1"/>
          </p:cNvSpPr>
          <p:nvPr>
            <p:ph idx="1"/>
          </p:nvPr>
        </p:nvSpPr>
        <p:spPr/>
        <p:txBody>
          <a:bodyPr>
            <a:normAutofit fontScale="77500" lnSpcReduction="20000"/>
          </a:bodyPr>
          <a:lstStyle/>
          <a:p>
            <a:r>
              <a:rPr lang="sr-Cyrl-RS" dirty="0" smtClean="0"/>
              <a:t>ПРЕПАРАТИ НАМЕЊЕНИ СПОРТИСТИМА</a:t>
            </a:r>
          </a:p>
          <a:p>
            <a:r>
              <a:rPr lang="sr-Cyrl-RS" dirty="0" smtClean="0"/>
              <a:t>ПРЕПАРАТИ НАМЕЊЕНИ ОСОБАМА НА РЕСТРИКТИВНИМ ДИЈЕТАМА</a:t>
            </a:r>
          </a:p>
          <a:p>
            <a:endParaRPr lang="sr-Cyrl-RS" dirty="0"/>
          </a:p>
          <a:p>
            <a:r>
              <a:rPr lang="sr-Cyrl-RS" dirty="0" smtClean="0"/>
              <a:t>ПОЈЕДИНАЧНЕ АМИНО КИСЕЛИНЕ</a:t>
            </a:r>
          </a:p>
          <a:p>
            <a:pPr marL="0" indent="0">
              <a:buNone/>
            </a:pPr>
            <a:r>
              <a:rPr lang="sr-Cyrl-CS" dirty="0" smtClean="0"/>
              <a:t>аргинин</a:t>
            </a:r>
            <a:r>
              <a:rPr lang="sr-Latn-RS" dirty="0" smtClean="0"/>
              <a:t> </a:t>
            </a:r>
            <a:r>
              <a:rPr lang="sr-Latn-RS" dirty="0"/>
              <a:t>, </a:t>
            </a:r>
            <a:r>
              <a:rPr lang="sr-Cyrl-CS" dirty="0" smtClean="0"/>
              <a:t>лизин</a:t>
            </a:r>
            <a:r>
              <a:rPr lang="sr-Latn-RS" dirty="0" smtClean="0"/>
              <a:t>, </a:t>
            </a:r>
            <a:r>
              <a:rPr lang="sr-Cyrl-CS" dirty="0" smtClean="0"/>
              <a:t>орнитин</a:t>
            </a:r>
            <a:r>
              <a:rPr lang="sr-Latn-RS" dirty="0" smtClean="0"/>
              <a:t> </a:t>
            </a:r>
            <a:r>
              <a:rPr lang="sr-Latn-RS" dirty="0"/>
              <a:t>→ </a:t>
            </a:r>
            <a:r>
              <a:rPr lang="sr-Cyrl-CS" dirty="0" smtClean="0"/>
              <a:t>ослобађање</a:t>
            </a:r>
            <a:r>
              <a:rPr lang="sr-Latn-RS" dirty="0" smtClean="0"/>
              <a:t> </a:t>
            </a:r>
            <a:r>
              <a:rPr lang="sr-Cyrl-CS" dirty="0" smtClean="0"/>
              <a:t>хормона</a:t>
            </a:r>
            <a:r>
              <a:rPr lang="sr-Latn-RS" dirty="0" smtClean="0"/>
              <a:t> </a:t>
            </a:r>
            <a:r>
              <a:rPr lang="sr-Cyrl-CS" dirty="0" smtClean="0"/>
              <a:t>раста</a:t>
            </a:r>
            <a:r>
              <a:rPr lang="sr-Latn-RS" dirty="0" smtClean="0"/>
              <a:t> </a:t>
            </a:r>
            <a:r>
              <a:rPr lang="sr-Cyrl-CS" dirty="0" smtClean="0"/>
              <a:t>и</a:t>
            </a:r>
            <a:r>
              <a:rPr lang="sr-Latn-RS" dirty="0" smtClean="0"/>
              <a:t> </a:t>
            </a:r>
            <a:r>
              <a:rPr lang="sr-Cyrl-CS" dirty="0" smtClean="0"/>
              <a:t>повећање</a:t>
            </a:r>
            <a:r>
              <a:rPr lang="sr-Latn-RS" dirty="0" smtClean="0"/>
              <a:t> </a:t>
            </a:r>
            <a:r>
              <a:rPr lang="sr-Cyrl-CS" dirty="0" smtClean="0"/>
              <a:t>мишићног</a:t>
            </a:r>
            <a:r>
              <a:rPr lang="sr-Latn-RS" dirty="0" smtClean="0"/>
              <a:t> </a:t>
            </a:r>
            <a:r>
              <a:rPr lang="sr-Cyrl-CS" dirty="0" smtClean="0"/>
              <a:t>волумена</a:t>
            </a:r>
            <a:r>
              <a:rPr lang="sr-Latn-RS" dirty="0" smtClean="0"/>
              <a:t> –</a:t>
            </a:r>
            <a:r>
              <a:rPr lang="sr-Cyrl-RS" dirty="0" smtClean="0"/>
              <a:t> </a:t>
            </a:r>
            <a:r>
              <a:rPr lang="sr-Cyrl-CS" dirty="0" smtClean="0"/>
              <a:t>повећање</a:t>
            </a:r>
            <a:r>
              <a:rPr lang="sr-Latn-RS" dirty="0" smtClean="0"/>
              <a:t> </a:t>
            </a:r>
            <a:r>
              <a:rPr lang="sr-Cyrl-CS" dirty="0" smtClean="0"/>
              <a:t>мишићне</a:t>
            </a:r>
            <a:r>
              <a:rPr lang="sr-Latn-RS" dirty="0" smtClean="0"/>
              <a:t> </a:t>
            </a:r>
            <a:r>
              <a:rPr lang="sr-Cyrl-CS" dirty="0" smtClean="0"/>
              <a:t>издржљивости</a:t>
            </a:r>
            <a:endParaRPr lang="sr-Latn-RS" dirty="0"/>
          </a:p>
          <a:p>
            <a:pPr marL="0" indent="0">
              <a:buNone/>
            </a:pPr>
            <a:r>
              <a:rPr lang="sr-Cyrl-CS" dirty="0" smtClean="0"/>
              <a:t>Разгранате</a:t>
            </a:r>
            <a:r>
              <a:rPr lang="sr-Latn-RS" dirty="0" smtClean="0"/>
              <a:t> </a:t>
            </a:r>
            <a:r>
              <a:rPr lang="sr-Cyrl-CS" dirty="0" smtClean="0"/>
              <a:t>аминокиселине</a:t>
            </a:r>
            <a:r>
              <a:rPr lang="sr-Latn-RS" dirty="0" smtClean="0"/>
              <a:t> </a:t>
            </a:r>
            <a:r>
              <a:rPr lang="sr-Latn-RS" dirty="0"/>
              <a:t>– </a:t>
            </a:r>
            <a:r>
              <a:rPr lang="sr-Cyrl-CS" dirty="0" smtClean="0"/>
              <a:t>леуцин</a:t>
            </a:r>
            <a:r>
              <a:rPr lang="sr-Latn-RS" dirty="0" smtClean="0"/>
              <a:t>, </a:t>
            </a:r>
            <a:r>
              <a:rPr lang="sr-Cyrl-CS" dirty="0" smtClean="0"/>
              <a:t>изолеуцин</a:t>
            </a:r>
            <a:r>
              <a:rPr lang="sr-Latn-RS" dirty="0" smtClean="0"/>
              <a:t> </a:t>
            </a:r>
            <a:r>
              <a:rPr lang="sr-Cyrl-CS" dirty="0" smtClean="0"/>
              <a:t>и</a:t>
            </a:r>
            <a:r>
              <a:rPr lang="sr-Latn-RS" dirty="0" smtClean="0"/>
              <a:t> </a:t>
            </a:r>
            <a:r>
              <a:rPr lang="sr-Cyrl-CS" dirty="0" smtClean="0"/>
              <a:t>валин</a:t>
            </a:r>
            <a:r>
              <a:rPr lang="sr-Latn-RS" dirty="0" smtClean="0"/>
              <a:t> </a:t>
            </a:r>
            <a:r>
              <a:rPr lang="sr-Cyrl-CS" dirty="0" smtClean="0"/>
              <a:t>повећање</a:t>
            </a:r>
            <a:r>
              <a:rPr lang="sr-Latn-RS" dirty="0" smtClean="0"/>
              <a:t> </a:t>
            </a:r>
            <a:r>
              <a:rPr lang="sr-Cyrl-CS" dirty="0" smtClean="0"/>
              <a:t>мишићне</a:t>
            </a:r>
            <a:r>
              <a:rPr lang="sr-Latn-RS" dirty="0" smtClean="0"/>
              <a:t> </a:t>
            </a:r>
            <a:r>
              <a:rPr lang="sr-Cyrl-CS" dirty="0" smtClean="0"/>
              <a:t>снаге</a:t>
            </a:r>
            <a:endParaRPr lang="sr-Cyrl-RS" dirty="0" smtClean="0"/>
          </a:p>
          <a:p>
            <a:pPr marL="0" indent="0">
              <a:buNone/>
            </a:pPr>
            <a:r>
              <a:rPr lang="sr-Cyrl-RS" dirty="0" smtClean="0"/>
              <a:t>МОГУЋ НЕДОСТАТАК ДРУГИХ АМИНО КИСЕЛИНА ЗБОГ ЗАЈЕДНИЧКОГ МЕТАБОЛИЧКОГ ПУТА</a:t>
            </a:r>
            <a:endParaRPr lang="sr-Latn-RS" dirty="0"/>
          </a:p>
        </p:txBody>
      </p:sp>
    </p:spTree>
    <p:extLst>
      <p:ext uri="{BB962C8B-B14F-4D97-AF65-F5344CB8AC3E}">
        <p14:creationId xmlns="" xmlns:p14="http://schemas.microsoft.com/office/powerpoint/2010/main" val="183707124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МИКРОНУТРИТИЈЕНТИ</a:t>
            </a:r>
            <a:endParaRPr lang="sr-Latn-RS" dirty="0"/>
          </a:p>
        </p:txBody>
      </p:sp>
      <p:sp>
        <p:nvSpPr>
          <p:cNvPr id="3" name="Content Placeholder 2"/>
          <p:cNvSpPr>
            <a:spLocks noGrp="1"/>
          </p:cNvSpPr>
          <p:nvPr>
            <p:ph idx="1"/>
          </p:nvPr>
        </p:nvSpPr>
        <p:spPr/>
        <p:txBody>
          <a:bodyPr/>
          <a:lstStyle/>
          <a:p>
            <a:r>
              <a:rPr lang="sr-Cyrl-RS" dirty="0" smtClean="0"/>
              <a:t>ВИТАМИНИ</a:t>
            </a:r>
          </a:p>
          <a:p>
            <a:r>
              <a:rPr lang="sr-Cyrl-RS" dirty="0" smtClean="0"/>
              <a:t>МИНЕРАЛНЕ МАТЕРИЈЕ</a:t>
            </a:r>
            <a:endParaRPr lang="sr-Latn-RS" dirty="0"/>
          </a:p>
        </p:txBody>
      </p:sp>
    </p:spTree>
    <p:extLst>
      <p:ext uri="{BB962C8B-B14F-4D97-AF65-F5344CB8AC3E}">
        <p14:creationId xmlns="" xmlns:p14="http://schemas.microsoft.com/office/powerpoint/2010/main" val="14930515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Графички приказ</a:t>
            </a:r>
            <a:endParaRPr lang="sr-Latn-RS" dirty="0"/>
          </a:p>
        </p:txBody>
      </p:sp>
      <p:sp>
        <p:nvSpPr>
          <p:cNvPr id="3" name="Content Placeholder 2"/>
          <p:cNvSpPr>
            <a:spLocks noGrp="1"/>
          </p:cNvSpPr>
          <p:nvPr>
            <p:ph idx="1"/>
          </p:nvPr>
        </p:nvSpPr>
        <p:spPr/>
        <p:txBody>
          <a:bodyPr>
            <a:normAutofit/>
          </a:bodyPr>
          <a:lstStyle/>
          <a:p>
            <a:r>
              <a:rPr lang="sr-Cyrl-RS" dirty="0" smtClean="0"/>
              <a:t>Нутритивне препоруке</a:t>
            </a:r>
          </a:p>
          <a:p>
            <a:r>
              <a:rPr lang="sr-Cyrl-RS" dirty="0" smtClean="0"/>
              <a:t>Једноставан и разумљив начин</a:t>
            </a:r>
          </a:p>
          <a:p>
            <a:r>
              <a:rPr lang="sr-Cyrl-RS" dirty="0" smtClean="0"/>
              <a:t>Пирамиде исхране</a:t>
            </a:r>
          </a:p>
          <a:p>
            <a:r>
              <a:rPr lang="sr-Cyrl-RS" dirty="0" smtClean="0"/>
              <a:t>СЗО и 22 земље имају своје нутритивне водиче (различити начини графичког приказа)</a:t>
            </a:r>
          </a:p>
          <a:p>
            <a:r>
              <a:rPr lang="sr-Cyrl-RS" dirty="0" smtClean="0"/>
              <a:t>Популациони нутритивни водичи</a:t>
            </a:r>
          </a:p>
        </p:txBody>
      </p:sp>
    </p:spTree>
    <p:extLst>
      <p:ext uri="{BB962C8B-B14F-4D97-AF65-F5344CB8AC3E}">
        <p14:creationId xmlns="" xmlns:p14="http://schemas.microsoft.com/office/powerpoint/2010/main" val="117059069"/>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ВИТАМИНИ</a:t>
            </a:r>
            <a:endParaRPr lang="sr-Latn-RS" dirty="0"/>
          </a:p>
        </p:txBody>
      </p:sp>
      <p:sp>
        <p:nvSpPr>
          <p:cNvPr id="3" name="Content Placeholder 2"/>
          <p:cNvSpPr>
            <a:spLocks noGrp="1"/>
          </p:cNvSpPr>
          <p:nvPr>
            <p:ph idx="1"/>
          </p:nvPr>
        </p:nvSpPr>
        <p:spPr/>
        <p:txBody>
          <a:bodyPr numCol="2">
            <a:normAutofit fontScale="85000" lnSpcReduction="10000"/>
          </a:bodyPr>
          <a:lstStyle/>
          <a:p>
            <a:pPr marL="0" indent="0">
              <a:buNone/>
            </a:pPr>
            <a:r>
              <a:rPr lang="sr-Cyrl-CS" dirty="0" smtClean="0"/>
              <a:t>Хидросолубилни</a:t>
            </a:r>
            <a:r>
              <a:rPr lang="sr-Latn-RS" dirty="0" smtClean="0"/>
              <a:t> </a:t>
            </a:r>
            <a:endParaRPr lang="sr-Cyrl-RS" dirty="0" smtClean="0"/>
          </a:p>
          <a:p>
            <a:pPr>
              <a:buFont typeface="Wingdings" pitchFamily="2" charset="2"/>
              <a:buChar char="ü"/>
            </a:pPr>
            <a:r>
              <a:rPr lang="sr-Cyrl-CS" dirty="0" smtClean="0"/>
              <a:t>витамин</a:t>
            </a:r>
            <a:r>
              <a:rPr lang="sr-Latn-RS" dirty="0" smtClean="0"/>
              <a:t> </a:t>
            </a:r>
            <a:r>
              <a:rPr lang="en-US" dirty="0" smtClean="0"/>
              <a:t>C</a:t>
            </a:r>
            <a:endParaRPr lang="sr-Latn-RS" dirty="0"/>
          </a:p>
          <a:p>
            <a:pPr>
              <a:buFont typeface="Wingdings" pitchFamily="2" charset="2"/>
              <a:buChar char="ü"/>
            </a:pPr>
            <a:r>
              <a:rPr lang="sr-Cyrl-CS" dirty="0" smtClean="0"/>
              <a:t>фолна </a:t>
            </a:r>
            <a:r>
              <a:rPr lang="sr-Cyrl-CS" dirty="0"/>
              <a:t>киселина</a:t>
            </a:r>
            <a:endParaRPr lang="sr-Latn-RS" dirty="0"/>
          </a:p>
          <a:p>
            <a:pPr>
              <a:buFont typeface="Wingdings" pitchFamily="2" charset="2"/>
              <a:buChar char="ü"/>
            </a:pPr>
            <a:r>
              <a:rPr lang="sr-Cyrl-CS" dirty="0"/>
              <a:t>в</a:t>
            </a:r>
            <a:r>
              <a:rPr lang="sr-Cyrl-CS" dirty="0" smtClean="0"/>
              <a:t>итамини</a:t>
            </a:r>
            <a:r>
              <a:rPr lang="sr-Cyrl-RS" dirty="0" smtClean="0"/>
              <a:t> </a:t>
            </a:r>
            <a:r>
              <a:rPr lang="en-US" dirty="0"/>
              <a:t>B</a:t>
            </a:r>
            <a:r>
              <a:rPr lang="sr-Latn-RS" dirty="0" smtClean="0"/>
              <a:t> </a:t>
            </a:r>
            <a:r>
              <a:rPr lang="sr-Cyrl-CS" dirty="0" smtClean="0"/>
              <a:t>групе</a:t>
            </a:r>
            <a:endParaRPr lang="sr-Latn-RS" dirty="0"/>
          </a:p>
          <a:p>
            <a:pPr>
              <a:buFont typeface="Wingdings" pitchFamily="2" charset="2"/>
              <a:buChar char="ü"/>
            </a:pPr>
            <a:r>
              <a:rPr lang="sr-Cyrl-CS" dirty="0" smtClean="0"/>
              <a:t>Биотин</a:t>
            </a:r>
          </a:p>
          <a:p>
            <a:pPr>
              <a:buFont typeface="Wingdings" pitchFamily="2" charset="2"/>
              <a:buChar char="ü"/>
            </a:pPr>
            <a:endParaRPr lang="sr-Cyrl-CS" dirty="0" smtClean="0"/>
          </a:p>
          <a:p>
            <a:pPr>
              <a:buFont typeface="Wingdings" pitchFamily="2" charset="2"/>
              <a:buChar char="ü"/>
            </a:pPr>
            <a:endParaRPr lang="sr-Cyrl-CS" dirty="0"/>
          </a:p>
          <a:p>
            <a:pPr>
              <a:buFont typeface="Wingdings" pitchFamily="2" charset="2"/>
              <a:buChar char="ü"/>
            </a:pPr>
            <a:endParaRPr lang="sr-Cyrl-CS" dirty="0" smtClean="0"/>
          </a:p>
          <a:p>
            <a:pPr>
              <a:buFont typeface="Wingdings" pitchFamily="2" charset="2"/>
              <a:buChar char="ü"/>
            </a:pPr>
            <a:endParaRPr lang="sr-Cyrl-CS" dirty="0"/>
          </a:p>
          <a:p>
            <a:pPr marL="0" indent="0">
              <a:buNone/>
            </a:pPr>
            <a:r>
              <a:rPr lang="sr-Cyrl-CS" dirty="0"/>
              <a:t>Липосолубилни</a:t>
            </a:r>
            <a:r>
              <a:rPr lang="sr-Latn-RS" dirty="0"/>
              <a:t> </a:t>
            </a:r>
            <a:r>
              <a:rPr lang="sr-Cyrl-CS" dirty="0"/>
              <a:t>витамини</a:t>
            </a:r>
            <a:endParaRPr lang="sr-Latn-RS" dirty="0"/>
          </a:p>
          <a:p>
            <a:pPr>
              <a:buFont typeface="Wingdings" pitchFamily="2" charset="2"/>
              <a:buChar char="ü"/>
            </a:pPr>
            <a:r>
              <a:rPr lang="sr-Cyrl-CS" dirty="0" smtClean="0"/>
              <a:t>каротеноиди</a:t>
            </a:r>
            <a:endParaRPr lang="sr-Latn-RS" dirty="0"/>
          </a:p>
          <a:p>
            <a:pPr>
              <a:buFont typeface="Wingdings" pitchFamily="2" charset="2"/>
              <a:buChar char="ü"/>
            </a:pPr>
            <a:r>
              <a:rPr lang="sr-Cyrl-CS" dirty="0" smtClean="0"/>
              <a:t>витамини</a:t>
            </a:r>
            <a:r>
              <a:rPr lang="sr-Latn-RS" dirty="0" smtClean="0"/>
              <a:t> </a:t>
            </a:r>
            <a:r>
              <a:rPr lang="sr-Cyrl-CS" dirty="0"/>
              <a:t>А</a:t>
            </a:r>
            <a:endParaRPr lang="sr-Latn-RS" dirty="0"/>
          </a:p>
          <a:p>
            <a:pPr>
              <a:buFont typeface="Wingdings" pitchFamily="2" charset="2"/>
              <a:buChar char="ü"/>
            </a:pPr>
            <a:r>
              <a:rPr lang="sr-Cyrl-CS" dirty="0" smtClean="0"/>
              <a:t>витамин</a:t>
            </a:r>
            <a:r>
              <a:rPr lang="sr-Latn-RS" dirty="0" smtClean="0"/>
              <a:t> </a:t>
            </a:r>
            <a:r>
              <a:rPr lang="sr-Cyrl-CS" dirty="0"/>
              <a:t>Е</a:t>
            </a:r>
            <a:endParaRPr lang="sr-Latn-RS" dirty="0"/>
          </a:p>
          <a:p>
            <a:pPr>
              <a:buFont typeface="Wingdings" pitchFamily="2" charset="2"/>
              <a:buChar char="ü"/>
            </a:pPr>
            <a:r>
              <a:rPr lang="sr-Cyrl-CS" dirty="0" smtClean="0"/>
              <a:t>витамин</a:t>
            </a:r>
            <a:r>
              <a:rPr lang="sr-Latn-RS" dirty="0" smtClean="0"/>
              <a:t> </a:t>
            </a:r>
            <a:r>
              <a:rPr lang="en-US" dirty="0"/>
              <a:t>D</a:t>
            </a:r>
            <a:endParaRPr lang="sr-Latn-RS" dirty="0"/>
          </a:p>
          <a:p>
            <a:endParaRPr lang="sr-Cyrl-CS" dirty="0" smtClean="0"/>
          </a:p>
          <a:p>
            <a:r>
              <a:rPr lang="sr-Cyrl-CS" dirty="0" smtClean="0"/>
              <a:t>Превенција</a:t>
            </a:r>
            <a:r>
              <a:rPr lang="sr-Latn-RS" dirty="0" smtClean="0"/>
              <a:t> </a:t>
            </a:r>
            <a:r>
              <a:rPr lang="sr-Cyrl-CS" dirty="0"/>
              <a:t>оксидативног</a:t>
            </a:r>
            <a:r>
              <a:rPr lang="sr-Latn-RS" dirty="0"/>
              <a:t> </a:t>
            </a:r>
            <a:r>
              <a:rPr lang="sr-Cyrl-CS" dirty="0"/>
              <a:t>оштећења</a:t>
            </a:r>
            <a:endParaRPr lang="sr-Latn-RS" dirty="0"/>
          </a:p>
          <a:p>
            <a:pPr>
              <a:buNone/>
            </a:pPr>
            <a:endParaRPr lang="sr-Latn-RS" dirty="0"/>
          </a:p>
        </p:txBody>
      </p:sp>
    </p:spTree>
    <p:extLst>
      <p:ext uri="{BB962C8B-B14F-4D97-AF65-F5344CB8AC3E}">
        <p14:creationId xmlns="" xmlns:p14="http://schemas.microsoft.com/office/powerpoint/2010/main" val="3144485153"/>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МИНЕРАЛИ</a:t>
            </a:r>
            <a:endParaRPr lang="sr-Latn-RS" dirty="0"/>
          </a:p>
        </p:txBody>
      </p:sp>
      <p:sp>
        <p:nvSpPr>
          <p:cNvPr id="3" name="Content Placeholder 2"/>
          <p:cNvSpPr>
            <a:spLocks noGrp="1"/>
          </p:cNvSpPr>
          <p:nvPr>
            <p:ph idx="1"/>
          </p:nvPr>
        </p:nvSpPr>
        <p:spPr/>
        <p:txBody>
          <a:bodyPr>
            <a:normAutofit fontScale="92500"/>
          </a:bodyPr>
          <a:lstStyle/>
          <a:p>
            <a:pPr marL="0" indent="0">
              <a:buNone/>
            </a:pPr>
            <a:r>
              <a:rPr lang="sr-Cyrl-CS" dirty="0" smtClean="0"/>
              <a:t>Калцијум</a:t>
            </a:r>
            <a:endParaRPr lang="sr-Latn-RS" dirty="0"/>
          </a:p>
          <a:p>
            <a:pPr marL="0" indent="0">
              <a:buNone/>
            </a:pPr>
            <a:r>
              <a:rPr lang="sr-Latn-RS" dirty="0"/>
              <a:t>• </a:t>
            </a:r>
            <a:r>
              <a:rPr lang="sr-Cyrl-CS" dirty="0" smtClean="0"/>
              <a:t>превенција</a:t>
            </a:r>
            <a:r>
              <a:rPr lang="sr-Latn-RS" dirty="0" smtClean="0"/>
              <a:t> </a:t>
            </a:r>
            <a:r>
              <a:rPr lang="sr-Cyrl-CS" dirty="0" smtClean="0"/>
              <a:t>и</a:t>
            </a:r>
            <a:r>
              <a:rPr lang="sr-Latn-RS" dirty="0" smtClean="0"/>
              <a:t> </a:t>
            </a:r>
            <a:r>
              <a:rPr lang="sr-Cyrl-CS" dirty="0" smtClean="0"/>
              <a:t>лечење</a:t>
            </a:r>
            <a:r>
              <a:rPr lang="sr-Latn-RS" dirty="0" smtClean="0"/>
              <a:t> </a:t>
            </a:r>
            <a:r>
              <a:rPr lang="sr-Cyrl-CS" dirty="0" smtClean="0"/>
              <a:t>остеопорозе</a:t>
            </a:r>
            <a:r>
              <a:rPr lang="sr-Latn-RS" dirty="0" smtClean="0"/>
              <a:t> </a:t>
            </a:r>
            <a:r>
              <a:rPr lang="sr-Cyrl-CS" dirty="0" smtClean="0"/>
              <a:t>тип</a:t>
            </a:r>
            <a:r>
              <a:rPr lang="sr-Latn-RS" dirty="0" smtClean="0"/>
              <a:t> </a:t>
            </a:r>
            <a:r>
              <a:rPr lang="en-US" dirty="0" smtClean="0"/>
              <a:t>I</a:t>
            </a:r>
            <a:r>
              <a:rPr lang="sr-Latn-RS" dirty="0" smtClean="0"/>
              <a:t> </a:t>
            </a:r>
            <a:r>
              <a:rPr lang="sr-Cyrl-CS" dirty="0" smtClean="0"/>
              <a:t>и</a:t>
            </a:r>
            <a:r>
              <a:rPr lang="sr-Latn-RS" dirty="0" smtClean="0"/>
              <a:t> </a:t>
            </a:r>
            <a:r>
              <a:rPr lang="sr-Cyrl-CS" dirty="0" smtClean="0"/>
              <a:t>тип</a:t>
            </a:r>
            <a:r>
              <a:rPr lang="sr-Latn-RS" dirty="0" smtClean="0"/>
              <a:t> </a:t>
            </a:r>
            <a:r>
              <a:rPr lang="en-US" dirty="0" smtClean="0"/>
              <a:t>II</a:t>
            </a:r>
            <a:endParaRPr lang="sr-Cyrl-RS" dirty="0" smtClean="0"/>
          </a:p>
          <a:p>
            <a:endParaRPr lang="sr-Cyrl-RS" dirty="0"/>
          </a:p>
          <a:p>
            <a:pPr marL="0" indent="0">
              <a:buNone/>
            </a:pPr>
            <a:r>
              <a:rPr lang="sr-Cyrl-CS" dirty="0" smtClean="0"/>
              <a:t>Магнезијум</a:t>
            </a:r>
            <a:endParaRPr lang="sr-Cyrl-RS" dirty="0"/>
          </a:p>
          <a:p>
            <a:pPr>
              <a:buFont typeface="Wingdings" pitchFamily="2" charset="2"/>
              <a:buChar char="ü"/>
            </a:pPr>
            <a:r>
              <a:rPr lang="sr-Cyrl-CS" dirty="0" smtClean="0"/>
              <a:t>превенција</a:t>
            </a:r>
            <a:r>
              <a:rPr lang="sr-Latn-RS" dirty="0" smtClean="0"/>
              <a:t> </a:t>
            </a:r>
            <a:r>
              <a:rPr lang="sr-Cyrl-CS" dirty="0" smtClean="0"/>
              <a:t>поремећаја</a:t>
            </a:r>
            <a:r>
              <a:rPr lang="sr-Latn-RS" dirty="0" smtClean="0"/>
              <a:t> </a:t>
            </a:r>
            <a:r>
              <a:rPr lang="sr-Cyrl-CS" dirty="0" smtClean="0"/>
              <a:t>срчаног</a:t>
            </a:r>
            <a:r>
              <a:rPr lang="sr-Latn-RS" dirty="0" smtClean="0"/>
              <a:t> </a:t>
            </a:r>
            <a:r>
              <a:rPr lang="sr-Cyrl-CS" dirty="0" smtClean="0"/>
              <a:t>ритма</a:t>
            </a:r>
            <a:endParaRPr lang="sr-Latn-RS" dirty="0"/>
          </a:p>
          <a:p>
            <a:pPr>
              <a:buFont typeface="Wingdings" pitchFamily="2" charset="2"/>
              <a:buChar char="ü"/>
            </a:pPr>
            <a:r>
              <a:rPr lang="sr-Cyrl-CS" dirty="0" smtClean="0"/>
              <a:t>природни</a:t>
            </a:r>
            <a:r>
              <a:rPr lang="sr-Latn-RS" dirty="0" smtClean="0"/>
              <a:t> </a:t>
            </a:r>
            <a:r>
              <a:rPr lang="sr-Cyrl-CS" dirty="0" smtClean="0"/>
              <a:t>статин</a:t>
            </a:r>
            <a:endParaRPr lang="sr-Latn-RS" dirty="0"/>
          </a:p>
          <a:p>
            <a:pPr>
              <a:buFont typeface="Wingdings" pitchFamily="2" charset="2"/>
              <a:buChar char="ü"/>
            </a:pPr>
            <a:r>
              <a:rPr lang="sr-Cyrl-CS" dirty="0" smtClean="0"/>
              <a:t>превенција</a:t>
            </a:r>
            <a:r>
              <a:rPr lang="sr-Latn-RS" dirty="0" smtClean="0"/>
              <a:t> </a:t>
            </a:r>
            <a:r>
              <a:rPr lang="sr-Cyrl-CS" dirty="0" smtClean="0"/>
              <a:t>и</a:t>
            </a:r>
            <a:r>
              <a:rPr lang="sr-Latn-RS" dirty="0" smtClean="0"/>
              <a:t> </a:t>
            </a:r>
            <a:r>
              <a:rPr lang="sr-Cyrl-CS" dirty="0" smtClean="0"/>
              <a:t>лечење</a:t>
            </a:r>
            <a:r>
              <a:rPr lang="sr-Latn-RS" dirty="0" smtClean="0"/>
              <a:t> </a:t>
            </a:r>
            <a:r>
              <a:rPr lang="sr-Cyrl-CS" dirty="0" smtClean="0"/>
              <a:t>опстипације</a:t>
            </a:r>
            <a:endParaRPr lang="sr-Cyrl-RS" dirty="0"/>
          </a:p>
          <a:p>
            <a:pPr>
              <a:buFont typeface="Wingdings" pitchFamily="2" charset="2"/>
              <a:buChar char="ü"/>
            </a:pPr>
            <a:r>
              <a:rPr lang="sr-Cyrl-CS" dirty="0" smtClean="0"/>
              <a:t>Концентрација</a:t>
            </a:r>
            <a:r>
              <a:rPr lang="sr-Latn-RS" dirty="0" smtClean="0"/>
              <a:t> </a:t>
            </a:r>
            <a:r>
              <a:rPr lang="sr-Cyrl-CS" dirty="0" smtClean="0"/>
              <a:t>и</a:t>
            </a:r>
            <a:r>
              <a:rPr lang="sr-Latn-RS" dirty="0" smtClean="0"/>
              <a:t> </a:t>
            </a:r>
            <a:r>
              <a:rPr lang="sr-Cyrl-CS" dirty="0" smtClean="0"/>
              <a:t>памћење</a:t>
            </a:r>
            <a:endParaRPr lang="sr-Latn-RS" dirty="0"/>
          </a:p>
        </p:txBody>
      </p:sp>
    </p:spTree>
    <p:extLst>
      <p:ext uri="{BB962C8B-B14F-4D97-AF65-F5344CB8AC3E}">
        <p14:creationId xmlns="" xmlns:p14="http://schemas.microsoft.com/office/powerpoint/2010/main" val="49151714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Микроелементи</a:t>
            </a:r>
            <a:r>
              <a:rPr lang="sr-Latn-RS" dirty="0"/>
              <a:t/>
            </a:r>
            <a:br>
              <a:rPr lang="sr-Latn-RS" dirty="0"/>
            </a:br>
            <a:endParaRPr lang="sr-Latn-RS" dirty="0"/>
          </a:p>
        </p:txBody>
      </p:sp>
      <p:sp>
        <p:nvSpPr>
          <p:cNvPr id="3" name="Content Placeholder 2"/>
          <p:cNvSpPr>
            <a:spLocks noGrp="1"/>
          </p:cNvSpPr>
          <p:nvPr>
            <p:ph idx="1"/>
          </p:nvPr>
        </p:nvSpPr>
        <p:spPr>
          <a:xfrm>
            <a:off x="107504" y="1600200"/>
            <a:ext cx="8928992" cy="4525963"/>
          </a:xfrm>
        </p:spPr>
        <p:txBody>
          <a:bodyPr>
            <a:normAutofit/>
          </a:bodyPr>
          <a:lstStyle/>
          <a:p>
            <a:pPr>
              <a:buFont typeface="Wingdings" pitchFamily="2" charset="2"/>
              <a:buChar char="ü"/>
            </a:pPr>
            <a:r>
              <a:rPr lang="sr-Cyrl-CS" dirty="0" smtClean="0"/>
              <a:t>гвожђе</a:t>
            </a:r>
            <a:endParaRPr lang="vi-VN" dirty="0"/>
          </a:p>
          <a:p>
            <a:pPr>
              <a:buFont typeface="Wingdings" pitchFamily="2" charset="2"/>
              <a:buChar char="ü"/>
            </a:pPr>
            <a:r>
              <a:rPr lang="sr-Cyrl-CS" dirty="0" smtClean="0"/>
              <a:t>цинк</a:t>
            </a:r>
            <a:endParaRPr lang="sr-Latn-RS" dirty="0"/>
          </a:p>
          <a:p>
            <a:pPr>
              <a:buFont typeface="Wingdings" pitchFamily="2" charset="2"/>
              <a:buChar char="ü"/>
            </a:pPr>
            <a:r>
              <a:rPr lang="sr-Cyrl-CS" dirty="0" smtClean="0"/>
              <a:t>селен</a:t>
            </a:r>
            <a:endParaRPr lang="sr-Latn-RS" dirty="0"/>
          </a:p>
          <a:p>
            <a:pPr>
              <a:buFont typeface="Wingdings" pitchFamily="2" charset="2"/>
              <a:buChar char="ü"/>
            </a:pPr>
            <a:r>
              <a:rPr lang="sr-Cyrl-CS" dirty="0" smtClean="0"/>
              <a:t>бакар</a:t>
            </a:r>
            <a:endParaRPr lang="sr-Latn-RS" dirty="0"/>
          </a:p>
          <a:p>
            <a:pPr>
              <a:buFont typeface="Wingdings" pitchFamily="2" charset="2"/>
              <a:buChar char="ü"/>
            </a:pPr>
            <a:r>
              <a:rPr lang="sr-Cyrl-CS" dirty="0" smtClean="0"/>
              <a:t>гвожђе</a:t>
            </a:r>
            <a:endParaRPr lang="vi-VN" dirty="0"/>
          </a:p>
          <a:p>
            <a:pPr marL="0" indent="0">
              <a:buNone/>
            </a:pPr>
            <a:r>
              <a:rPr lang="sr-Cyrl-CS" dirty="0" smtClean="0"/>
              <a:t>конкуренција</a:t>
            </a:r>
            <a:r>
              <a:rPr lang="sr-Latn-RS" dirty="0" smtClean="0"/>
              <a:t> </a:t>
            </a:r>
            <a:r>
              <a:rPr lang="sr-Cyrl-CS" dirty="0" smtClean="0"/>
              <a:t>двовалентних</a:t>
            </a:r>
            <a:r>
              <a:rPr lang="sr-Latn-RS" dirty="0" smtClean="0"/>
              <a:t> </a:t>
            </a:r>
            <a:r>
              <a:rPr lang="sr-Cyrl-CS" dirty="0" smtClean="0"/>
              <a:t>микроелемената</a:t>
            </a:r>
            <a:r>
              <a:rPr lang="sr-Latn-RS" dirty="0" smtClean="0"/>
              <a:t>, </a:t>
            </a:r>
            <a:r>
              <a:rPr lang="sr-Cyrl-CS" dirty="0" smtClean="0"/>
              <a:t>чиниоци</a:t>
            </a:r>
            <a:r>
              <a:rPr lang="sr-Latn-RS" dirty="0" smtClean="0"/>
              <a:t> </a:t>
            </a:r>
            <a:r>
              <a:rPr lang="sr-Cyrl-CS" dirty="0" smtClean="0"/>
              <a:t>из</a:t>
            </a:r>
            <a:r>
              <a:rPr lang="sr-Latn-RS" dirty="0" smtClean="0"/>
              <a:t> </a:t>
            </a:r>
            <a:r>
              <a:rPr lang="sr-Cyrl-CS" dirty="0" smtClean="0"/>
              <a:t>хране</a:t>
            </a:r>
            <a:r>
              <a:rPr lang="sr-Latn-RS" dirty="0" smtClean="0"/>
              <a:t> </a:t>
            </a:r>
            <a:r>
              <a:rPr lang="sr-Cyrl-CS" dirty="0" smtClean="0"/>
              <a:t>који побољшавају</a:t>
            </a:r>
            <a:r>
              <a:rPr lang="sr-Latn-RS" dirty="0" smtClean="0"/>
              <a:t>/</a:t>
            </a:r>
            <a:r>
              <a:rPr lang="sr-Cyrl-CS" dirty="0" smtClean="0"/>
              <a:t>ометају</a:t>
            </a:r>
            <a:r>
              <a:rPr lang="sr-Latn-RS" dirty="0" smtClean="0"/>
              <a:t> </a:t>
            </a:r>
            <a:r>
              <a:rPr lang="sr-Cyrl-CS" dirty="0" smtClean="0"/>
              <a:t>апсорпцију!</a:t>
            </a:r>
            <a:endParaRPr lang="sr-Latn-RS" dirty="0"/>
          </a:p>
        </p:txBody>
      </p:sp>
    </p:spTree>
    <p:extLst>
      <p:ext uri="{BB962C8B-B14F-4D97-AF65-F5344CB8AC3E}">
        <p14:creationId xmlns="" xmlns:p14="http://schemas.microsoft.com/office/powerpoint/2010/main" val="1739575489"/>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Хормонски</a:t>
            </a:r>
            <a:r>
              <a:rPr lang="sr-Latn-RS" dirty="0"/>
              <a:t> </a:t>
            </a:r>
            <a:r>
              <a:rPr lang="sr-Cyrl-CS" dirty="0"/>
              <a:t>суплементи</a:t>
            </a:r>
            <a:r>
              <a:rPr lang="sr-Latn-RS" dirty="0"/>
              <a:t/>
            </a:r>
            <a:br>
              <a:rPr lang="sr-Latn-RS" dirty="0"/>
            </a:br>
            <a:endParaRPr lang="sr-Latn-RS" dirty="0"/>
          </a:p>
        </p:txBody>
      </p:sp>
      <p:sp>
        <p:nvSpPr>
          <p:cNvPr id="3" name="Content Placeholder 2"/>
          <p:cNvSpPr>
            <a:spLocks noGrp="1"/>
          </p:cNvSpPr>
          <p:nvPr>
            <p:ph idx="1"/>
          </p:nvPr>
        </p:nvSpPr>
        <p:spPr/>
        <p:txBody>
          <a:bodyPr/>
          <a:lstStyle/>
          <a:p>
            <a:pPr marL="0" indent="0">
              <a:buNone/>
            </a:pPr>
            <a:r>
              <a:rPr lang="sr-Cyrl-CS" dirty="0" smtClean="0"/>
              <a:t>ако</a:t>
            </a:r>
            <a:r>
              <a:rPr lang="sr-Latn-RS" dirty="0" smtClean="0"/>
              <a:t> </a:t>
            </a:r>
            <a:r>
              <a:rPr lang="sr-Cyrl-CS" dirty="0" smtClean="0"/>
              <a:t>су</a:t>
            </a:r>
            <a:r>
              <a:rPr lang="sr-Latn-RS" dirty="0" smtClean="0"/>
              <a:t> </a:t>
            </a:r>
            <a:r>
              <a:rPr lang="sr-Cyrl-CS" dirty="0" smtClean="0"/>
              <a:t>протеинске</a:t>
            </a:r>
            <a:r>
              <a:rPr lang="sr-Latn-RS" dirty="0" smtClean="0"/>
              <a:t> </a:t>
            </a:r>
            <a:r>
              <a:rPr lang="sr-Cyrl-CS" dirty="0" smtClean="0"/>
              <a:t>природе</a:t>
            </a:r>
            <a:r>
              <a:rPr lang="sr-Latn-RS" dirty="0" smtClean="0"/>
              <a:t> </a:t>
            </a:r>
            <a:r>
              <a:rPr lang="sr-Cyrl-CS" dirty="0" smtClean="0"/>
              <a:t>подлежу</a:t>
            </a:r>
            <a:r>
              <a:rPr lang="sr-Latn-RS" dirty="0" smtClean="0"/>
              <a:t> </a:t>
            </a:r>
            <a:r>
              <a:rPr lang="sr-Cyrl-CS" dirty="0" smtClean="0"/>
              <a:t>разградњи</a:t>
            </a:r>
            <a:r>
              <a:rPr lang="sr-Latn-RS" dirty="0" smtClean="0"/>
              <a:t> </a:t>
            </a:r>
            <a:r>
              <a:rPr lang="sr-Cyrl-CS" dirty="0" smtClean="0"/>
              <a:t>у</a:t>
            </a:r>
            <a:r>
              <a:rPr lang="sr-Latn-RS" dirty="0" smtClean="0"/>
              <a:t> </a:t>
            </a:r>
            <a:r>
              <a:rPr lang="sr-Cyrl-CS" dirty="0" smtClean="0"/>
              <a:t>дигестивном</a:t>
            </a:r>
            <a:r>
              <a:rPr lang="sr-Latn-RS" dirty="0" smtClean="0"/>
              <a:t> </a:t>
            </a:r>
            <a:r>
              <a:rPr lang="sr-Cyrl-CS" dirty="0" smtClean="0"/>
              <a:t>тракту</a:t>
            </a:r>
            <a:endParaRPr lang="sr-Latn-RS" dirty="0"/>
          </a:p>
          <a:p>
            <a:pPr marL="0" indent="0">
              <a:buNone/>
            </a:pPr>
            <a:r>
              <a:rPr lang="sr-Cyrl-CS" dirty="0" smtClean="0"/>
              <a:t>непротеински</a:t>
            </a:r>
            <a:r>
              <a:rPr lang="sr-Latn-RS" dirty="0" smtClean="0"/>
              <a:t>, </a:t>
            </a:r>
            <a:r>
              <a:rPr lang="sr-Cyrl-CS" dirty="0" smtClean="0"/>
              <a:t>мелатонин</a:t>
            </a:r>
            <a:r>
              <a:rPr lang="sr-Latn-RS" dirty="0" smtClean="0"/>
              <a:t> </a:t>
            </a:r>
            <a:r>
              <a:rPr lang="sr-Latn-RS" dirty="0"/>
              <a:t>- </a:t>
            </a:r>
            <a:r>
              <a:rPr lang="sr-Cyrl-CS" dirty="0" smtClean="0"/>
              <a:t>не</a:t>
            </a:r>
            <a:r>
              <a:rPr lang="sr-Latn-RS" dirty="0" smtClean="0"/>
              <a:t> </a:t>
            </a:r>
            <a:r>
              <a:rPr lang="sr-Cyrl-CS" dirty="0" smtClean="0"/>
              <a:t>подлеже</a:t>
            </a:r>
            <a:r>
              <a:rPr lang="sr-Latn-RS" dirty="0" smtClean="0"/>
              <a:t> </a:t>
            </a:r>
            <a:r>
              <a:rPr lang="sr-Cyrl-CS" dirty="0" smtClean="0"/>
              <a:t>разградњи</a:t>
            </a:r>
            <a:r>
              <a:rPr lang="sr-Latn-RS" dirty="0" smtClean="0"/>
              <a:t>, </a:t>
            </a:r>
            <a:r>
              <a:rPr lang="sr-Cyrl-CS" dirty="0" smtClean="0"/>
              <a:t>има</a:t>
            </a:r>
            <a:r>
              <a:rPr lang="sr-Latn-RS" dirty="0" smtClean="0"/>
              <a:t> </a:t>
            </a:r>
            <a:r>
              <a:rPr lang="sr-Cyrl-CS" dirty="0" smtClean="0"/>
              <a:t>системске</a:t>
            </a:r>
            <a:r>
              <a:rPr lang="sr-Latn-RS" dirty="0" smtClean="0"/>
              <a:t> </a:t>
            </a:r>
            <a:r>
              <a:rPr lang="sr-Cyrl-CS" dirty="0" smtClean="0"/>
              <a:t>ефекте</a:t>
            </a:r>
            <a:endParaRPr lang="sr-Latn-RS" dirty="0"/>
          </a:p>
          <a:p>
            <a:pPr marL="0" indent="0">
              <a:buNone/>
            </a:pPr>
            <a:r>
              <a:rPr lang="sr-Cyrl-CS" dirty="0" smtClean="0"/>
              <a:t>стероидни</a:t>
            </a:r>
            <a:r>
              <a:rPr lang="sr-Latn-RS" dirty="0" smtClean="0"/>
              <a:t>,</a:t>
            </a:r>
            <a:endParaRPr lang="sr-Latn-RS" dirty="0"/>
          </a:p>
          <a:p>
            <a:pPr marL="0" indent="0">
              <a:buNone/>
            </a:pPr>
            <a:r>
              <a:rPr lang="sr-Cyrl-CS" dirty="0" smtClean="0"/>
              <a:t>дехидроепиандростерон</a:t>
            </a:r>
            <a:r>
              <a:rPr lang="sr-Latn-RS" dirty="0" smtClean="0"/>
              <a:t>,</a:t>
            </a:r>
            <a:endParaRPr lang="sr-Latn-RS" dirty="0"/>
          </a:p>
          <a:p>
            <a:pPr marL="0" indent="0">
              <a:buNone/>
            </a:pPr>
            <a:r>
              <a:rPr lang="sr-Cyrl-CS" dirty="0" smtClean="0"/>
              <a:t>системски</a:t>
            </a:r>
            <a:r>
              <a:rPr lang="sr-Latn-RS" dirty="0" smtClean="0"/>
              <a:t> </a:t>
            </a:r>
            <a:r>
              <a:rPr lang="sr-Cyrl-CS" dirty="0" smtClean="0"/>
              <a:t>ефекат</a:t>
            </a:r>
            <a:r>
              <a:rPr lang="sr-Latn-RS" dirty="0" smtClean="0"/>
              <a:t> </a:t>
            </a:r>
            <a:r>
              <a:rPr lang="sr-Latn-RS" dirty="0"/>
              <a:t>( </a:t>
            </a:r>
            <a:r>
              <a:rPr lang="sr-Cyrl-CS" dirty="0" smtClean="0"/>
              <a:t>спортисти</a:t>
            </a:r>
            <a:r>
              <a:rPr lang="sr-Latn-RS" dirty="0" smtClean="0"/>
              <a:t>)</a:t>
            </a:r>
            <a:endParaRPr lang="sr-Cyrl-RS" dirty="0" smtClean="0"/>
          </a:p>
          <a:p>
            <a:pPr marL="0" indent="0">
              <a:buNone/>
            </a:pPr>
            <a:r>
              <a:rPr lang="sr-Cyrl-RS" dirty="0" smtClean="0"/>
              <a:t>Синергистички/антагонистички ефекат</a:t>
            </a:r>
            <a:endParaRPr lang="sr-Latn-RS" dirty="0"/>
          </a:p>
        </p:txBody>
      </p:sp>
    </p:spTree>
    <p:extLst>
      <p:ext uri="{BB962C8B-B14F-4D97-AF65-F5344CB8AC3E}">
        <p14:creationId xmlns="" xmlns:p14="http://schemas.microsoft.com/office/powerpoint/2010/main" val="873530523"/>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СПОРТ</a:t>
            </a:r>
            <a:endParaRPr lang="sr-Latn-RS" dirty="0"/>
          </a:p>
        </p:txBody>
      </p:sp>
      <p:sp>
        <p:nvSpPr>
          <p:cNvPr id="3" name="Content Placeholder 2"/>
          <p:cNvSpPr>
            <a:spLocks noGrp="1"/>
          </p:cNvSpPr>
          <p:nvPr>
            <p:ph idx="1"/>
          </p:nvPr>
        </p:nvSpPr>
        <p:spPr/>
        <p:txBody>
          <a:bodyPr>
            <a:normAutofit fontScale="77500" lnSpcReduction="20000"/>
          </a:bodyPr>
          <a:lstStyle/>
          <a:p>
            <a:endParaRPr lang="sr-Latn-RS" dirty="0"/>
          </a:p>
          <a:p>
            <a:pPr marL="0" indent="0">
              <a:buNone/>
            </a:pPr>
            <a:r>
              <a:rPr lang="sr-Cyrl-CS" b="1" dirty="0" smtClean="0"/>
              <a:t>Највећи</a:t>
            </a:r>
            <a:r>
              <a:rPr lang="pl-PL" b="1" dirty="0" smtClean="0"/>
              <a:t> </a:t>
            </a:r>
            <a:r>
              <a:rPr lang="sr-Cyrl-CS" b="1" dirty="0" smtClean="0"/>
              <a:t>ризик</a:t>
            </a:r>
            <a:r>
              <a:rPr lang="pl-PL" b="1" dirty="0" smtClean="0"/>
              <a:t> </a:t>
            </a:r>
            <a:r>
              <a:rPr lang="sr-Cyrl-CS" b="1" dirty="0" smtClean="0"/>
              <a:t>од</a:t>
            </a:r>
            <a:r>
              <a:rPr lang="pl-PL" b="1" dirty="0" smtClean="0"/>
              <a:t> </a:t>
            </a:r>
            <a:r>
              <a:rPr lang="sr-Cyrl-CS" b="1" dirty="0" smtClean="0"/>
              <a:t>дефицита</a:t>
            </a:r>
            <a:r>
              <a:rPr lang="pl-PL" b="1" dirty="0" smtClean="0"/>
              <a:t> </a:t>
            </a:r>
            <a:r>
              <a:rPr lang="sr-Cyrl-CS" b="1" dirty="0" smtClean="0"/>
              <a:t>код</a:t>
            </a:r>
            <a:r>
              <a:rPr lang="pl-PL" b="1" dirty="0" smtClean="0"/>
              <a:t>:</a:t>
            </a:r>
            <a:endParaRPr lang="pl-PL" dirty="0"/>
          </a:p>
          <a:p>
            <a:r>
              <a:rPr lang="sr-Cyrl-CS" b="1" dirty="0" smtClean="0"/>
              <a:t>Спортисти</a:t>
            </a:r>
            <a:r>
              <a:rPr lang="sr-Latn-RS" b="1" dirty="0" smtClean="0"/>
              <a:t> </a:t>
            </a:r>
            <a:r>
              <a:rPr lang="sr-Cyrl-CS" b="1" dirty="0" smtClean="0"/>
              <a:t>на</a:t>
            </a:r>
            <a:r>
              <a:rPr lang="sr-Latn-RS" b="1" dirty="0" smtClean="0"/>
              <a:t> </a:t>
            </a:r>
            <a:r>
              <a:rPr lang="sr-Cyrl-CS" b="1" dirty="0" smtClean="0"/>
              <a:t>редукционим</a:t>
            </a:r>
            <a:r>
              <a:rPr lang="sr-Latn-RS" b="1" dirty="0" smtClean="0"/>
              <a:t> </a:t>
            </a:r>
            <a:r>
              <a:rPr lang="sr-Cyrl-CS" b="1" dirty="0" smtClean="0"/>
              <a:t>дијетама</a:t>
            </a:r>
            <a:endParaRPr lang="sr-Latn-RS" dirty="0"/>
          </a:p>
          <a:p>
            <a:r>
              <a:rPr lang="sr-Cyrl-CS" b="1" dirty="0" smtClean="0"/>
              <a:t>Стриктни</a:t>
            </a:r>
            <a:r>
              <a:rPr lang="sr-Latn-RS" b="1" dirty="0" smtClean="0"/>
              <a:t> </a:t>
            </a:r>
            <a:r>
              <a:rPr lang="sr-Cyrl-CS" b="1" dirty="0" smtClean="0"/>
              <a:t>вегетаријанци</a:t>
            </a:r>
            <a:r>
              <a:rPr lang="sr-Latn-RS" b="1" dirty="0" smtClean="0"/>
              <a:t> </a:t>
            </a:r>
            <a:endParaRPr lang="sr-Latn-RS" dirty="0"/>
          </a:p>
          <a:p>
            <a:r>
              <a:rPr lang="sr-Cyrl-CS" b="1" dirty="0" smtClean="0"/>
              <a:t>Спортисти </a:t>
            </a:r>
            <a:r>
              <a:rPr lang="sr-Latn-RS" b="1" dirty="0" smtClean="0"/>
              <a:t> </a:t>
            </a:r>
            <a:r>
              <a:rPr lang="sr-Cyrl-CS" b="1" dirty="0" smtClean="0"/>
              <a:t>који</a:t>
            </a:r>
            <a:r>
              <a:rPr lang="sr-Latn-RS" b="1" dirty="0" smtClean="0"/>
              <a:t> </a:t>
            </a:r>
            <a:r>
              <a:rPr lang="sr-Cyrl-CS" b="1" dirty="0" smtClean="0"/>
              <a:t>конзумирају</a:t>
            </a:r>
            <a:r>
              <a:rPr lang="sr-Latn-RS" b="1" dirty="0" smtClean="0"/>
              <a:t> </a:t>
            </a:r>
            <a:r>
              <a:rPr lang="sr-Cyrl-CS" b="1" dirty="0" smtClean="0"/>
              <a:t>велике</a:t>
            </a:r>
            <a:r>
              <a:rPr lang="sr-Latn-RS" b="1" dirty="0" smtClean="0"/>
              <a:t> </a:t>
            </a:r>
            <a:r>
              <a:rPr lang="sr-Cyrl-CS" b="1" dirty="0" smtClean="0"/>
              <a:t>количине</a:t>
            </a:r>
            <a:r>
              <a:rPr lang="sr-Latn-RS" b="1" dirty="0" smtClean="0"/>
              <a:t> </a:t>
            </a:r>
            <a:r>
              <a:rPr lang="sr-Cyrl-CS" b="1" dirty="0" smtClean="0"/>
              <a:t>угљених</a:t>
            </a:r>
            <a:r>
              <a:rPr lang="sr-Latn-RS" b="1" dirty="0" smtClean="0"/>
              <a:t> </a:t>
            </a:r>
            <a:r>
              <a:rPr lang="sr-Cyrl-CS" b="1" dirty="0" smtClean="0"/>
              <a:t>хидрата</a:t>
            </a:r>
            <a:r>
              <a:rPr lang="sr-Latn-RS" b="1" dirty="0" smtClean="0"/>
              <a:t> </a:t>
            </a:r>
            <a:r>
              <a:rPr lang="sr-Cyrl-CS" b="1" dirty="0" smtClean="0"/>
              <a:t>и</a:t>
            </a:r>
            <a:r>
              <a:rPr lang="sr-Latn-RS" b="1" dirty="0" smtClean="0"/>
              <a:t> </a:t>
            </a:r>
            <a:r>
              <a:rPr lang="sr-Cyrl-CS" b="1" dirty="0" smtClean="0"/>
              <a:t>енергетски</a:t>
            </a:r>
            <a:r>
              <a:rPr lang="sr-Latn-RS" b="1" dirty="0" smtClean="0"/>
              <a:t> </a:t>
            </a:r>
            <a:r>
              <a:rPr lang="sr-Cyrl-CS" b="1" dirty="0" smtClean="0"/>
              <a:t>богату</a:t>
            </a:r>
            <a:r>
              <a:rPr lang="sr-Latn-RS" b="1" dirty="0" smtClean="0"/>
              <a:t> </a:t>
            </a:r>
            <a:r>
              <a:rPr lang="sr-Cyrl-CS" b="1" dirty="0" smtClean="0"/>
              <a:t>храну</a:t>
            </a:r>
            <a:endParaRPr lang="sr-Latn-RS" dirty="0"/>
          </a:p>
          <a:p>
            <a:r>
              <a:rPr lang="sr-Cyrl-CS" b="1" dirty="0" smtClean="0"/>
              <a:t>Спортисти</a:t>
            </a:r>
            <a:r>
              <a:rPr lang="fi-FI" b="1" dirty="0" smtClean="0"/>
              <a:t> </a:t>
            </a:r>
            <a:r>
              <a:rPr lang="sr-Cyrl-CS" b="1" dirty="0" smtClean="0"/>
              <a:t>који</a:t>
            </a:r>
            <a:r>
              <a:rPr lang="fi-FI" b="1" dirty="0" smtClean="0"/>
              <a:t> </a:t>
            </a:r>
            <a:r>
              <a:rPr lang="sr-Cyrl-CS" b="1" dirty="0" smtClean="0"/>
              <a:t>још</a:t>
            </a:r>
            <a:r>
              <a:rPr lang="fi-FI" b="1" dirty="0" smtClean="0"/>
              <a:t> </a:t>
            </a:r>
            <a:r>
              <a:rPr lang="sr-Cyrl-CS" b="1" dirty="0" smtClean="0"/>
              <a:t>увек</a:t>
            </a:r>
            <a:r>
              <a:rPr lang="fi-FI" b="1" dirty="0" smtClean="0"/>
              <a:t> </a:t>
            </a:r>
            <a:r>
              <a:rPr lang="sr-Cyrl-CS" b="1" dirty="0" smtClean="0"/>
              <a:t>расту</a:t>
            </a:r>
            <a:endParaRPr lang="fi-FI" dirty="0"/>
          </a:p>
          <a:p>
            <a:r>
              <a:rPr lang="sr-Cyrl-CS" b="1" dirty="0" smtClean="0"/>
              <a:t>Младе</a:t>
            </a:r>
            <a:r>
              <a:rPr lang="sr-Latn-RS" b="1" dirty="0" smtClean="0"/>
              <a:t> </a:t>
            </a:r>
            <a:r>
              <a:rPr lang="sr-Cyrl-CS" b="1" dirty="0" smtClean="0"/>
              <a:t>жене-спортисти</a:t>
            </a:r>
            <a:endParaRPr lang="sr-Latn-RS" dirty="0"/>
          </a:p>
          <a:p>
            <a:endParaRPr lang="sr-Latn-RS" dirty="0"/>
          </a:p>
          <a:p>
            <a:pPr marL="0" indent="0">
              <a:buNone/>
            </a:pPr>
            <a:r>
              <a:rPr lang="sr-Cyrl-CS" b="1" dirty="0" smtClean="0"/>
              <a:t>Проблем</a:t>
            </a:r>
            <a:r>
              <a:rPr lang="sr-Latn-RS" b="1" dirty="0" smtClean="0"/>
              <a:t> </a:t>
            </a:r>
            <a:r>
              <a:rPr lang="sr-Cyrl-CS" b="1" dirty="0" smtClean="0"/>
              <a:t>коришћења</a:t>
            </a:r>
            <a:r>
              <a:rPr lang="sr-Latn-RS" b="1" dirty="0" smtClean="0"/>
              <a:t> </a:t>
            </a:r>
            <a:r>
              <a:rPr lang="sr-Cyrl-CS" b="1" dirty="0" smtClean="0"/>
              <a:t>великих</a:t>
            </a:r>
            <a:r>
              <a:rPr lang="sr-Latn-RS" b="1" dirty="0" smtClean="0"/>
              <a:t> </a:t>
            </a:r>
            <a:r>
              <a:rPr lang="sr-Cyrl-CS" b="1" dirty="0" smtClean="0"/>
              <a:t>доза мултивитаминских и других препарата</a:t>
            </a:r>
            <a:r>
              <a:rPr lang="sr-Latn-RS" b="1" dirty="0" smtClean="0"/>
              <a:t> </a:t>
            </a:r>
            <a:r>
              <a:rPr lang="sr-Cyrl-CS" b="1" dirty="0" smtClean="0"/>
              <a:t>и</a:t>
            </a:r>
            <a:r>
              <a:rPr lang="sr-Latn-RS" b="1" dirty="0" smtClean="0"/>
              <a:t> </a:t>
            </a:r>
            <a:r>
              <a:rPr lang="sr-Cyrl-CS" b="1" dirty="0" smtClean="0"/>
              <a:t>коришћења</a:t>
            </a:r>
            <a:r>
              <a:rPr lang="sr-Latn-RS" b="1" dirty="0" smtClean="0"/>
              <a:t> </a:t>
            </a:r>
            <a:r>
              <a:rPr lang="sr-Cyrl-CS" b="1" dirty="0" smtClean="0"/>
              <a:t>суплемената</a:t>
            </a:r>
            <a:r>
              <a:rPr lang="sr-Latn-RS" b="1" dirty="0" smtClean="0"/>
              <a:t> </a:t>
            </a:r>
            <a:r>
              <a:rPr lang="sr-Cyrl-CS" b="1" dirty="0" smtClean="0"/>
              <a:t>у</a:t>
            </a:r>
            <a:r>
              <a:rPr lang="sr-Latn-RS" b="1" dirty="0" smtClean="0"/>
              <a:t> </a:t>
            </a:r>
            <a:r>
              <a:rPr lang="sr-Cyrl-CS" b="1" dirty="0" smtClean="0"/>
              <a:t>циљу</a:t>
            </a:r>
            <a:r>
              <a:rPr lang="sr-Latn-RS" b="1" dirty="0" smtClean="0"/>
              <a:t> </a:t>
            </a:r>
            <a:r>
              <a:rPr lang="sr-Cyrl-CS" b="1" dirty="0" smtClean="0"/>
              <a:t>допинга</a:t>
            </a:r>
            <a:r>
              <a:rPr lang="sr-Latn-RS" b="1" dirty="0" smtClean="0"/>
              <a:t> </a:t>
            </a:r>
            <a:r>
              <a:rPr lang="sr-Latn-RS" b="1" dirty="0"/>
              <a:t>!</a:t>
            </a:r>
            <a:endParaRPr lang="sr-Latn-RS" dirty="0"/>
          </a:p>
        </p:txBody>
      </p:sp>
    </p:spTree>
    <p:extLst>
      <p:ext uri="{BB962C8B-B14F-4D97-AF65-F5344CB8AC3E}">
        <p14:creationId xmlns="" xmlns:p14="http://schemas.microsoft.com/office/powerpoint/2010/main" val="3168862940"/>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Content Placeholder 2"/>
          <p:cNvSpPr>
            <a:spLocks noGrp="1"/>
          </p:cNvSpPr>
          <p:nvPr>
            <p:ph idx="4294967295"/>
          </p:nvPr>
        </p:nvSpPr>
        <p:spPr>
          <a:xfrm>
            <a:off x="395288" y="260648"/>
            <a:ext cx="8280400" cy="6597352"/>
          </a:xfrm>
        </p:spPr>
        <p:txBody>
          <a:bodyPr/>
          <a:lstStyle/>
          <a:p>
            <a:pPr eaLnBrk="1" hangingPunct="1"/>
            <a:r>
              <a:rPr lang="en-US" sz="2800" dirty="0" err="1" smtClean="0"/>
              <a:t>Најпопуларнији</a:t>
            </a:r>
            <a:r>
              <a:rPr lang="en-US" sz="2800" dirty="0" smtClean="0"/>
              <a:t> </a:t>
            </a:r>
            <a:r>
              <a:rPr lang="en-US" sz="2800" dirty="0" err="1" smtClean="0"/>
              <a:t>суплементи</a:t>
            </a:r>
            <a:endParaRPr lang="en-US" sz="2800" dirty="0" smtClean="0"/>
          </a:p>
          <a:p>
            <a:pPr eaLnBrk="1" hangingPunct="1"/>
            <a:endParaRPr lang="en-US" sz="2800" dirty="0" smtClean="0"/>
          </a:p>
          <a:p>
            <a:pPr eaLnBrk="1" hangingPunct="1"/>
            <a:r>
              <a:rPr lang="en-US" sz="2800" dirty="0" err="1" smtClean="0"/>
              <a:t>Око</a:t>
            </a:r>
            <a:r>
              <a:rPr lang="en-US" sz="2800" dirty="0" smtClean="0"/>
              <a:t> 70 % </a:t>
            </a:r>
            <a:r>
              <a:rPr lang="en-US" sz="2800" dirty="0" err="1" smtClean="0"/>
              <a:t>их</a:t>
            </a:r>
            <a:r>
              <a:rPr lang="en-US" sz="2800" dirty="0" smtClean="0"/>
              <a:t> </a:t>
            </a:r>
            <a:r>
              <a:rPr lang="en-US" sz="2800" dirty="0" err="1" smtClean="0"/>
              <a:t>користи</a:t>
            </a:r>
            <a:endParaRPr lang="en-US" sz="2800" dirty="0" smtClean="0"/>
          </a:p>
          <a:p>
            <a:pPr eaLnBrk="1" hangingPunct="1"/>
            <a:endParaRPr lang="en-US" sz="2800" dirty="0" smtClean="0"/>
          </a:p>
          <a:p>
            <a:pPr eaLnBrk="1" hangingPunct="1"/>
            <a:r>
              <a:rPr lang="en-US" sz="2800" dirty="0" err="1" smtClean="0"/>
              <a:t>Подела</a:t>
            </a:r>
            <a:endParaRPr lang="en-US" sz="2800" dirty="0" smtClean="0"/>
          </a:p>
          <a:p>
            <a:pPr lvl="2" eaLnBrk="1" hangingPunct="1">
              <a:buFont typeface="Wingdings" pitchFamily="2" charset="2"/>
              <a:buNone/>
            </a:pPr>
            <a:r>
              <a:rPr lang="en-US" sz="2600" dirty="0" err="1" smtClean="0"/>
              <a:t>према</a:t>
            </a:r>
            <a:r>
              <a:rPr lang="en-US" sz="2600" dirty="0" smtClean="0"/>
              <a:t> </a:t>
            </a:r>
            <a:r>
              <a:rPr lang="en-US" sz="2600" dirty="0" err="1" smtClean="0"/>
              <a:t>саставу</a:t>
            </a:r>
            <a:endParaRPr lang="en-US" sz="2600" dirty="0" smtClean="0"/>
          </a:p>
          <a:p>
            <a:pPr lvl="2" eaLnBrk="1" hangingPunct="1">
              <a:buFont typeface="Wingdings" pitchFamily="2" charset="2"/>
              <a:buNone/>
            </a:pPr>
            <a:r>
              <a:rPr lang="en-US" sz="2600" dirty="0" err="1" smtClean="0"/>
              <a:t>према</a:t>
            </a:r>
            <a:r>
              <a:rPr lang="en-US" sz="2600" dirty="0" smtClean="0"/>
              <a:t> </a:t>
            </a:r>
            <a:r>
              <a:rPr lang="en-US" sz="2600" dirty="0" err="1" smtClean="0"/>
              <a:t>намени</a:t>
            </a:r>
            <a:endParaRPr lang="en-US" sz="2600" dirty="0" smtClean="0"/>
          </a:p>
          <a:p>
            <a:pPr lvl="2" eaLnBrk="1" hangingPunct="1">
              <a:buFont typeface="Wingdings" pitchFamily="2" charset="2"/>
              <a:buNone/>
            </a:pPr>
            <a:r>
              <a:rPr lang="en-US" sz="2600" dirty="0" err="1" smtClean="0"/>
              <a:t>према</a:t>
            </a:r>
            <a:r>
              <a:rPr lang="en-US" sz="2600" dirty="0" smtClean="0"/>
              <a:t> </a:t>
            </a:r>
            <a:r>
              <a:rPr lang="en-US" sz="2600" dirty="0" err="1" smtClean="0"/>
              <a:t>ефикасности</a:t>
            </a:r>
            <a:endParaRPr lang="en-US" sz="2600" dirty="0"/>
          </a:p>
          <a:p>
            <a:pPr lvl="2" eaLnBrk="1" hangingPunct="1">
              <a:buFont typeface="Wingdings" pitchFamily="2" charset="2"/>
              <a:buNone/>
            </a:pPr>
            <a:endParaRPr lang="en-US" sz="2600" dirty="0" smtClean="0"/>
          </a:p>
          <a:p>
            <a:pPr lvl="2" eaLnBrk="1" hangingPunct="1">
              <a:buFont typeface="Wingdings" pitchFamily="2" charset="2"/>
              <a:buNone/>
            </a:pPr>
            <a:r>
              <a:rPr lang="sr-Cyrl-RS" sz="2800" dirty="0" smtClean="0"/>
              <a:t>Дијететски </a:t>
            </a:r>
            <a:r>
              <a:rPr lang="sr-Cyrl-RS" sz="2800" dirty="0"/>
              <a:t>суплементи у тренингу и такмичењу</a:t>
            </a:r>
            <a:endParaRPr lang="sr-Latn-RS" sz="2800" dirty="0"/>
          </a:p>
          <a:p>
            <a:pPr lvl="2" eaLnBrk="1" hangingPunct="1">
              <a:buFont typeface="Wingdings" pitchFamily="2" charset="2"/>
              <a:buNone/>
            </a:pPr>
            <a:endParaRPr lang="en-US" sz="2600" dirty="0" smtClean="0"/>
          </a:p>
        </p:txBody>
      </p:sp>
    </p:spTree>
    <p:extLst>
      <p:ext uri="{BB962C8B-B14F-4D97-AF65-F5344CB8AC3E}">
        <p14:creationId xmlns="" xmlns:p14="http://schemas.microsoft.com/office/powerpoint/2010/main" val="115532195"/>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idx="4294967295"/>
          </p:nvPr>
        </p:nvSpPr>
        <p:spPr>
          <a:xfrm>
            <a:off x="-107950" y="908050"/>
            <a:ext cx="9144000" cy="914400"/>
          </a:xfrm>
        </p:spPr>
        <p:txBody>
          <a:bodyPr/>
          <a:lstStyle/>
          <a:p>
            <a:pPr eaLnBrk="1" hangingPunct="1"/>
            <a:r>
              <a:rPr lang="en-US" smtClean="0"/>
              <a:t>Подела према нивоу доказа</a:t>
            </a:r>
          </a:p>
        </p:txBody>
      </p:sp>
      <p:sp>
        <p:nvSpPr>
          <p:cNvPr id="93187" name="Content Placeholder 2"/>
          <p:cNvSpPr>
            <a:spLocks noGrp="1"/>
          </p:cNvSpPr>
          <p:nvPr>
            <p:ph idx="4294967295"/>
          </p:nvPr>
        </p:nvSpPr>
        <p:spPr>
          <a:xfrm>
            <a:off x="0" y="1752600"/>
            <a:ext cx="9144000" cy="5105400"/>
          </a:xfrm>
        </p:spPr>
        <p:txBody>
          <a:bodyPr/>
          <a:lstStyle/>
          <a:p>
            <a:pPr algn="ctr" eaLnBrk="1" hangingPunct="1">
              <a:lnSpc>
                <a:spcPct val="90000"/>
              </a:lnSpc>
              <a:buFont typeface="Wingdings" pitchFamily="2" charset="2"/>
              <a:buNone/>
            </a:pPr>
            <a:r>
              <a:rPr lang="sr-Latn-CS" sz="1800" b="1" dirty="0" smtClean="0"/>
              <a:t>Класификација Аустралијског Института за спорт</a:t>
            </a:r>
            <a:endParaRPr lang="sr-Cyrl-RS" sz="1800" b="1" dirty="0" smtClean="0"/>
          </a:p>
          <a:p>
            <a:pPr algn="ctr" eaLnBrk="1" hangingPunct="1">
              <a:lnSpc>
                <a:spcPct val="90000"/>
              </a:lnSpc>
              <a:buFont typeface="Wingdings" pitchFamily="2" charset="2"/>
              <a:buNone/>
            </a:pPr>
            <a:endParaRPr lang="sr-Cyrl-RS" sz="1800" b="1" dirty="0"/>
          </a:p>
          <a:p>
            <a:pPr algn="ctr" eaLnBrk="1" hangingPunct="1">
              <a:lnSpc>
                <a:spcPct val="90000"/>
              </a:lnSpc>
              <a:buFont typeface="Wingdings" pitchFamily="2" charset="2"/>
              <a:buNone/>
            </a:pPr>
            <a:endParaRPr lang="en-US" sz="1800" b="1" dirty="0" smtClean="0"/>
          </a:p>
          <a:p>
            <a:pPr eaLnBrk="1" hangingPunct="1">
              <a:lnSpc>
                <a:spcPct val="90000"/>
              </a:lnSpc>
              <a:buFont typeface="Wingdings" pitchFamily="2" charset="2"/>
              <a:buNone/>
            </a:pPr>
            <a:r>
              <a:rPr lang="sr-Latn-CS" sz="1800" dirty="0" smtClean="0"/>
              <a:t>	Суплементи су класификовани у 4 групе према ефикасности</a:t>
            </a:r>
            <a:r>
              <a:rPr lang="en-US" sz="1800" dirty="0" smtClean="0"/>
              <a:t> и</a:t>
            </a:r>
            <a:r>
              <a:rPr lang="sr-Latn-CS" sz="1800" dirty="0" smtClean="0"/>
              <a:t> безбедности </a:t>
            </a:r>
            <a:endParaRPr lang="sr-Cyrl-RS" sz="1800" dirty="0" smtClean="0"/>
          </a:p>
          <a:p>
            <a:pPr eaLnBrk="1" hangingPunct="1">
              <a:lnSpc>
                <a:spcPct val="90000"/>
              </a:lnSpc>
              <a:buFont typeface="Wingdings" pitchFamily="2" charset="2"/>
              <a:buNone/>
            </a:pPr>
            <a:endParaRPr lang="sr-Cyrl-RS" sz="1800" dirty="0"/>
          </a:p>
          <a:p>
            <a:pPr eaLnBrk="1" hangingPunct="1">
              <a:lnSpc>
                <a:spcPct val="90000"/>
              </a:lnSpc>
              <a:buFont typeface="Wingdings" pitchFamily="2" charset="2"/>
              <a:buNone/>
            </a:pPr>
            <a:endParaRPr lang="en-US" sz="1800" dirty="0" smtClean="0"/>
          </a:p>
          <a:p>
            <a:pPr eaLnBrk="1" hangingPunct="1">
              <a:lnSpc>
                <a:spcPct val="90000"/>
              </a:lnSpc>
              <a:buFont typeface="Wingdings" pitchFamily="2" charset="2"/>
              <a:buNone/>
            </a:pPr>
            <a:r>
              <a:rPr lang="en-US" sz="1800" dirty="0" err="1" smtClean="0"/>
              <a:t>Гр</a:t>
            </a:r>
            <a:r>
              <a:rPr lang="sr-Latn-CS" sz="1800" dirty="0" smtClean="0"/>
              <a:t>упа</a:t>
            </a:r>
            <a:r>
              <a:rPr lang="en-US" sz="1800" dirty="0" smtClean="0"/>
              <a:t> А</a:t>
            </a:r>
            <a:r>
              <a:rPr lang="sr-Latn-CS" sz="1800" dirty="0" smtClean="0"/>
              <a:t> </a:t>
            </a:r>
            <a:r>
              <a:rPr lang="en-US" sz="1800" dirty="0" smtClean="0"/>
              <a:t>-</a:t>
            </a:r>
            <a:r>
              <a:rPr lang="sr-Latn-CS" sz="1800" dirty="0" smtClean="0"/>
              <a:t> одобрени суплементи</a:t>
            </a:r>
            <a:endParaRPr lang="en-US" sz="1800" dirty="0" smtClean="0"/>
          </a:p>
          <a:p>
            <a:pPr eaLnBrk="1" hangingPunct="1">
              <a:lnSpc>
                <a:spcPct val="90000"/>
              </a:lnSpc>
              <a:buFont typeface="Wingdings" pitchFamily="2" charset="2"/>
              <a:buNone/>
            </a:pPr>
            <a:r>
              <a:rPr lang="en-US" sz="1800" dirty="0" err="1" smtClean="0"/>
              <a:t>Гр</a:t>
            </a:r>
            <a:r>
              <a:rPr lang="sr-Latn-CS" sz="1800" dirty="0" smtClean="0"/>
              <a:t>упа Б </a:t>
            </a:r>
            <a:r>
              <a:rPr lang="en-US" sz="1800" dirty="0" smtClean="0"/>
              <a:t>-</a:t>
            </a:r>
            <a:r>
              <a:rPr lang="sr-Latn-CS" sz="1800" dirty="0" smtClean="0"/>
              <a:t> суплементи који су под разматрањем</a:t>
            </a:r>
            <a:r>
              <a:rPr lang="en-US" sz="1800" dirty="0" smtClean="0"/>
              <a:t> </a:t>
            </a:r>
            <a:endParaRPr lang="sr-Latn-CS" sz="1800" dirty="0" smtClean="0"/>
          </a:p>
          <a:p>
            <a:pPr eaLnBrk="1" hangingPunct="1">
              <a:lnSpc>
                <a:spcPct val="90000"/>
              </a:lnSpc>
              <a:buFont typeface="Wingdings" pitchFamily="2" charset="2"/>
              <a:buNone/>
            </a:pPr>
            <a:r>
              <a:rPr lang="sr-Latn-CS" sz="1800" dirty="0" smtClean="0"/>
              <a:t>Група Ц</a:t>
            </a:r>
            <a:r>
              <a:rPr lang="en-US" sz="1800" dirty="0" smtClean="0"/>
              <a:t> - </a:t>
            </a:r>
            <a:r>
              <a:rPr lang="sr-Latn-CS" sz="1800" dirty="0" smtClean="0"/>
              <a:t>суплементи за које не постоји јасан доказ о корисном дејству </a:t>
            </a:r>
          </a:p>
          <a:p>
            <a:pPr eaLnBrk="1" hangingPunct="1">
              <a:lnSpc>
                <a:spcPct val="90000"/>
              </a:lnSpc>
              <a:buFont typeface="Wingdings" pitchFamily="2" charset="2"/>
              <a:buNone/>
            </a:pPr>
            <a:r>
              <a:rPr lang="en-US" sz="1800" dirty="0" err="1" smtClean="0"/>
              <a:t>Гр</a:t>
            </a:r>
            <a:r>
              <a:rPr lang="sr-Latn-CS" sz="1800" dirty="0" smtClean="0"/>
              <a:t>упа Д</a:t>
            </a:r>
            <a:r>
              <a:rPr lang="en-US" sz="1800" dirty="0" smtClean="0"/>
              <a:t> - </a:t>
            </a:r>
            <a:r>
              <a:rPr lang="sr-Latn-CS" sz="1800" dirty="0" smtClean="0"/>
              <a:t>забрањени суплементи</a:t>
            </a:r>
            <a:endParaRPr lang="en-US" sz="1800" dirty="0" smtClean="0"/>
          </a:p>
        </p:txBody>
      </p:sp>
    </p:spTree>
    <p:extLst>
      <p:ext uri="{BB962C8B-B14F-4D97-AF65-F5344CB8AC3E}">
        <p14:creationId xmlns="" xmlns:p14="http://schemas.microsoft.com/office/powerpoint/2010/main" val="4056633905"/>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1313403525"/>
              </p:ext>
            </p:extLst>
          </p:nvPr>
        </p:nvGraphicFramePr>
        <p:xfrm>
          <a:off x="0" y="838200"/>
          <a:ext cx="91440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482153660"/>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36513" y="1125538"/>
            <a:ext cx="9144001" cy="838200"/>
          </a:xfrm>
        </p:spPr>
        <p:txBody>
          <a:bodyPr/>
          <a:lstStyle/>
          <a:p>
            <a:pPr eaLnBrk="1" hangingPunct="1"/>
            <a:r>
              <a:rPr lang="sr-Latn-CS" sz="3400" b="1" smtClean="0"/>
              <a:t>Витамини</a:t>
            </a:r>
            <a:endParaRPr lang="en-US" sz="3400" b="1" smtClean="0"/>
          </a:p>
        </p:txBody>
      </p:sp>
      <p:sp>
        <p:nvSpPr>
          <p:cNvPr id="96259" name="Rectangle 3"/>
          <p:cNvSpPr>
            <a:spLocks noChangeArrowheads="1"/>
          </p:cNvSpPr>
          <p:nvPr/>
        </p:nvSpPr>
        <p:spPr bwMode="auto">
          <a:xfrm>
            <a:off x="107950" y="1989138"/>
            <a:ext cx="9144000" cy="601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469900" indent="-469900">
              <a:spcBef>
                <a:spcPct val="20000"/>
              </a:spcBef>
              <a:buClr>
                <a:schemeClr val="accent2"/>
              </a:buClr>
              <a:buFont typeface="Wingdings" pitchFamily="2" charset="2"/>
              <a:buChar char="Ø"/>
            </a:pPr>
            <a:r>
              <a:rPr lang="sr-Latn-CS" sz="2300"/>
              <a:t>Витамини су регулатори метаболизма, утичу на многобројне физиолошке процесе битне за физичку активност. </a:t>
            </a:r>
          </a:p>
          <a:p>
            <a:pPr marL="469900" indent="-469900">
              <a:spcBef>
                <a:spcPct val="20000"/>
              </a:spcBef>
              <a:buClr>
                <a:schemeClr val="accent2"/>
              </a:buClr>
              <a:buFont typeface="Wingdings" pitchFamily="2" charset="2"/>
              <a:buChar char="Ø"/>
            </a:pPr>
            <a:r>
              <a:rPr lang="sr-Latn-CS" sz="2300"/>
              <a:t>Б комплекс </a:t>
            </a:r>
            <a:r>
              <a:rPr lang="sr-Latn-CS" sz="2300">
                <a:cs typeface="Arial" pitchFamily="34" charset="0"/>
              </a:rPr>
              <a:t>→ метаболизам УХ и масти, формирање хемоглобина</a:t>
            </a:r>
          </a:p>
          <a:p>
            <a:pPr marL="469900" indent="-469900">
              <a:spcBef>
                <a:spcPct val="20000"/>
              </a:spcBef>
              <a:buClr>
                <a:schemeClr val="accent2"/>
              </a:buClr>
              <a:buFont typeface="Wingdings" pitchFamily="2" charset="2"/>
              <a:buChar char="Ø"/>
            </a:pPr>
            <a:r>
              <a:rPr lang="sr-Latn-CS" sz="2300">
                <a:cs typeface="Arial" pitchFamily="34" charset="0"/>
              </a:rPr>
              <a:t>Вит Ц и Е → антиоксиданси </a:t>
            </a:r>
          </a:p>
          <a:p>
            <a:pPr marL="469900" indent="-469900">
              <a:spcBef>
                <a:spcPct val="20000"/>
              </a:spcBef>
              <a:buClr>
                <a:schemeClr val="accent2"/>
              </a:buClr>
              <a:buFont typeface="Wingdings" pitchFamily="2" charset="2"/>
              <a:buChar char="Ø"/>
            </a:pPr>
            <a:r>
              <a:rPr lang="sr-Latn-CS" sz="2300">
                <a:cs typeface="Arial" pitchFamily="34" charset="0"/>
              </a:rPr>
              <a:t>Дефицит витамина смањује ефикасност вежбања.</a:t>
            </a:r>
          </a:p>
          <a:p>
            <a:pPr marL="469900" indent="-469900">
              <a:spcBef>
                <a:spcPct val="20000"/>
              </a:spcBef>
              <a:buClr>
                <a:schemeClr val="accent2"/>
              </a:buClr>
              <a:buFont typeface="Wingdings" pitchFamily="2" charset="2"/>
              <a:buChar char="Ø"/>
            </a:pPr>
            <a:r>
              <a:rPr lang="sr-Latn-CS" sz="2300">
                <a:cs typeface="Arial" pitchFamily="34" charset="0"/>
              </a:rPr>
              <a:t>Најпопуларнији дијететски суплементи !!!</a:t>
            </a:r>
          </a:p>
          <a:p>
            <a:pPr marL="469900" indent="-469900" algn="ctr">
              <a:spcBef>
                <a:spcPct val="20000"/>
              </a:spcBef>
              <a:buClr>
                <a:schemeClr val="accent2"/>
              </a:buClr>
              <a:buFont typeface="Wingdings" pitchFamily="2" charset="2"/>
              <a:buNone/>
            </a:pPr>
            <a:r>
              <a:rPr lang="sr-Latn-CS" sz="2300">
                <a:cs typeface="Arial" pitchFamily="34" charset="0"/>
              </a:rPr>
              <a:t>	</a:t>
            </a:r>
          </a:p>
          <a:p>
            <a:pPr marL="469900" indent="-469900">
              <a:spcBef>
                <a:spcPct val="20000"/>
              </a:spcBef>
              <a:buClr>
                <a:schemeClr val="accent2"/>
              </a:buClr>
              <a:buFont typeface="Wingdings" pitchFamily="2" charset="2"/>
              <a:buNone/>
            </a:pPr>
            <a:r>
              <a:rPr lang="sr-Latn-CS" sz="2300" u="sng">
                <a:cs typeface="Arial" pitchFamily="34" charset="0"/>
              </a:rPr>
              <a:t>Да ли утичу на побољшање ефикасности тренинга</a:t>
            </a:r>
          </a:p>
          <a:p>
            <a:pPr marL="469900" indent="-469900">
              <a:spcBef>
                <a:spcPct val="20000"/>
              </a:spcBef>
              <a:buClr>
                <a:schemeClr val="accent2"/>
              </a:buClr>
              <a:buFont typeface="Wingdings" pitchFamily="2" charset="2"/>
              <a:buNone/>
            </a:pPr>
            <a:r>
              <a:rPr lang="sr-Latn-CS" sz="2300" u="sng">
                <a:cs typeface="Arial" pitchFamily="34" charset="0"/>
              </a:rPr>
              <a:t> и спортских резултата је предмет многобројних студија? </a:t>
            </a:r>
          </a:p>
          <a:p>
            <a:pPr marL="469900" indent="-469900">
              <a:spcBef>
                <a:spcPct val="20000"/>
              </a:spcBef>
              <a:buClr>
                <a:schemeClr val="accent2"/>
              </a:buClr>
              <a:buFont typeface="Wingdings" pitchFamily="2" charset="2"/>
              <a:buNone/>
            </a:pPr>
            <a:endParaRPr lang="sr-Latn-CS" sz="2300" u="sng">
              <a:cs typeface="Arial" pitchFamily="34" charset="0"/>
            </a:endParaRPr>
          </a:p>
        </p:txBody>
      </p:sp>
    </p:spTree>
    <p:extLst>
      <p:ext uri="{BB962C8B-B14F-4D97-AF65-F5344CB8AC3E}">
        <p14:creationId xmlns="" xmlns:p14="http://schemas.microsoft.com/office/powerpoint/2010/main" val="2358507794"/>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0" y="692150"/>
            <a:ext cx="9144000" cy="1295400"/>
          </a:xfrm>
        </p:spPr>
        <p:txBody>
          <a:bodyPr/>
          <a:lstStyle/>
          <a:p>
            <a:pPr eaLnBrk="1" hangingPunct="1"/>
            <a:r>
              <a:rPr lang="sr-Latn-CS" b="1" smtClean="0"/>
              <a:t>М</a:t>
            </a:r>
            <a:r>
              <a:rPr lang="en-US" b="1" smtClean="0"/>
              <a:t>инералне материје</a:t>
            </a:r>
          </a:p>
        </p:txBody>
      </p:sp>
      <p:sp>
        <p:nvSpPr>
          <p:cNvPr id="82947" name="Rectangle 3"/>
          <p:cNvSpPr>
            <a:spLocks noGrp="1" noChangeArrowheads="1"/>
          </p:cNvSpPr>
          <p:nvPr>
            <p:ph idx="1"/>
          </p:nvPr>
        </p:nvSpPr>
        <p:spPr>
          <a:xfrm>
            <a:off x="-34925" y="1773238"/>
            <a:ext cx="9144000" cy="5638800"/>
          </a:xfrm>
        </p:spPr>
        <p:txBody>
          <a:bodyPr/>
          <a:lstStyle/>
          <a:p>
            <a:pPr eaLnBrk="1" hangingPunct="1"/>
            <a:r>
              <a:rPr lang="sr-Latn-CS" sz="2800" dirty="0" smtClean="0"/>
              <a:t>Неадекватан унос се доводи у везу са лошијим резултатима.  </a:t>
            </a:r>
          </a:p>
          <a:p>
            <a:pPr eaLnBrk="1" hangingPunct="1"/>
            <a:r>
              <a:rPr lang="sr-Latn-CS" sz="2800" dirty="0" smtClean="0"/>
              <a:t>Мегадозе минерала се </a:t>
            </a:r>
            <a:r>
              <a:rPr lang="sr-Latn-CS" sz="2800" u="sng" dirty="0" smtClean="0"/>
              <a:t>не</a:t>
            </a:r>
            <a:r>
              <a:rPr lang="sr-Latn-CS" sz="2800" dirty="0" smtClean="0"/>
              <a:t> препоручују.</a:t>
            </a:r>
          </a:p>
          <a:p>
            <a:pPr eaLnBrk="1" hangingPunct="1"/>
            <a:r>
              <a:rPr lang="sr-Latn-CS" sz="2800" dirty="0" smtClean="0"/>
              <a:t>Од</a:t>
            </a:r>
            <a:r>
              <a:rPr lang="en-US" sz="2800" dirty="0" smtClean="0"/>
              <a:t> </a:t>
            </a:r>
            <a:r>
              <a:rPr lang="sr-Latn-CS" sz="2800" dirty="0" smtClean="0"/>
              <a:t>посебног значаја:</a:t>
            </a:r>
          </a:p>
          <a:p>
            <a:pPr eaLnBrk="1" hangingPunct="1"/>
            <a:r>
              <a:rPr lang="sr-Latn-CS" sz="2800" u="sng" dirty="0" smtClean="0"/>
              <a:t>калцијум</a:t>
            </a:r>
            <a:r>
              <a:rPr lang="sr-Latn-CS" sz="2800" dirty="0" smtClean="0">
                <a:cs typeface="Arial" pitchFamily="34" charset="0"/>
              </a:rPr>
              <a:t>→ функција коштаних и везивних ткива</a:t>
            </a:r>
          </a:p>
          <a:p>
            <a:pPr eaLnBrk="1" hangingPunct="1"/>
            <a:r>
              <a:rPr lang="sr-Latn-CS" sz="2800" u="sng" dirty="0" smtClean="0">
                <a:cs typeface="Arial" pitchFamily="34" charset="0"/>
              </a:rPr>
              <a:t>фосфор </a:t>
            </a:r>
            <a:r>
              <a:rPr lang="sr-Latn-CS" sz="2800" dirty="0" smtClean="0">
                <a:cs typeface="Arial" pitchFamily="34" charset="0"/>
              </a:rPr>
              <a:t>→ </a:t>
            </a:r>
            <a:r>
              <a:rPr lang="sr-Cyrl-CS" sz="2800" dirty="0" smtClean="0">
                <a:cs typeface="Arial" pitchFamily="34" charset="0"/>
              </a:rPr>
              <a:t>АТ</a:t>
            </a:r>
            <a:r>
              <a:rPr lang="en-US" sz="2800" dirty="0" smtClean="0">
                <a:cs typeface="Arial" pitchFamily="34" charset="0"/>
              </a:rPr>
              <a:t>P</a:t>
            </a:r>
            <a:r>
              <a:rPr lang="sr-Latn-CS" sz="2800" dirty="0" smtClean="0">
                <a:cs typeface="Arial" pitchFamily="34" charset="0"/>
              </a:rPr>
              <a:t> и </a:t>
            </a:r>
            <a:r>
              <a:rPr lang="en-US" sz="2800" dirty="0" smtClean="0">
                <a:cs typeface="Arial" pitchFamily="34" charset="0"/>
              </a:rPr>
              <a:t>CP </a:t>
            </a:r>
            <a:r>
              <a:rPr lang="sr-Cyrl-RS" sz="2800" dirty="0" smtClean="0">
                <a:cs typeface="Arial" pitchFamily="34" charset="0"/>
              </a:rPr>
              <a:t>(фосфагени систем)</a:t>
            </a:r>
            <a:endParaRPr lang="sr-Latn-CS" sz="2800" dirty="0" smtClean="0">
              <a:cs typeface="Arial" pitchFamily="34" charset="0"/>
            </a:endParaRPr>
          </a:p>
          <a:p>
            <a:pPr eaLnBrk="1" hangingPunct="1"/>
            <a:r>
              <a:rPr lang="sr-Latn-CS" sz="2800" u="sng" dirty="0" smtClean="0"/>
              <a:t>гвожђе </a:t>
            </a:r>
            <a:r>
              <a:rPr lang="sr-Latn-CS" sz="2800" dirty="0" smtClean="0">
                <a:cs typeface="Arial" pitchFamily="34" charset="0"/>
              </a:rPr>
              <a:t>→ превенција анемије</a:t>
            </a:r>
          </a:p>
          <a:p>
            <a:pPr eaLnBrk="1" hangingPunct="1"/>
            <a:r>
              <a:rPr lang="sr-Latn-CS" sz="2800" u="sng" dirty="0" smtClean="0">
                <a:cs typeface="Arial" pitchFamily="34" charset="0"/>
              </a:rPr>
              <a:t>манган </a:t>
            </a:r>
            <a:r>
              <a:rPr lang="sr-Latn-CS" sz="2800" dirty="0" smtClean="0">
                <a:cs typeface="Arial" pitchFamily="34" charset="0"/>
              </a:rPr>
              <a:t>→ </a:t>
            </a:r>
            <a:r>
              <a:rPr lang="en-US" sz="2800" dirty="0" err="1" smtClean="0">
                <a:cs typeface="Arial" pitchFamily="34" charset="0"/>
              </a:rPr>
              <a:t>superoksid</a:t>
            </a:r>
            <a:r>
              <a:rPr lang="en-US" sz="2800" dirty="0" smtClean="0">
                <a:cs typeface="Arial" pitchFamily="34" charset="0"/>
              </a:rPr>
              <a:t> </a:t>
            </a:r>
            <a:r>
              <a:rPr lang="en-US" sz="2800" dirty="0" err="1" smtClean="0">
                <a:cs typeface="Arial" pitchFamily="34" charset="0"/>
              </a:rPr>
              <a:t>dismutaza</a:t>
            </a:r>
            <a:endParaRPr lang="sr-Latn-CS" sz="2800" dirty="0" smtClean="0">
              <a:cs typeface="Arial" pitchFamily="34" charset="0"/>
            </a:endParaRPr>
          </a:p>
        </p:txBody>
      </p:sp>
    </p:spTree>
    <p:extLst>
      <p:ext uri="{BB962C8B-B14F-4D97-AF65-F5344CB8AC3E}">
        <p14:creationId xmlns="" xmlns:p14="http://schemas.microsoft.com/office/powerpoint/2010/main" val="4270548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Листе замена</a:t>
            </a:r>
            <a:endParaRPr lang="sr-Latn-RS" dirty="0"/>
          </a:p>
        </p:txBody>
      </p:sp>
      <p:sp>
        <p:nvSpPr>
          <p:cNvPr id="3" name="Content Placeholder 2"/>
          <p:cNvSpPr>
            <a:spLocks noGrp="1"/>
          </p:cNvSpPr>
          <p:nvPr>
            <p:ph idx="1"/>
          </p:nvPr>
        </p:nvSpPr>
        <p:spPr>
          <a:xfrm>
            <a:off x="457200" y="1600200"/>
            <a:ext cx="8229600" cy="4925144"/>
          </a:xfrm>
        </p:spPr>
        <p:txBody>
          <a:bodyPr>
            <a:normAutofit fontScale="70000" lnSpcReduction="20000"/>
          </a:bodyPr>
          <a:lstStyle/>
          <a:p>
            <a:r>
              <a:rPr lang="sr-Cyrl-RS" dirty="0" smtClean="0"/>
              <a:t>нутритивни инструмент за планирање исхране особа са шећерном болести</a:t>
            </a:r>
          </a:p>
          <a:p>
            <a:r>
              <a:rPr lang="sr-Cyrl-RS" dirty="0" smtClean="0"/>
              <a:t>Проширена-за гојазне и планирање исхране уопште</a:t>
            </a:r>
          </a:p>
          <a:p>
            <a:pPr marL="0" indent="0">
              <a:buNone/>
            </a:pPr>
            <a:r>
              <a:rPr lang="sr-Cyrl-RS" dirty="0" smtClean="0"/>
              <a:t>3 групе: </a:t>
            </a:r>
          </a:p>
          <a:p>
            <a:pPr marL="514350" indent="-514350">
              <a:buAutoNum type="arabicPeriod"/>
            </a:pPr>
            <a:r>
              <a:rPr lang="sr-Cyrl-RS" dirty="0" smtClean="0"/>
              <a:t>Угљенохидратна група (житарице, воће, поврће, млеко)</a:t>
            </a:r>
          </a:p>
          <a:p>
            <a:pPr marL="514350" indent="-514350">
              <a:buAutoNum type="arabicPeriod"/>
            </a:pPr>
            <a:r>
              <a:rPr lang="sr-Cyrl-RS" dirty="0" smtClean="0"/>
              <a:t>Група месо и замене за месо (мршаво, срдње масно и масно месо)</a:t>
            </a:r>
          </a:p>
          <a:p>
            <a:pPr marL="514350" indent="-514350">
              <a:buAutoNum type="arabicPeriod"/>
            </a:pPr>
            <a:r>
              <a:rPr lang="sr-Cyrl-RS" dirty="0" smtClean="0"/>
              <a:t>Група масти и замене за масти (погрупе са намирницама изворима мононезасићених, полинезасићених и засићених масних киселина)</a:t>
            </a:r>
          </a:p>
          <a:p>
            <a:pPr marL="0" indent="0">
              <a:buNone/>
            </a:pPr>
            <a:r>
              <a:rPr lang="sr-Cyrl-RS" dirty="0" smtClean="0"/>
              <a:t>Садрже приближно исту количину енергије и макронутријената (угљених хидрата, масти и беланчевина)</a:t>
            </a:r>
            <a:endParaRPr lang="sr-Cyrl-RS" dirty="0"/>
          </a:p>
          <a:p>
            <a:pPr marL="0" indent="0">
              <a:buNone/>
            </a:pPr>
            <a:endParaRPr lang="sr-Cyrl-RS" dirty="0" smtClean="0"/>
          </a:p>
          <a:p>
            <a:pPr marL="0" indent="0">
              <a:buNone/>
            </a:pPr>
            <a:r>
              <a:rPr lang="sr-Cyrl-RS" dirty="0" smtClean="0"/>
              <a:t>Циљ-осигурање довољног уноса енергије и хранљивих материја</a:t>
            </a:r>
          </a:p>
          <a:p>
            <a:pPr marL="0" indent="0">
              <a:buNone/>
            </a:pPr>
            <a:r>
              <a:rPr lang="sr-Cyrl-RS" dirty="0" smtClean="0"/>
              <a:t>За планирање индивидуалне исхране</a:t>
            </a:r>
          </a:p>
          <a:p>
            <a:pPr marL="0" indent="0">
              <a:buNone/>
            </a:pPr>
            <a:endParaRPr lang="sr-Cyrl-RS" dirty="0" smtClean="0"/>
          </a:p>
          <a:p>
            <a:endParaRPr lang="sr-Latn-RS" dirty="0" smtClean="0"/>
          </a:p>
          <a:p>
            <a:endParaRPr lang="sr-Latn-RS" dirty="0"/>
          </a:p>
        </p:txBody>
      </p:sp>
    </p:spTree>
    <p:extLst>
      <p:ext uri="{BB962C8B-B14F-4D97-AF65-F5344CB8AC3E}">
        <p14:creationId xmlns="" xmlns:p14="http://schemas.microsoft.com/office/powerpoint/2010/main" val="272840644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a:xfrm>
            <a:off x="34925" y="1341438"/>
            <a:ext cx="9144000" cy="1066800"/>
          </a:xfrm>
        </p:spPr>
        <p:txBody>
          <a:bodyPr/>
          <a:lstStyle/>
          <a:p>
            <a:pPr eaLnBrk="1" hangingPunct="1"/>
            <a:r>
              <a:rPr lang="en-US" smtClean="0"/>
              <a:t>Најва</a:t>
            </a:r>
            <a:r>
              <a:rPr lang="sr-Latn-CS" smtClean="0"/>
              <a:t>жнији дијетарни анитоксиданси</a:t>
            </a:r>
            <a:endParaRPr lang="en-US" smtClean="0"/>
          </a:p>
        </p:txBody>
      </p:sp>
      <p:sp>
        <p:nvSpPr>
          <p:cNvPr id="100355" name="Rectangle 3"/>
          <p:cNvSpPr>
            <a:spLocks noGrp="1" noChangeArrowheads="1"/>
          </p:cNvSpPr>
          <p:nvPr>
            <p:ph type="body" idx="4294967295"/>
          </p:nvPr>
        </p:nvSpPr>
        <p:spPr>
          <a:xfrm>
            <a:off x="755576" y="2996952"/>
            <a:ext cx="8388424" cy="3861048"/>
          </a:xfrm>
          <a:extLst/>
        </p:spPr>
        <p:txBody>
          <a:bodyPr numCol="2"/>
          <a:lstStyle/>
          <a:p>
            <a:pPr marL="609600" indent="-609600" eaLnBrk="1" hangingPunct="1">
              <a:buClr>
                <a:srgbClr val="339933"/>
              </a:buClr>
              <a:buFont typeface="Wingdings" pitchFamily="2" charset="2"/>
              <a:buNone/>
              <a:defRPr/>
            </a:pPr>
            <a:r>
              <a:rPr lang="sr-Latn-CS" sz="2100" dirty="0" smtClean="0">
                <a:latin typeface="+mj-lt"/>
              </a:rPr>
              <a:t>Витамин Е</a:t>
            </a:r>
          </a:p>
          <a:p>
            <a:pPr marL="609600" indent="-609600" eaLnBrk="1" hangingPunct="1">
              <a:buClr>
                <a:srgbClr val="339933"/>
              </a:buClr>
              <a:buFont typeface="Wingdings" pitchFamily="2" charset="2"/>
              <a:buNone/>
              <a:defRPr/>
            </a:pPr>
            <a:r>
              <a:rPr lang="sr-Latn-CS" sz="2100" dirty="0" smtClean="0">
                <a:latin typeface="+mj-lt"/>
              </a:rPr>
              <a:t>Витамин А</a:t>
            </a:r>
          </a:p>
          <a:p>
            <a:pPr marL="609600" indent="-609600" eaLnBrk="1" hangingPunct="1">
              <a:buClr>
                <a:srgbClr val="339933"/>
              </a:buClr>
              <a:buFont typeface="Wingdings" pitchFamily="2" charset="2"/>
              <a:buNone/>
              <a:defRPr/>
            </a:pPr>
            <a:r>
              <a:rPr lang="sr-Latn-CS" sz="2100" dirty="0" smtClean="0">
                <a:latin typeface="+mj-lt"/>
              </a:rPr>
              <a:t>Витамин </a:t>
            </a:r>
            <a:r>
              <a:rPr lang="en-US" sz="2100" dirty="0" smtClean="0">
                <a:latin typeface="+mj-lt"/>
              </a:rPr>
              <a:t>C</a:t>
            </a:r>
          </a:p>
          <a:p>
            <a:pPr marL="609600" indent="-609600" eaLnBrk="1" hangingPunct="1">
              <a:buClr>
                <a:srgbClr val="339933"/>
              </a:buClr>
              <a:buFont typeface="Wingdings" pitchFamily="2" charset="2"/>
              <a:buNone/>
              <a:defRPr/>
            </a:pPr>
            <a:r>
              <a:rPr lang="en-US" sz="2100" dirty="0" err="1" smtClean="0">
                <a:latin typeface="+mj-lt"/>
              </a:rPr>
              <a:t>Каротеноиди</a:t>
            </a:r>
            <a:endParaRPr lang="en-US" sz="2100" dirty="0" smtClean="0">
              <a:latin typeface="+mj-lt"/>
            </a:endParaRPr>
          </a:p>
          <a:p>
            <a:pPr marL="609600" indent="-609600" eaLnBrk="1" hangingPunct="1">
              <a:buClr>
                <a:srgbClr val="339933"/>
              </a:buClr>
              <a:buFont typeface="Wingdings" pitchFamily="2" charset="2"/>
              <a:buNone/>
              <a:defRPr/>
            </a:pPr>
            <a:r>
              <a:rPr lang="el-GR" sz="2100" dirty="0" smtClean="0">
                <a:latin typeface="+mj-lt"/>
                <a:cs typeface="Arial" charset="0"/>
              </a:rPr>
              <a:t>α</a:t>
            </a:r>
            <a:r>
              <a:rPr lang="en-US" sz="2100" dirty="0" smtClean="0">
                <a:latin typeface="+mj-lt"/>
                <a:cs typeface="Arial" charset="0"/>
              </a:rPr>
              <a:t>-</a:t>
            </a:r>
            <a:r>
              <a:rPr lang="en-US" sz="2100" dirty="0" err="1" smtClean="0">
                <a:latin typeface="+mj-lt"/>
                <a:cs typeface="Arial" charset="0"/>
              </a:rPr>
              <a:t>липо</a:t>
            </a:r>
            <a:r>
              <a:rPr lang="sr-Latn-CS" sz="2100" dirty="0" smtClean="0">
                <a:latin typeface="+mj-lt"/>
                <a:cs typeface="Arial" charset="0"/>
              </a:rPr>
              <a:t>нс</a:t>
            </a:r>
            <a:r>
              <a:rPr lang="en-US" sz="2100" dirty="0" err="1" smtClean="0">
                <a:latin typeface="+mj-lt"/>
                <a:cs typeface="Arial" charset="0"/>
              </a:rPr>
              <a:t>ка</a:t>
            </a:r>
            <a:r>
              <a:rPr lang="en-US" sz="2100" dirty="0" smtClean="0">
                <a:latin typeface="+mj-lt"/>
                <a:cs typeface="Arial" charset="0"/>
              </a:rPr>
              <a:t> </a:t>
            </a:r>
            <a:r>
              <a:rPr lang="en-US" sz="2100" dirty="0" err="1" smtClean="0">
                <a:latin typeface="+mj-lt"/>
                <a:cs typeface="Arial" charset="0"/>
              </a:rPr>
              <a:t>киселина</a:t>
            </a:r>
            <a:endParaRPr lang="en-US" sz="2100" dirty="0" smtClean="0">
              <a:latin typeface="+mj-lt"/>
              <a:cs typeface="Arial" charset="0"/>
            </a:endParaRPr>
          </a:p>
          <a:p>
            <a:pPr marL="609600" indent="-609600" eaLnBrk="1" hangingPunct="1">
              <a:buClr>
                <a:srgbClr val="339933"/>
              </a:buClr>
              <a:buFont typeface="Wingdings" pitchFamily="2" charset="2"/>
              <a:buNone/>
              <a:defRPr/>
            </a:pPr>
            <a:endParaRPr lang="sr-Cyrl-RS" sz="2100" dirty="0" smtClean="0">
              <a:latin typeface="+mj-lt"/>
              <a:cs typeface="Arial" charset="0"/>
            </a:endParaRPr>
          </a:p>
          <a:p>
            <a:pPr marL="609600" indent="-609600" eaLnBrk="1" hangingPunct="1">
              <a:buClr>
                <a:srgbClr val="339933"/>
              </a:buClr>
              <a:buFont typeface="Wingdings" pitchFamily="2" charset="2"/>
              <a:buNone/>
              <a:defRPr/>
            </a:pPr>
            <a:endParaRPr lang="sr-Cyrl-RS" sz="2100" dirty="0">
              <a:latin typeface="+mj-lt"/>
              <a:cs typeface="Arial" charset="0"/>
            </a:endParaRPr>
          </a:p>
          <a:p>
            <a:pPr marL="609600" indent="-609600" eaLnBrk="1" hangingPunct="1">
              <a:buClr>
                <a:srgbClr val="339933"/>
              </a:buClr>
              <a:buFont typeface="Wingdings" pitchFamily="2" charset="2"/>
              <a:buNone/>
              <a:defRPr/>
            </a:pPr>
            <a:endParaRPr lang="sr-Cyrl-RS" sz="2100" dirty="0" smtClean="0">
              <a:latin typeface="+mj-lt"/>
              <a:cs typeface="Arial" charset="0"/>
            </a:endParaRPr>
          </a:p>
          <a:p>
            <a:pPr marL="609600" indent="-609600" eaLnBrk="1" hangingPunct="1">
              <a:buClr>
                <a:srgbClr val="339933"/>
              </a:buClr>
              <a:buFont typeface="Wingdings" pitchFamily="2" charset="2"/>
              <a:buNone/>
              <a:defRPr/>
            </a:pPr>
            <a:endParaRPr lang="sr-Cyrl-RS" sz="2100" dirty="0">
              <a:latin typeface="+mj-lt"/>
              <a:cs typeface="Arial" charset="0"/>
            </a:endParaRPr>
          </a:p>
          <a:p>
            <a:pPr marL="609600" indent="-609600" eaLnBrk="1" hangingPunct="1">
              <a:buClr>
                <a:srgbClr val="339933"/>
              </a:buClr>
              <a:buFont typeface="Wingdings" pitchFamily="2" charset="2"/>
              <a:buNone/>
              <a:defRPr/>
            </a:pPr>
            <a:r>
              <a:rPr lang="en-US" sz="2100" dirty="0" err="1" smtClean="0">
                <a:latin typeface="+mj-lt"/>
                <a:cs typeface="Arial" charset="0"/>
              </a:rPr>
              <a:t>Флавоноиди</a:t>
            </a:r>
            <a:r>
              <a:rPr lang="en-US" sz="2100" dirty="0" smtClean="0">
                <a:latin typeface="+mj-lt"/>
                <a:cs typeface="Arial" charset="0"/>
              </a:rPr>
              <a:t>, </a:t>
            </a:r>
            <a:r>
              <a:rPr lang="en-US" sz="2100" dirty="0" err="1" smtClean="0">
                <a:latin typeface="+mj-lt"/>
                <a:cs typeface="Arial" charset="0"/>
              </a:rPr>
              <a:t>лигнани</a:t>
            </a:r>
            <a:r>
              <a:rPr lang="en-US" sz="2100" dirty="0" smtClean="0">
                <a:latin typeface="+mj-lt"/>
                <a:cs typeface="Arial" charset="0"/>
              </a:rPr>
              <a:t>, </a:t>
            </a:r>
            <a:r>
              <a:rPr lang="en-US" sz="2100" dirty="0" err="1" smtClean="0">
                <a:latin typeface="+mj-lt"/>
                <a:cs typeface="Arial" charset="0"/>
              </a:rPr>
              <a:t>феноли</a:t>
            </a:r>
            <a:endParaRPr lang="el-GR" sz="2100" dirty="0" smtClean="0">
              <a:latin typeface="+mj-lt"/>
              <a:cs typeface="Arial" charset="0"/>
            </a:endParaRPr>
          </a:p>
          <a:p>
            <a:pPr marL="609600" indent="-609600" eaLnBrk="1" hangingPunct="1">
              <a:buClr>
                <a:srgbClr val="339933"/>
              </a:buClr>
              <a:buFont typeface="Wingdings" pitchFamily="2" charset="2"/>
              <a:buNone/>
              <a:defRPr/>
            </a:pPr>
            <a:r>
              <a:rPr lang="en-US" sz="2100" dirty="0" err="1" smtClean="0">
                <a:latin typeface="+mj-lt"/>
              </a:rPr>
              <a:t>Полифеноли</a:t>
            </a:r>
            <a:endParaRPr lang="sr-Latn-CS" sz="2100" dirty="0" smtClean="0">
              <a:latin typeface="+mj-lt"/>
            </a:endParaRPr>
          </a:p>
          <a:p>
            <a:pPr marL="609600" indent="-609600" eaLnBrk="1" hangingPunct="1">
              <a:buClr>
                <a:srgbClr val="339933"/>
              </a:buClr>
              <a:buFont typeface="Wingdings" pitchFamily="2" charset="2"/>
              <a:buNone/>
              <a:defRPr/>
            </a:pPr>
            <a:r>
              <a:rPr lang="sr-Latn-CS" sz="2100" dirty="0" smtClean="0">
                <a:latin typeface="+mj-lt"/>
              </a:rPr>
              <a:t>Коензим Q10</a:t>
            </a:r>
          </a:p>
          <a:p>
            <a:pPr marL="609600" indent="-609600" eaLnBrk="1" hangingPunct="1">
              <a:buClr>
                <a:srgbClr val="339933"/>
              </a:buClr>
              <a:buFont typeface="Wingdings" pitchFamily="2" charset="2"/>
              <a:buNone/>
              <a:defRPr/>
            </a:pPr>
            <a:r>
              <a:rPr lang="sr-Latn-CS" sz="2100" dirty="0" smtClean="0">
                <a:latin typeface="+mj-lt"/>
              </a:rPr>
              <a:t>Селен </a:t>
            </a:r>
          </a:p>
          <a:p>
            <a:pPr marL="609600" indent="-609600" eaLnBrk="1" hangingPunct="1">
              <a:buClr>
                <a:srgbClr val="339933"/>
              </a:buClr>
              <a:buFont typeface="Wingdings" pitchFamily="2" charset="2"/>
              <a:buNone/>
              <a:defRPr/>
            </a:pPr>
            <a:r>
              <a:rPr lang="sr-Latn-CS" sz="2100" dirty="0" smtClean="0">
                <a:latin typeface="+mj-lt"/>
              </a:rPr>
              <a:t>Бакар</a:t>
            </a:r>
          </a:p>
          <a:p>
            <a:pPr marL="609600" indent="-609600" eaLnBrk="1" hangingPunct="1">
              <a:buClr>
                <a:srgbClr val="339933"/>
              </a:buClr>
              <a:buFont typeface="Wingdings" pitchFamily="2" charset="2"/>
              <a:buNone/>
              <a:defRPr/>
            </a:pPr>
            <a:r>
              <a:rPr lang="sr-Latn-CS" sz="2100" dirty="0" smtClean="0">
                <a:latin typeface="+mj-lt"/>
              </a:rPr>
              <a:t>Цинк</a:t>
            </a:r>
          </a:p>
          <a:p>
            <a:pPr marL="609600" indent="-609600" eaLnBrk="1" hangingPunct="1">
              <a:buClr>
                <a:srgbClr val="339933"/>
              </a:buClr>
              <a:buFont typeface="Wingdings" pitchFamily="2" charset="2"/>
              <a:buNone/>
              <a:defRPr/>
            </a:pPr>
            <a:r>
              <a:rPr lang="sr-Latn-CS" sz="2100" dirty="0" smtClean="0">
                <a:latin typeface="+mj-lt"/>
              </a:rPr>
              <a:t>Манган</a:t>
            </a:r>
            <a:endParaRPr lang="en-US" sz="2100" dirty="0" smtClean="0">
              <a:latin typeface="+mj-lt"/>
            </a:endParaRPr>
          </a:p>
          <a:p>
            <a:pPr marL="609600" indent="-609600" eaLnBrk="1" hangingPunct="1">
              <a:buClr>
                <a:srgbClr val="339933"/>
              </a:buClr>
              <a:buFont typeface="Wingdings" pitchFamily="2" charset="2"/>
              <a:buNone/>
              <a:defRPr/>
            </a:pPr>
            <a:endParaRPr lang="sr-Latn-CS" sz="2100" dirty="0" smtClean="0">
              <a:latin typeface="+mj-lt"/>
            </a:endParaRPr>
          </a:p>
        </p:txBody>
      </p:sp>
      <p:sp>
        <p:nvSpPr>
          <p:cNvPr id="84996" name="Text Box 5"/>
          <p:cNvSpPr txBox="1">
            <a:spLocks noChangeArrowheads="1"/>
          </p:cNvSpPr>
          <p:nvPr/>
        </p:nvSpPr>
        <p:spPr bwMode="auto">
          <a:xfrm>
            <a:off x="3962400" y="58674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sr-Latn-RS"/>
          </a:p>
        </p:txBody>
      </p:sp>
    </p:spTree>
    <p:extLst>
      <p:ext uri="{BB962C8B-B14F-4D97-AF65-F5344CB8AC3E}">
        <p14:creationId xmlns="" xmlns:p14="http://schemas.microsoft.com/office/powerpoint/2010/main" val="400759188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0" y="620713"/>
            <a:ext cx="9144000" cy="1066800"/>
          </a:xfrm>
        </p:spPr>
        <p:txBody>
          <a:bodyPr/>
          <a:lstStyle/>
          <a:p>
            <a:pPr eaLnBrk="1" hangingPunct="1"/>
            <a:r>
              <a:rPr lang="en-US" b="1" smtClean="0"/>
              <a:t>Биљни дијететски суплементи</a:t>
            </a:r>
          </a:p>
        </p:txBody>
      </p:sp>
      <p:sp>
        <p:nvSpPr>
          <p:cNvPr id="101379" name="Rectangle 3"/>
          <p:cNvSpPr>
            <a:spLocks noGrp="1" noChangeArrowheads="1"/>
          </p:cNvSpPr>
          <p:nvPr>
            <p:ph idx="1"/>
          </p:nvPr>
        </p:nvSpPr>
        <p:spPr>
          <a:xfrm>
            <a:off x="-33338" y="1341438"/>
            <a:ext cx="9144001" cy="4953000"/>
          </a:xfrm>
        </p:spPr>
        <p:txBody>
          <a:bodyPr>
            <a:normAutofit lnSpcReduction="10000"/>
          </a:bodyPr>
          <a:lstStyle/>
          <a:p>
            <a:pPr eaLnBrk="1" hangingPunct="1"/>
            <a:r>
              <a:rPr lang="en-US" sz="2400" dirty="0" smtClean="0"/>
              <a:t>17 % </a:t>
            </a:r>
            <a:r>
              <a:rPr lang="sr-Latn-CS" sz="2400" dirty="0" smtClean="0"/>
              <a:t>женских атлетичара их користи</a:t>
            </a:r>
          </a:p>
          <a:p>
            <a:pPr eaLnBrk="1" hangingPunct="1"/>
            <a:r>
              <a:rPr lang="sr-Latn-CS" sz="2400" dirty="0" smtClean="0"/>
              <a:t>Употреба је контроверзна, посебан опрез и савет стручног лица</a:t>
            </a:r>
          </a:p>
          <a:p>
            <a:pPr eaLnBrk="1" hangingPunct="1"/>
            <a:r>
              <a:rPr lang="sr-Latn-CS" sz="2400" dirty="0" smtClean="0"/>
              <a:t>Користе се за повећање издржљивости, смањење или </a:t>
            </a:r>
            <a:r>
              <a:rPr lang="en-US" sz="2400" dirty="0" err="1" smtClean="0"/>
              <a:t>пове</a:t>
            </a:r>
            <a:r>
              <a:rPr lang="sr-Latn-CS" sz="2400" dirty="0" smtClean="0"/>
              <a:t>ћање телесне масе, ....</a:t>
            </a:r>
            <a:endParaRPr lang="sr-Cyrl-RS" sz="2400" dirty="0" smtClean="0"/>
          </a:p>
          <a:p>
            <a:pPr algn="ctr" eaLnBrk="1" hangingPunct="1">
              <a:buFontTx/>
              <a:buNone/>
            </a:pPr>
            <a:r>
              <a:rPr lang="sr-Cyrl-RS" sz="2400" dirty="0" smtClean="0"/>
              <a:t>жен-шен</a:t>
            </a:r>
          </a:p>
          <a:p>
            <a:pPr eaLnBrk="1" hangingPunct="1"/>
            <a:r>
              <a:rPr lang="sr-Latn-CS" sz="2400" dirty="0" smtClean="0"/>
              <a:t>Адаптоген, популаран у популацији спортиста</a:t>
            </a:r>
          </a:p>
          <a:p>
            <a:pPr eaLnBrk="1" hangingPunct="1"/>
            <a:r>
              <a:rPr lang="sr-Latn-CS" sz="2400" dirty="0" smtClean="0"/>
              <a:t>Хиљаду годишња примена, више варијетета</a:t>
            </a:r>
          </a:p>
          <a:p>
            <a:pPr eaLnBrk="1" hangingPunct="1"/>
            <a:r>
              <a:rPr lang="sr-Latn-CS" sz="2400" dirty="0" smtClean="0"/>
              <a:t>Бољи сан, меморија, смањен yамор, ублажавање бола у срцу, главобоље и наузеје.</a:t>
            </a:r>
          </a:p>
          <a:p>
            <a:pPr eaLnBrk="1" hangingPunct="1"/>
            <a:r>
              <a:rPr lang="sr-Latn-CS" sz="2400" dirty="0" smtClean="0"/>
              <a:t>Тритерпенски гликозиди (сапонини)</a:t>
            </a:r>
          </a:p>
          <a:p>
            <a:pPr eaLnBrk="1" hangingPunct="1"/>
            <a:r>
              <a:rPr lang="sr-Latn-CS" sz="2400" dirty="0" smtClean="0"/>
              <a:t>Хумане студије </a:t>
            </a:r>
            <a:r>
              <a:rPr lang="sr-Cyrl-RS" sz="2400" dirty="0" smtClean="0"/>
              <a:t>–</a:t>
            </a:r>
            <a:r>
              <a:rPr lang="sr-Latn-CS" sz="2400" dirty="0" smtClean="0"/>
              <a:t>резултати</a:t>
            </a:r>
            <a:r>
              <a:rPr lang="sr-Cyrl-RS" sz="2400" dirty="0" smtClean="0"/>
              <a:t> ?</a:t>
            </a:r>
            <a:endParaRPr lang="sr-Latn-CS" sz="2400" dirty="0" smtClean="0"/>
          </a:p>
          <a:p>
            <a:pPr eaLnBrk="1" hangingPunct="1"/>
            <a:r>
              <a:rPr lang="sr-Latn-CS" sz="2400" dirty="0" smtClean="0"/>
              <a:t>Мало потврда да је ергогено средство</a:t>
            </a:r>
            <a:endParaRPr lang="en-US" sz="2400" dirty="0" smtClean="0"/>
          </a:p>
          <a:p>
            <a:pPr eaLnBrk="1" hangingPunct="1"/>
            <a:endParaRPr lang="sr-Latn-CS" dirty="0" smtClean="0"/>
          </a:p>
          <a:p>
            <a:pPr eaLnBrk="1" hangingPunct="1">
              <a:buFont typeface="Wingdings" pitchFamily="2" charset="2"/>
              <a:buNone/>
            </a:pPr>
            <a:endParaRPr lang="en-US" dirty="0" smtClean="0"/>
          </a:p>
        </p:txBody>
      </p:sp>
    </p:spTree>
    <p:extLst>
      <p:ext uri="{BB962C8B-B14F-4D97-AF65-F5344CB8AC3E}">
        <p14:creationId xmlns="" xmlns:p14="http://schemas.microsoft.com/office/powerpoint/2010/main" val="4094710767"/>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type="body" idx="4294967295"/>
          </p:nvPr>
        </p:nvSpPr>
        <p:spPr>
          <a:xfrm>
            <a:off x="-36513" y="1052513"/>
            <a:ext cx="9144001" cy="5334000"/>
          </a:xfrm>
        </p:spPr>
        <p:txBody>
          <a:bodyPr>
            <a:normAutofit lnSpcReduction="10000"/>
          </a:bodyPr>
          <a:lstStyle/>
          <a:p>
            <a:pPr eaLnBrk="1" hangingPunct="1"/>
            <a:r>
              <a:rPr lang="en-US" sz="2000" dirty="0" err="1" smtClean="0"/>
              <a:t>Веома</a:t>
            </a:r>
            <a:r>
              <a:rPr lang="en-US" sz="2000" dirty="0" smtClean="0"/>
              <a:t> </a:t>
            </a:r>
            <a:r>
              <a:rPr lang="en-US" sz="2000" dirty="0" err="1" smtClean="0"/>
              <a:t>популарни</a:t>
            </a:r>
            <a:r>
              <a:rPr lang="sr-Latn-CS" sz="2000" dirty="0" smtClean="0"/>
              <a:t> у спортској популацији</a:t>
            </a:r>
            <a:r>
              <a:rPr lang="en-US" sz="2000" dirty="0" smtClean="0"/>
              <a:t>, </a:t>
            </a:r>
            <a:r>
              <a:rPr lang="en-US" sz="2000" dirty="0" err="1" smtClean="0"/>
              <a:t>сматра</a:t>
            </a:r>
            <a:r>
              <a:rPr lang="en-US" sz="2000" dirty="0" smtClean="0"/>
              <a:t> </a:t>
            </a:r>
            <a:r>
              <a:rPr lang="en-US" sz="2000" dirty="0" err="1" smtClean="0"/>
              <a:t>се</a:t>
            </a:r>
            <a:r>
              <a:rPr lang="en-US" sz="2000" dirty="0" smtClean="0"/>
              <a:t> </a:t>
            </a:r>
            <a:r>
              <a:rPr lang="en-US" sz="2000" dirty="0" err="1" smtClean="0"/>
              <a:t>да</a:t>
            </a:r>
            <a:r>
              <a:rPr lang="en-US" sz="2000" dirty="0" smtClean="0"/>
              <a:t> </a:t>
            </a:r>
            <a:r>
              <a:rPr lang="en-US" sz="2000" dirty="0" err="1" smtClean="0"/>
              <a:t>пове</a:t>
            </a:r>
            <a:r>
              <a:rPr lang="sr-Latn-CS" sz="2000" dirty="0" smtClean="0"/>
              <a:t>ћавају ретенцију азота, повећавају мишићну масу</a:t>
            </a:r>
          </a:p>
          <a:p>
            <a:pPr eaLnBrk="1" hangingPunct="1"/>
            <a:r>
              <a:rPr lang="sr-Latn-CS" sz="2000" dirty="0" smtClean="0"/>
              <a:t>Њихова употреба се оправдава повећаним потребама за протеинима код спортиста – до 1,7 </a:t>
            </a:r>
            <a:r>
              <a:rPr lang="en-US" sz="2000" dirty="0"/>
              <a:t>g</a:t>
            </a:r>
            <a:r>
              <a:rPr lang="sr-Latn-CS" sz="2000" dirty="0" smtClean="0"/>
              <a:t>/</a:t>
            </a:r>
            <a:r>
              <a:rPr lang="en-US" sz="2000" dirty="0" smtClean="0"/>
              <a:t>kg</a:t>
            </a:r>
            <a:r>
              <a:rPr lang="sr-Latn-CS" sz="2000" dirty="0" smtClean="0"/>
              <a:t>/дан </a:t>
            </a:r>
          </a:p>
          <a:p>
            <a:pPr eaLnBrk="1" hangingPunct="1"/>
            <a:r>
              <a:rPr lang="sr-Latn-CS" sz="2000" dirty="0" smtClean="0"/>
              <a:t>За слободне АК се сматра да имају ергогени ефекат </a:t>
            </a:r>
          </a:p>
          <a:p>
            <a:pPr eaLnBrk="1" hangingPunct="1">
              <a:buFont typeface="Wingdings" pitchFamily="2" charset="2"/>
              <a:buNone/>
            </a:pPr>
            <a:r>
              <a:rPr lang="sr-Latn-CS" sz="2000" dirty="0" smtClean="0"/>
              <a:t>			</a:t>
            </a:r>
            <a:r>
              <a:rPr lang="sr-Latn-CS" sz="2000" u="sng" dirty="0" smtClean="0"/>
              <a:t>Да ли су заиста потребни</a:t>
            </a:r>
            <a:r>
              <a:rPr lang="en-US" sz="2000" u="sng" dirty="0" smtClean="0"/>
              <a:t>?</a:t>
            </a:r>
            <a:endParaRPr lang="sr-Cyrl-RS" sz="2000" u="sng" dirty="0" smtClean="0"/>
          </a:p>
          <a:p>
            <a:pPr eaLnBrk="1" hangingPunct="1">
              <a:buFont typeface="Wingdings" pitchFamily="2" charset="2"/>
              <a:buNone/>
            </a:pPr>
            <a:endParaRPr lang="sr-Cyrl-RS" sz="2000" u="sng" dirty="0" smtClean="0"/>
          </a:p>
          <a:p>
            <a:pPr eaLnBrk="1" hangingPunct="1">
              <a:buFont typeface="Wingdings" pitchFamily="2" charset="2"/>
              <a:buNone/>
            </a:pPr>
            <a:r>
              <a:rPr lang="sr-Cyrl-RS" sz="2000" dirty="0" smtClean="0"/>
              <a:t>                                    ПРОТЕИНИ-БЕЛАНЧЕВИНЕ, АК</a:t>
            </a:r>
          </a:p>
          <a:p>
            <a:pPr eaLnBrk="1" hangingPunct="1">
              <a:lnSpc>
                <a:spcPct val="80000"/>
              </a:lnSpc>
            </a:pPr>
            <a:r>
              <a:rPr lang="sr-Latn-CS" sz="2000" dirty="0" smtClean="0"/>
              <a:t>Триптофан, прекурсор серотонина</a:t>
            </a:r>
          </a:p>
          <a:p>
            <a:pPr eaLnBrk="1" hangingPunct="1">
              <a:lnSpc>
                <a:spcPct val="80000"/>
              </a:lnSpc>
            </a:pPr>
            <a:r>
              <a:rPr lang="sr-Latn-CS" sz="2000" dirty="0" smtClean="0"/>
              <a:t>АК разгранатог ланца</a:t>
            </a:r>
            <a:endParaRPr lang="sr-Cyrl-RS" sz="2000" dirty="0" smtClean="0"/>
          </a:p>
          <a:p>
            <a:pPr eaLnBrk="1" hangingPunct="1">
              <a:lnSpc>
                <a:spcPct val="80000"/>
              </a:lnSpc>
            </a:pPr>
            <a:r>
              <a:rPr lang="sr-Latn-CS" sz="2000" dirty="0" smtClean="0"/>
              <a:t>Глутамин</a:t>
            </a:r>
          </a:p>
          <a:p>
            <a:pPr eaLnBrk="1" hangingPunct="1">
              <a:lnSpc>
                <a:spcPct val="80000"/>
              </a:lnSpc>
            </a:pPr>
            <a:r>
              <a:rPr lang="sr-Latn-CS" sz="2000" dirty="0" smtClean="0"/>
              <a:t>Аспарагин, аргинин</a:t>
            </a:r>
          </a:p>
          <a:p>
            <a:pPr eaLnBrk="1" hangingPunct="1">
              <a:lnSpc>
                <a:spcPct val="80000"/>
              </a:lnSpc>
            </a:pPr>
            <a:r>
              <a:rPr lang="sr-Latn-CS" sz="2000" dirty="0" smtClean="0"/>
              <a:t>Орнитин, ли</a:t>
            </a:r>
            <a:r>
              <a:rPr lang="sr-Cyrl-RS" sz="2000" dirty="0" smtClean="0"/>
              <a:t>з</a:t>
            </a:r>
            <a:r>
              <a:rPr lang="sr-Latn-CS" sz="2000" dirty="0" smtClean="0"/>
              <a:t>ин и аргинин</a:t>
            </a:r>
          </a:p>
          <a:p>
            <a:pPr eaLnBrk="1" hangingPunct="1">
              <a:lnSpc>
                <a:spcPct val="80000"/>
              </a:lnSpc>
            </a:pPr>
            <a:r>
              <a:rPr lang="sr-Latn-CS" sz="2000" dirty="0" smtClean="0"/>
              <a:t>Тирозин</a:t>
            </a:r>
          </a:p>
          <a:p>
            <a:pPr eaLnBrk="1" hangingPunct="1">
              <a:lnSpc>
                <a:spcPct val="80000"/>
              </a:lnSpc>
            </a:pPr>
            <a:r>
              <a:rPr lang="sr-Latn-CS" sz="2000" dirty="0" smtClean="0"/>
              <a:t>Таурин</a:t>
            </a:r>
          </a:p>
          <a:p>
            <a:pPr eaLnBrk="1" hangingPunct="1">
              <a:lnSpc>
                <a:spcPct val="80000"/>
              </a:lnSpc>
            </a:pPr>
            <a:r>
              <a:rPr lang="sr-Latn-CS" sz="2000" dirty="0" smtClean="0"/>
              <a:t>Не утиче негативно на фју бубрега, углавном безбедни, иако могу да интерферирају са метаболизмом протеина</a:t>
            </a:r>
          </a:p>
          <a:p>
            <a:pPr eaLnBrk="1" hangingPunct="1">
              <a:lnSpc>
                <a:spcPct val="80000"/>
              </a:lnSpc>
            </a:pPr>
            <a:r>
              <a:rPr lang="sr-Latn-CS" sz="2000" dirty="0" smtClean="0"/>
              <a:t>Употреба није забрањена од стране W</a:t>
            </a:r>
            <a:r>
              <a:rPr lang="sr-Cyrl-CS" sz="2000" dirty="0" smtClean="0"/>
              <a:t>А</a:t>
            </a:r>
            <a:r>
              <a:rPr lang="sr-Latn-RS" sz="2000" dirty="0" smtClean="0"/>
              <a:t>D</a:t>
            </a:r>
            <a:r>
              <a:rPr lang="sr-Latn-CS" sz="2000" dirty="0" smtClean="0"/>
              <a:t>А</a:t>
            </a:r>
            <a:endParaRPr lang="en-US" sz="2000" dirty="0" smtClean="0"/>
          </a:p>
          <a:p>
            <a:pPr eaLnBrk="1" hangingPunct="1">
              <a:buFont typeface="Wingdings" pitchFamily="2" charset="2"/>
              <a:buNone/>
            </a:pPr>
            <a:endParaRPr lang="en-US" sz="2000" dirty="0" smtClean="0"/>
          </a:p>
        </p:txBody>
      </p:sp>
      <p:sp>
        <p:nvSpPr>
          <p:cNvPr id="3" name="TextBox 2"/>
          <p:cNvSpPr txBox="1"/>
          <p:nvPr/>
        </p:nvSpPr>
        <p:spPr>
          <a:xfrm>
            <a:off x="1748631" y="476672"/>
            <a:ext cx="5343649" cy="584775"/>
          </a:xfrm>
          <a:prstGeom prst="rect">
            <a:avLst/>
          </a:prstGeom>
          <a:noFill/>
        </p:spPr>
        <p:txBody>
          <a:bodyPr wrap="square" rtlCol="0">
            <a:spAutoFit/>
          </a:bodyPr>
          <a:lstStyle/>
          <a:p>
            <a:r>
              <a:rPr lang="sr-Cyrl-RS" sz="3200" dirty="0" smtClean="0"/>
              <a:t>Протеини-амино киселине </a:t>
            </a:r>
            <a:endParaRPr lang="sr-Latn-RS" sz="3200" dirty="0"/>
          </a:p>
        </p:txBody>
      </p:sp>
    </p:spTree>
    <p:extLst>
      <p:ext uri="{BB962C8B-B14F-4D97-AF65-F5344CB8AC3E}">
        <p14:creationId xmlns="" xmlns:p14="http://schemas.microsoft.com/office/powerpoint/2010/main" val="1756021521"/>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07950" y="765175"/>
            <a:ext cx="9144000" cy="990600"/>
          </a:xfrm>
        </p:spPr>
        <p:txBody>
          <a:bodyPr/>
          <a:lstStyle/>
          <a:p>
            <a:pPr eaLnBrk="1" hangingPunct="1"/>
            <a:r>
              <a:rPr lang="sr-Cyrl-CS" smtClean="0"/>
              <a:t>Л</a:t>
            </a:r>
            <a:r>
              <a:rPr lang="sr-Latn-CS" smtClean="0"/>
              <a:t>-Карнитин</a:t>
            </a:r>
            <a:endParaRPr lang="en-US" smtClean="0"/>
          </a:p>
        </p:txBody>
      </p:sp>
      <p:sp>
        <p:nvSpPr>
          <p:cNvPr id="105475" name="Rectangle 3"/>
          <p:cNvSpPr>
            <a:spLocks noGrp="1" noChangeArrowheads="1"/>
          </p:cNvSpPr>
          <p:nvPr>
            <p:ph idx="1"/>
          </p:nvPr>
        </p:nvSpPr>
        <p:spPr>
          <a:xfrm>
            <a:off x="-12700" y="1557338"/>
            <a:ext cx="9144000" cy="4876800"/>
          </a:xfrm>
        </p:spPr>
        <p:txBody>
          <a:bodyPr>
            <a:normAutofit fontScale="92500" lnSpcReduction="10000"/>
          </a:bodyPr>
          <a:lstStyle/>
          <a:p>
            <a:pPr eaLnBrk="1" hangingPunct="1">
              <a:buFont typeface="Wingdings" pitchFamily="2" charset="2"/>
              <a:buNone/>
            </a:pPr>
            <a:r>
              <a:rPr lang="en-US" sz="2400" i="1" dirty="0" smtClean="0"/>
              <a:t>Carne</a:t>
            </a:r>
            <a:r>
              <a:rPr lang="sr-Latn-CS" sz="2400" i="1" dirty="0" smtClean="0"/>
              <a:t>, </a:t>
            </a:r>
            <a:r>
              <a:rPr lang="en-US" sz="2400" i="1" dirty="0" smtClean="0"/>
              <a:t>lat</a:t>
            </a:r>
            <a:r>
              <a:rPr lang="sr-Latn-CS" sz="2400" i="1" dirty="0" smtClean="0"/>
              <a:t>.</a:t>
            </a:r>
            <a:r>
              <a:rPr lang="sr-Latn-CS" sz="2400" dirty="0" smtClean="0"/>
              <a:t>месо</a:t>
            </a:r>
            <a:endParaRPr lang="sr-Latn-CS" sz="2400" i="1" dirty="0" smtClean="0"/>
          </a:p>
          <a:p>
            <a:pPr eaLnBrk="1" hangingPunct="1">
              <a:buFont typeface="Wingdings" pitchFamily="2" charset="2"/>
              <a:buNone/>
            </a:pPr>
            <a:r>
              <a:rPr lang="sr-Latn-CS" sz="2400" dirty="0" smtClean="0"/>
              <a:t>Популарност од 1982. године</a:t>
            </a:r>
          </a:p>
          <a:p>
            <a:pPr eaLnBrk="1" hangingPunct="1">
              <a:buFont typeface="Wingdings" pitchFamily="2" charset="2"/>
              <a:buNone/>
            </a:pPr>
            <a:r>
              <a:rPr lang="sr-Latn-CS" sz="2400" dirty="0" smtClean="0"/>
              <a:t>Утиче на метаболиyам масти, делује као </a:t>
            </a:r>
            <a:r>
              <a:rPr lang="en-US" sz="2400" i="1" dirty="0" smtClean="0"/>
              <a:t>fat</a:t>
            </a:r>
            <a:r>
              <a:rPr lang="sr-Latn-CS" sz="2400" i="1" dirty="0" smtClean="0"/>
              <a:t>-</a:t>
            </a:r>
            <a:r>
              <a:rPr lang="en-US" sz="2400" i="1" dirty="0" smtClean="0"/>
              <a:t>burner</a:t>
            </a:r>
            <a:r>
              <a:rPr lang="sr-Latn-CS" sz="2400" i="1" dirty="0" smtClean="0"/>
              <a:t>.</a:t>
            </a:r>
          </a:p>
          <a:p>
            <a:pPr eaLnBrk="1" hangingPunct="1">
              <a:buFont typeface="Wingdings" pitchFamily="2" charset="2"/>
              <a:buNone/>
            </a:pPr>
            <a:r>
              <a:rPr lang="sr-Latn-CS" sz="2400" dirty="0" smtClean="0"/>
              <a:t>Подаци неконзистентни и недовољни</a:t>
            </a:r>
            <a:endParaRPr lang="sr-Cyrl-RS" sz="2400" dirty="0" smtClean="0"/>
          </a:p>
          <a:p>
            <a:pPr algn="ctr" eaLnBrk="1" hangingPunct="1">
              <a:buFont typeface="Wingdings" pitchFamily="2" charset="2"/>
              <a:buNone/>
            </a:pPr>
            <a:r>
              <a:rPr lang="en-US" sz="2400" dirty="0" err="1" smtClean="0"/>
              <a:t>Ергогена</a:t>
            </a:r>
            <a:r>
              <a:rPr lang="en-US" sz="2400" dirty="0" smtClean="0"/>
              <a:t> </a:t>
            </a:r>
            <a:r>
              <a:rPr lang="en-US" sz="2400" dirty="0" err="1" smtClean="0"/>
              <a:t>средства</a:t>
            </a:r>
            <a:endParaRPr lang="sr-Cyrl-RS" sz="2400" dirty="0" smtClean="0"/>
          </a:p>
          <a:p>
            <a:pPr>
              <a:buClr>
                <a:schemeClr val="accent2"/>
              </a:buClr>
              <a:buFontTx/>
              <a:buNone/>
            </a:pPr>
            <a:r>
              <a:rPr lang="en-US" sz="2400" dirty="0" err="1" smtClean="0"/>
              <a:t>Поступак</a:t>
            </a:r>
            <a:r>
              <a:rPr lang="en-US" sz="2400" dirty="0" smtClean="0"/>
              <a:t> </a:t>
            </a:r>
            <a:r>
              <a:rPr lang="en-US" sz="2400" dirty="0" err="1" smtClean="0"/>
              <a:t>који</a:t>
            </a:r>
            <a:r>
              <a:rPr lang="en-US" sz="2400" dirty="0" smtClean="0"/>
              <a:t> </a:t>
            </a:r>
            <a:r>
              <a:rPr lang="en-US" sz="2400" dirty="0" err="1" smtClean="0"/>
              <a:t>мо</a:t>
            </a:r>
            <a:r>
              <a:rPr lang="sr-Cyrl-RS" sz="2400" dirty="0" smtClean="0"/>
              <a:t>ж</a:t>
            </a:r>
            <a:r>
              <a:rPr lang="en-US" sz="2400" dirty="0" smtClean="0"/>
              <a:t>е </a:t>
            </a:r>
            <a:r>
              <a:rPr lang="en-US" sz="2400" dirty="0" err="1" smtClean="0"/>
              <a:t>да</a:t>
            </a:r>
            <a:r>
              <a:rPr lang="en-US" sz="2400" dirty="0" smtClean="0"/>
              <a:t> </a:t>
            </a:r>
            <a:r>
              <a:rPr lang="en-US" sz="2400" dirty="0" err="1" smtClean="0"/>
              <a:t>пове</a:t>
            </a:r>
            <a:r>
              <a:rPr lang="sr-Latn-CS" sz="2400" dirty="0" smtClean="0"/>
              <a:t>ћ</a:t>
            </a:r>
            <a:r>
              <a:rPr lang="en-US" sz="2400" dirty="0" smtClean="0"/>
              <a:t>а </a:t>
            </a:r>
            <a:r>
              <a:rPr lang="en-US" sz="2400" dirty="0" err="1" smtClean="0"/>
              <a:t>спортске</a:t>
            </a:r>
            <a:r>
              <a:rPr lang="en-US" sz="2400" dirty="0" smtClean="0"/>
              <a:t> </a:t>
            </a:r>
            <a:r>
              <a:rPr lang="en-US" sz="2400" dirty="0" err="1" smtClean="0"/>
              <a:t>перформансе</a:t>
            </a:r>
            <a:r>
              <a:rPr lang="en-US" sz="2400" dirty="0" smtClean="0"/>
              <a:t>.</a:t>
            </a:r>
          </a:p>
          <a:p>
            <a:pPr>
              <a:buClr>
                <a:schemeClr val="accent2"/>
              </a:buClr>
              <a:buFontTx/>
              <a:buNone/>
            </a:pPr>
            <a:r>
              <a:rPr lang="en-US" sz="2400" dirty="0" err="1" smtClean="0"/>
              <a:t>За</a:t>
            </a:r>
            <a:r>
              <a:rPr lang="en-US" sz="2400" dirty="0" smtClean="0"/>
              <a:t> </a:t>
            </a:r>
            <a:r>
              <a:rPr lang="en-US" sz="2400" dirty="0" err="1" smtClean="0"/>
              <a:t>многе</a:t>
            </a:r>
            <a:r>
              <a:rPr lang="en-US" sz="2400" dirty="0" smtClean="0"/>
              <a:t> </a:t>
            </a:r>
            <a:r>
              <a:rPr lang="en-US" sz="2400" dirty="0" err="1" smtClean="0"/>
              <a:t>суплементе</a:t>
            </a:r>
            <a:r>
              <a:rPr lang="en-US" sz="2400" dirty="0" smtClean="0"/>
              <a:t> </a:t>
            </a:r>
            <a:r>
              <a:rPr lang="en-US" sz="2400" dirty="0" err="1" smtClean="0"/>
              <a:t>се</a:t>
            </a:r>
            <a:r>
              <a:rPr lang="en-US" sz="2400" dirty="0" smtClean="0"/>
              <a:t> </a:t>
            </a:r>
            <a:r>
              <a:rPr lang="en-US" sz="2400" dirty="0" err="1" smtClean="0"/>
              <a:t>сматра</a:t>
            </a:r>
            <a:r>
              <a:rPr lang="en-US" sz="2400" dirty="0" smtClean="0"/>
              <a:t> </a:t>
            </a:r>
            <a:r>
              <a:rPr lang="en-US" sz="2400" dirty="0" err="1" smtClean="0"/>
              <a:t>да</a:t>
            </a:r>
            <a:r>
              <a:rPr lang="en-US" sz="2400" dirty="0" smtClean="0"/>
              <a:t> </a:t>
            </a:r>
            <a:r>
              <a:rPr lang="en-US" sz="2400" dirty="0" err="1" smtClean="0"/>
              <a:t>повољно</a:t>
            </a:r>
            <a:r>
              <a:rPr lang="en-US" sz="2400" dirty="0" smtClean="0"/>
              <a:t> </a:t>
            </a:r>
            <a:r>
              <a:rPr lang="en-US" sz="2400" dirty="0" err="1" smtClean="0"/>
              <a:t>де</a:t>
            </a:r>
            <a:r>
              <a:rPr lang="sr-Latn-CS" sz="2400" dirty="0" smtClean="0"/>
              <a:t>л</a:t>
            </a:r>
            <a:r>
              <a:rPr lang="en-US" sz="2400" dirty="0" err="1" smtClean="0"/>
              <a:t>ују</a:t>
            </a:r>
            <a:endParaRPr lang="en-US" sz="2400" dirty="0" smtClean="0"/>
          </a:p>
          <a:p>
            <a:pPr>
              <a:buClr>
                <a:schemeClr val="accent2"/>
              </a:buClr>
              <a:buFontTx/>
              <a:buNone/>
            </a:pPr>
            <a:r>
              <a:rPr lang="sr-Latn-CS" sz="2400" dirty="0" smtClean="0"/>
              <a:t>		</a:t>
            </a:r>
            <a:r>
              <a:rPr lang="en-US" sz="2400" dirty="0" smtClean="0"/>
              <a:t>1. </a:t>
            </a:r>
            <a:r>
              <a:rPr lang="en-US" sz="2400" dirty="0" err="1" smtClean="0"/>
              <a:t>кофеин</a:t>
            </a:r>
            <a:endParaRPr lang="en-US" sz="2400" dirty="0" smtClean="0"/>
          </a:p>
          <a:p>
            <a:pPr>
              <a:buClr>
                <a:schemeClr val="accent2"/>
              </a:buClr>
              <a:buFontTx/>
              <a:buNone/>
            </a:pPr>
            <a:r>
              <a:rPr lang="sr-Latn-CS" sz="2400" dirty="0" smtClean="0"/>
              <a:t>		</a:t>
            </a:r>
            <a:r>
              <a:rPr lang="en-US" sz="2400" dirty="0" smtClean="0"/>
              <a:t>2. </a:t>
            </a:r>
            <a:r>
              <a:rPr lang="en-US" sz="2400" dirty="0" err="1" smtClean="0"/>
              <a:t>натријум-хидроген</a:t>
            </a:r>
            <a:r>
              <a:rPr lang="en-US" sz="2400" dirty="0" smtClean="0"/>
              <a:t> </a:t>
            </a:r>
            <a:r>
              <a:rPr lang="en-US" sz="2400" dirty="0" err="1" smtClean="0"/>
              <a:t>карбонат</a:t>
            </a:r>
            <a:endParaRPr lang="en-US" sz="2400" dirty="0" smtClean="0"/>
          </a:p>
          <a:p>
            <a:pPr>
              <a:buClr>
                <a:schemeClr val="accent2"/>
              </a:buClr>
              <a:buFontTx/>
              <a:buNone/>
            </a:pPr>
            <a:r>
              <a:rPr lang="en-US" sz="2400" dirty="0" smtClean="0"/>
              <a:t>		3.креатин</a:t>
            </a:r>
            <a:endParaRPr lang="sr-Cyrl-RS" sz="2400" dirty="0" smtClean="0"/>
          </a:p>
          <a:p>
            <a:pPr eaLnBrk="1" hangingPunct="1"/>
            <a:r>
              <a:rPr lang="en-US" sz="1800" dirty="0" err="1" smtClean="0"/>
              <a:t>Дуг</a:t>
            </a:r>
            <a:r>
              <a:rPr lang="sr-Cyrl-RS" sz="1800" dirty="0" smtClean="0"/>
              <a:t>а употреба</a:t>
            </a:r>
            <a:r>
              <a:rPr lang="en-US" sz="1800" dirty="0" smtClean="0"/>
              <a:t> (500-400 </a:t>
            </a:r>
            <a:r>
              <a:rPr lang="en-US" sz="1800" dirty="0" err="1" smtClean="0"/>
              <a:t>п.н.е</a:t>
            </a:r>
            <a:r>
              <a:rPr lang="en-US" sz="1800" dirty="0" smtClean="0"/>
              <a:t>.)</a:t>
            </a:r>
          </a:p>
          <a:p>
            <a:pPr eaLnBrk="1" hangingPunct="1"/>
            <a:r>
              <a:rPr lang="en-US" sz="1800" dirty="0" smtClean="0"/>
              <a:t> </a:t>
            </a:r>
            <a:r>
              <a:rPr lang="sr-Cyrl-RS" sz="1800" dirty="0" smtClean="0"/>
              <a:t>око </a:t>
            </a:r>
            <a:r>
              <a:rPr lang="en-US" sz="1800" dirty="0" smtClean="0"/>
              <a:t>40 % </a:t>
            </a:r>
            <a:r>
              <a:rPr lang="en-US" sz="1800" dirty="0" err="1" smtClean="0"/>
              <a:t>спортиста</a:t>
            </a:r>
            <a:r>
              <a:rPr lang="en-US" sz="1800" dirty="0" smtClean="0"/>
              <a:t> </a:t>
            </a:r>
            <a:r>
              <a:rPr lang="en-US" sz="1800" dirty="0" err="1" smtClean="0"/>
              <a:t>их</a:t>
            </a:r>
            <a:r>
              <a:rPr lang="en-US" sz="1800" dirty="0" smtClean="0"/>
              <a:t>  </a:t>
            </a:r>
            <a:r>
              <a:rPr lang="en-US" sz="1800" dirty="0" err="1" smtClean="0"/>
              <a:t>користи</a:t>
            </a:r>
            <a:endParaRPr lang="en-US" sz="1800" dirty="0" smtClean="0"/>
          </a:p>
          <a:p>
            <a:pPr eaLnBrk="1" hangingPunct="1"/>
            <a:r>
              <a:rPr lang="sr-Latn-CS" sz="1800" dirty="0" smtClean="0"/>
              <a:t>Спортска исхрана се поистовећује са </a:t>
            </a:r>
            <a:r>
              <a:rPr lang="en-US" sz="1800" dirty="0" err="1" smtClean="0"/>
              <a:t>употребом</a:t>
            </a:r>
            <a:r>
              <a:rPr lang="en-US" sz="1800" dirty="0" smtClean="0"/>
              <a:t> </a:t>
            </a:r>
            <a:r>
              <a:rPr lang="sr-Cyrl-RS" sz="1800" dirty="0" smtClean="0"/>
              <a:t>суплемената</a:t>
            </a:r>
            <a:r>
              <a:rPr lang="en-US" sz="1800" dirty="0" smtClean="0"/>
              <a:t> </a:t>
            </a:r>
            <a:r>
              <a:rPr lang="sr-Cyrl-RS" sz="1800" dirty="0" smtClean="0"/>
              <a:t>и</a:t>
            </a:r>
            <a:r>
              <a:rPr lang="en-US" sz="1800" dirty="0" smtClean="0"/>
              <a:t> </a:t>
            </a:r>
            <a:r>
              <a:rPr lang="en-US" sz="1800" dirty="0" err="1" smtClean="0"/>
              <a:t>ергогених</a:t>
            </a:r>
            <a:r>
              <a:rPr lang="en-US" sz="1800" dirty="0" smtClean="0"/>
              <a:t> </a:t>
            </a:r>
            <a:r>
              <a:rPr lang="en-US" sz="1800" dirty="0" err="1" smtClean="0"/>
              <a:t>средстава</a:t>
            </a:r>
            <a:endParaRPr lang="sr-Latn-CS" sz="1800" dirty="0" smtClean="0"/>
          </a:p>
          <a:p>
            <a:pPr>
              <a:buClr>
                <a:schemeClr val="accent2"/>
              </a:buClr>
              <a:buFontTx/>
              <a:buNone/>
            </a:pPr>
            <a:endParaRPr lang="en-US" sz="2400" dirty="0" smtClean="0"/>
          </a:p>
          <a:p>
            <a:pPr eaLnBrk="1" hangingPunct="1">
              <a:buFont typeface="Wingdings" pitchFamily="2" charset="2"/>
              <a:buNone/>
            </a:pPr>
            <a:endParaRPr lang="en-US" sz="2400" dirty="0" smtClean="0"/>
          </a:p>
        </p:txBody>
      </p:sp>
    </p:spTree>
    <p:extLst>
      <p:ext uri="{BB962C8B-B14F-4D97-AF65-F5344CB8AC3E}">
        <p14:creationId xmlns="" xmlns:p14="http://schemas.microsoft.com/office/powerpoint/2010/main" val="3344548515"/>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Text Box 4"/>
          <p:cNvSpPr txBox="1">
            <a:spLocks noChangeArrowheads="1"/>
          </p:cNvSpPr>
          <p:nvPr/>
        </p:nvSpPr>
        <p:spPr bwMode="auto">
          <a:xfrm>
            <a:off x="0" y="1143000"/>
            <a:ext cx="9144000" cy="35394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sq"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sr-Latn-CS" sz="2600" dirty="0">
              <a:latin typeface="Comic Sans MS" pitchFamily="66" charset="0"/>
            </a:endParaRPr>
          </a:p>
          <a:p>
            <a:pPr algn="ctr" eaLnBrk="1" hangingPunct="1">
              <a:spcBef>
                <a:spcPct val="50000"/>
              </a:spcBef>
            </a:pPr>
            <a:r>
              <a:rPr lang="sr-Latn-CS" sz="2800" b="1" dirty="0"/>
              <a:t>Кофеин</a:t>
            </a:r>
            <a:endParaRPr lang="sr-Latn-CS" sz="2600" dirty="0"/>
          </a:p>
          <a:p>
            <a:pPr eaLnBrk="1" hangingPunct="1">
              <a:spcBef>
                <a:spcPct val="50000"/>
              </a:spcBef>
              <a:buSzPct val="80000"/>
              <a:buFont typeface="Arial" pitchFamily="34" charset="0"/>
              <a:buChar char="•"/>
            </a:pPr>
            <a:r>
              <a:rPr lang="sr-Latn-CS" sz="2600" dirty="0">
                <a:latin typeface="Comic Sans MS" pitchFamily="66" charset="0"/>
              </a:rPr>
              <a:t> </a:t>
            </a:r>
            <a:r>
              <a:rPr lang="sr-Latn-CS" sz="2600" dirty="0"/>
              <a:t>Познат још из доба палеолита </a:t>
            </a:r>
          </a:p>
          <a:p>
            <a:pPr eaLnBrk="1" hangingPunct="1">
              <a:spcBef>
                <a:spcPct val="50000"/>
              </a:spcBef>
              <a:buSzPct val="80000"/>
              <a:buFont typeface="Arial" pitchFamily="34" charset="0"/>
              <a:buChar char="•"/>
            </a:pPr>
            <a:r>
              <a:rPr lang="sr-Latn-CS" sz="2600" dirty="0"/>
              <a:t> Повучен са листе забрањених супстанци </a:t>
            </a:r>
            <a:r>
              <a:rPr lang="sr-Latn-CS" sz="2600" dirty="0" smtClean="0"/>
              <a:t>2004</a:t>
            </a:r>
            <a:r>
              <a:rPr lang="sr-Latn-CS" sz="2600" dirty="0"/>
              <a:t>. године</a:t>
            </a:r>
            <a:endParaRPr lang="en-US" sz="2600" dirty="0"/>
          </a:p>
          <a:p>
            <a:pPr eaLnBrk="1" hangingPunct="1">
              <a:spcBef>
                <a:spcPct val="50000"/>
              </a:spcBef>
              <a:buSzPct val="80000"/>
              <a:buFont typeface="Arial" pitchFamily="34" charset="0"/>
              <a:buChar char="•"/>
            </a:pPr>
            <a:r>
              <a:rPr lang="sr-Latn-CS" sz="2600" dirty="0"/>
              <a:t> </a:t>
            </a:r>
            <a:r>
              <a:rPr lang="en-US" sz="2600" dirty="0" err="1"/>
              <a:t>Ергогено</a:t>
            </a:r>
            <a:r>
              <a:rPr lang="en-US" sz="2600" dirty="0"/>
              <a:t> </a:t>
            </a:r>
            <a:r>
              <a:rPr lang="en-US" sz="2600" dirty="0" err="1"/>
              <a:t>средство</a:t>
            </a:r>
            <a:endParaRPr lang="en-US" sz="2600" dirty="0"/>
          </a:p>
          <a:p>
            <a:pPr eaLnBrk="1" hangingPunct="1">
              <a:spcBef>
                <a:spcPct val="50000"/>
              </a:spcBef>
              <a:buSzPct val="80000"/>
              <a:buFont typeface="Arial" pitchFamily="34" charset="0"/>
              <a:buChar char="•"/>
            </a:pPr>
            <a:r>
              <a:rPr lang="en-US" sz="2600" dirty="0" err="1"/>
              <a:t>На</a:t>
            </a:r>
            <a:r>
              <a:rPr lang="en-US" sz="2600" dirty="0"/>
              <a:t> </a:t>
            </a:r>
            <a:r>
              <a:rPr lang="en-US" sz="2600" dirty="0" err="1"/>
              <a:t>мониторинг</a:t>
            </a:r>
            <a:r>
              <a:rPr lang="en-US" sz="2600" dirty="0"/>
              <a:t> </a:t>
            </a:r>
            <a:r>
              <a:rPr lang="en-US" sz="2600" dirty="0" err="1"/>
              <a:t>листи</a:t>
            </a:r>
            <a:r>
              <a:rPr lang="en-US" sz="2600" dirty="0"/>
              <a:t> </a:t>
            </a:r>
            <a:r>
              <a:rPr lang="en-US" sz="2600" dirty="0" smtClean="0"/>
              <a:t>W</a:t>
            </a:r>
            <a:r>
              <a:rPr lang="sr-Cyrl-CS" sz="2600" dirty="0" smtClean="0"/>
              <a:t>А</a:t>
            </a:r>
            <a:r>
              <a:rPr lang="sr-Latn-RS" sz="2600" dirty="0" smtClean="0"/>
              <a:t>D</a:t>
            </a:r>
            <a:r>
              <a:rPr lang="en-US" sz="2600" dirty="0" smtClean="0"/>
              <a:t>А</a:t>
            </a:r>
            <a:endParaRPr lang="en-US" sz="2600" dirty="0"/>
          </a:p>
        </p:txBody>
      </p:sp>
    </p:spTree>
    <p:extLst>
      <p:ext uri="{BB962C8B-B14F-4D97-AF65-F5344CB8AC3E}">
        <p14:creationId xmlns="" xmlns:p14="http://schemas.microsoft.com/office/powerpoint/2010/main" val="3005373224"/>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Content Placeholder 2"/>
          <p:cNvSpPr>
            <a:spLocks noGrp="1"/>
          </p:cNvSpPr>
          <p:nvPr>
            <p:ph idx="4294967295"/>
          </p:nvPr>
        </p:nvSpPr>
        <p:spPr>
          <a:xfrm>
            <a:off x="323850" y="1341438"/>
            <a:ext cx="8135938" cy="4486275"/>
          </a:xfrm>
        </p:spPr>
        <p:txBody>
          <a:bodyPr/>
          <a:lstStyle/>
          <a:p>
            <a:pPr eaLnBrk="1" hangingPunct="1">
              <a:lnSpc>
                <a:spcPct val="130000"/>
              </a:lnSpc>
              <a:buSzPct val="70000"/>
            </a:pPr>
            <a:r>
              <a:rPr lang="en-US" sz="2000" dirty="0" err="1" smtClean="0"/>
              <a:t>Непознавање</a:t>
            </a:r>
            <a:r>
              <a:rPr lang="en-US" sz="2000" dirty="0" smtClean="0"/>
              <a:t> </a:t>
            </a:r>
            <a:r>
              <a:rPr lang="sr-Cyrl-RS" sz="2000" dirty="0" smtClean="0"/>
              <a:t>средстава која користе и њихових</a:t>
            </a:r>
            <a:r>
              <a:rPr lang="en-US" sz="2000" dirty="0" smtClean="0"/>
              <a:t> </a:t>
            </a:r>
            <a:r>
              <a:rPr lang="en-US" sz="2000" dirty="0" err="1" smtClean="0"/>
              <a:t>деловања</a:t>
            </a:r>
            <a:endParaRPr lang="en-US" sz="2000" dirty="0" smtClean="0"/>
          </a:p>
          <a:p>
            <a:pPr eaLnBrk="1" hangingPunct="1">
              <a:lnSpc>
                <a:spcPct val="130000"/>
              </a:lnSpc>
              <a:buSzPct val="70000"/>
            </a:pPr>
            <a:r>
              <a:rPr lang="sr-Cyrl-RS" sz="2000" b="1" dirty="0" smtClean="0">
                <a:solidFill>
                  <a:srgbClr val="C00000"/>
                </a:solidFill>
              </a:rPr>
              <a:t>Могућа к</a:t>
            </a:r>
            <a:r>
              <a:rPr lang="en-US" sz="2000" b="1" dirty="0" err="1" smtClean="0">
                <a:solidFill>
                  <a:srgbClr val="C00000"/>
                </a:solidFill>
              </a:rPr>
              <a:t>онтаминација</a:t>
            </a:r>
            <a:r>
              <a:rPr lang="en-US" sz="2000" b="1" dirty="0" smtClean="0">
                <a:solidFill>
                  <a:srgbClr val="C00000"/>
                </a:solidFill>
              </a:rPr>
              <a:t> </a:t>
            </a:r>
            <a:r>
              <a:rPr lang="en-US" sz="2000" b="1" dirty="0" err="1" smtClean="0">
                <a:solidFill>
                  <a:srgbClr val="C00000"/>
                </a:solidFill>
              </a:rPr>
              <a:t>недозвољеним</a:t>
            </a:r>
            <a:r>
              <a:rPr lang="en-US" sz="2000" b="1" dirty="0" smtClean="0">
                <a:solidFill>
                  <a:srgbClr val="C00000"/>
                </a:solidFill>
              </a:rPr>
              <a:t> </a:t>
            </a:r>
            <a:r>
              <a:rPr lang="en-US" sz="2000" b="1" dirty="0" err="1" smtClean="0">
                <a:solidFill>
                  <a:srgbClr val="C00000"/>
                </a:solidFill>
              </a:rPr>
              <a:t>супстанцама</a:t>
            </a:r>
            <a:endParaRPr lang="en-US" sz="2000" b="1" dirty="0" smtClean="0">
              <a:solidFill>
                <a:srgbClr val="C00000"/>
              </a:solidFill>
            </a:endParaRPr>
          </a:p>
          <a:p>
            <a:pPr eaLnBrk="1" hangingPunct="1">
              <a:lnSpc>
                <a:spcPct val="130000"/>
              </a:lnSpc>
              <a:buSzPct val="70000"/>
            </a:pPr>
            <a:r>
              <a:rPr lang="sr-Cyrl-RS" sz="2000" dirty="0" smtClean="0"/>
              <a:t>Непрофесионална исхрана и недовољна едукација</a:t>
            </a:r>
            <a:r>
              <a:rPr lang="en-US" sz="2000" dirty="0" smtClean="0"/>
              <a:t> </a:t>
            </a:r>
            <a:r>
              <a:rPr lang="en-US" sz="2000" dirty="0" err="1" smtClean="0"/>
              <a:t>трен</a:t>
            </a:r>
            <a:r>
              <a:rPr lang="sr-Latn-CS" sz="2000" dirty="0" smtClean="0"/>
              <a:t>е</a:t>
            </a:r>
            <a:r>
              <a:rPr lang="en-US" sz="2000" dirty="0" err="1" smtClean="0"/>
              <a:t>ра</a:t>
            </a:r>
            <a:r>
              <a:rPr lang="en-US" sz="2000" dirty="0" smtClean="0"/>
              <a:t> </a:t>
            </a:r>
            <a:r>
              <a:rPr lang="sr-Cyrl-RS" sz="2000" dirty="0" smtClean="0"/>
              <a:t>спортских радника </a:t>
            </a:r>
            <a:r>
              <a:rPr lang="en-US" sz="2000" dirty="0" err="1" smtClean="0"/>
              <a:t>или</a:t>
            </a:r>
            <a:r>
              <a:rPr lang="en-US" sz="2000" dirty="0" smtClean="0"/>
              <a:t> </a:t>
            </a:r>
            <a:r>
              <a:rPr lang="en-US" sz="2000" dirty="0" err="1" smtClean="0"/>
              <a:t>спортист</a:t>
            </a:r>
            <a:r>
              <a:rPr lang="sr-Cyrl-RS" sz="2000" dirty="0" smtClean="0"/>
              <a:t>а</a:t>
            </a:r>
            <a:r>
              <a:rPr lang="en-US" sz="2000" dirty="0" smtClean="0"/>
              <a:t> о </a:t>
            </a:r>
            <a:r>
              <a:rPr lang="en-US" sz="2000" dirty="0" err="1" smtClean="0"/>
              <a:t>суплеменат</a:t>
            </a:r>
            <a:r>
              <a:rPr lang="sr-Cyrl-RS" sz="2000" dirty="0" smtClean="0"/>
              <a:t>има</a:t>
            </a:r>
            <a:endParaRPr lang="en-US" sz="2000" dirty="0" smtClean="0"/>
          </a:p>
          <a:p>
            <a:pPr eaLnBrk="1" hangingPunct="1">
              <a:lnSpc>
                <a:spcPct val="130000"/>
              </a:lnSpc>
              <a:buSzPct val="70000"/>
            </a:pPr>
            <a:r>
              <a:rPr lang="sr-Cyrl-RS" sz="2000" dirty="0" smtClean="0"/>
              <a:t>Неадекватна </a:t>
            </a:r>
            <a:r>
              <a:rPr lang="en-US" sz="2000" dirty="0" err="1" smtClean="0"/>
              <a:t>дистрибуциј</a:t>
            </a:r>
            <a:r>
              <a:rPr lang="sr-Cyrl-RS" sz="2000" dirty="0" smtClean="0"/>
              <a:t>а </a:t>
            </a:r>
            <a:r>
              <a:rPr lang="en-US" sz="2000" dirty="0" smtClean="0"/>
              <a:t>- </a:t>
            </a:r>
            <a:r>
              <a:rPr lang="en-US" sz="2000" dirty="0" err="1" smtClean="0"/>
              <a:t>теретане</a:t>
            </a:r>
            <a:r>
              <a:rPr lang="en-US" sz="2000" dirty="0" smtClean="0"/>
              <a:t>, </a:t>
            </a:r>
            <a:r>
              <a:rPr lang="en-US" sz="2000" dirty="0" err="1" smtClean="0"/>
              <a:t>интернет</a:t>
            </a:r>
            <a:endParaRPr lang="sr-Cyrl-RS" sz="2000" dirty="0" smtClean="0"/>
          </a:p>
          <a:p>
            <a:pPr eaLnBrk="1" hangingPunct="1">
              <a:lnSpc>
                <a:spcPct val="130000"/>
              </a:lnSpc>
              <a:buSzPct val="70000"/>
            </a:pPr>
            <a:endParaRPr lang="sr-Cyrl-RS" sz="2000" dirty="0" smtClean="0"/>
          </a:p>
          <a:p>
            <a:pPr eaLnBrk="1" hangingPunct="1">
              <a:lnSpc>
                <a:spcPct val="130000"/>
              </a:lnSpc>
              <a:buSzPct val="70000"/>
              <a:buFontTx/>
              <a:buNone/>
            </a:pPr>
            <a:endParaRPr lang="sr-Cyrl-RS" sz="2000" dirty="0" smtClean="0"/>
          </a:p>
          <a:p>
            <a:pPr eaLnBrk="1" hangingPunct="1">
              <a:lnSpc>
                <a:spcPct val="130000"/>
              </a:lnSpc>
              <a:buSzPct val="70000"/>
              <a:buFontTx/>
              <a:buNone/>
            </a:pPr>
            <a:endParaRPr lang="en-US" dirty="0" smtClean="0"/>
          </a:p>
        </p:txBody>
      </p:sp>
      <p:sp>
        <p:nvSpPr>
          <p:cNvPr id="2" name="TextBox 1"/>
          <p:cNvSpPr txBox="1"/>
          <p:nvPr/>
        </p:nvSpPr>
        <p:spPr>
          <a:xfrm>
            <a:off x="1475656" y="620688"/>
            <a:ext cx="4680520" cy="523220"/>
          </a:xfrm>
          <a:prstGeom prst="rect">
            <a:avLst/>
          </a:prstGeom>
          <a:noFill/>
        </p:spPr>
        <p:txBody>
          <a:bodyPr wrap="square" rtlCol="0">
            <a:spAutoFit/>
          </a:bodyPr>
          <a:lstStyle/>
          <a:p>
            <a:pPr algn="ctr"/>
            <a:r>
              <a:rPr lang="sr-Cyrl-RS" sz="2800" dirty="0" smtClean="0"/>
              <a:t>ПРОБЛЕМИ-РИЗИЦИ</a:t>
            </a:r>
            <a:endParaRPr lang="sr-Latn-RS" sz="2800" dirty="0"/>
          </a:p>
        </p:txBody>
      </p:sp>
    </p:spTree>
    <p:extLst>
      <p:ext uri="{BB962C8B-B14F-4D97-AF65-F5344CB8AC3E}">
        <p14:creationId xmlns="" xmlns:p14="http://schemas.microsoft.com/office/powerpoint/2010/main" val="3760969625"/>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СТАРИ ЉУДИ</a:t>
            </a:r>
            <a:endParaRPr lang="sr-Latn-RS" dirty="0"/>
          </a:p>
        </p:txBody>
      </p:sp>
      <p:sp>
        <p:nvSpPr>
          <p:cNvPr id="3" name="Content Placeholder 2"/>
          <p:cNvSpPr>
            <a:spLocks noGrp="1"/>
          </p:cNvSpPr>
          <p:nvPr>
            <p:ph idx="1"/>
          </p:nvPr>
        </p:nvSpPr>
        <p:spPr/>
        <p:txBody>
          <a:bodyPr>
            <a:normAutofit fontScale="70000" lnSpcReduction="20000"/>
          </a:bodyPr>
          <a:lstStyle/>
          <a:p>
            <a:pPr marL="0" indent="0">
              <a:buNone/>
            </a:pPr>
            <a:endParaRPr lang="sr-Latn-RS" b="1" dirty="0"/>
          </a:p>
          <a:p>
            <a:r>
              <a:rPr lang="sr-Cyrl-CS" b="1" dirty="0" smtClean="0"/>
              <a:t>Ограни</a:t>
            </a:r>
            <a:r>
              <a:rPr lang="sr-Cyrl-CS" dirty="0" smtClean="0"/>
              <a:t>ч</a:t>
            </a:r>
            <a:r>
              <a:rPr lang="sr-Cyrl-CS" b="1" dirty="0" smtClean="0"/>
              <a:t>ено</a:t>
            </a:r>
            <a:r>
              <a:rPr lang="sr-Latn-RS" b="1" dirty="0" smtClean="0"/>
              <a:t> </a:t>
            </a:r>
            <a:r>
              <a:rPr lang="sr-Cyrl-CS" b="1" dirty="0" smtClean="0"/>
              <a:t>кретње-поремећаји локомоторног система</a:t>
            </a:r>
            <a:endParaRPr lang="sr-Latn-RS" b="1" dirty="0"/>
          </a:p>
          <a:p>
            <a:r>
              <a:rPr lang="sr-Cyrl-CS" b="1" dirty="0" smtClean="0"/>
              <a:t>Пореме</a:t>
            </a:r>
            <a:r>
              <a:rPr lang="sr-Cyrl-CS" dirty="0" smtClean="0"/>
              <a:t>ћ</a:t>
            </a:r>
            <a:r>
              <a:rPr lang="sr-Cyrl-CS" b="1" dirty="0" smtClean="0"/>
              <a:t>ај</a:t>
            </a:r>
            <a:r>
              <a:rPr lang="sr-Latn-RS" b="1" dirty="0" smtClean="0"/>
              <a:t> </a:t>
            </a:r>
            <a:r>
              <a:rPr lang="sr-Cyrl-RS" b="1" dirty="0" smtClean="0"/>
              <a:t>вида</a:t>
            </a:r>
          </a:p>
          <a:p>
            <a:r>
              <a:rPr lang="sr-Cyrl-RS" b="1" dirty="0" smtClean="0"/>
              <a:t>Употреба велике количине лекова-свакодневно</a:t>
            </a:r>
          </a:p>
          <a:p>
            <a:r>
              <a:rPr lang="sr-Cyrl-RS" b="1" dirty="0" smtClean="0"/>
              <a:t>Присуство хроничних незаразних болести</a:t>
            </a:r>
            <a:endParaRPr lang="sr-Latn-RS" b="1" dirty="0"/>
          </a:p>
          <a:p>
            <a:r>
              <a:rPr lang="sr-Cyrl-CS" b="1" dirty="0" smtClean="0"/>
              <a:t>Могући пореме</a:t>
            </a:r>
            <a:r>
              <a:rPr lang="sr-Cyrl-CS" dirty="0" smtClean="0"/>
              <a:t>ћ</a:t>
            </a:r>
            <a:r>
              <a:rPr lang="sr-Cyrl-CS" b="1" dirty="0" smtClean="0"/>
              <a:t>ај</a:t>
            </a:r>
            <a:r>
              <a:rPr lang="sr-Latn-RS" b="1" dirty="0" smtClean="0"/>
              <a:t> </a:t>
            </a:r>
            <a:r>
              <a:rPr lang="sr-Cyrl-CS" b="1" dirty="0" smtClean="0"/>
              <a:t>психи</a:t>
            </a:r>
            <a:r>
              <a:rPr lang="sr-Cyrl-CS" dirty="0" smtClean="0"/>
              <a:t>ч</a:t>
            </a:r>
            <a:r>
              <a:rPr lang="sr-Cyrl-CS" b="1" dirty="0" smtClean="0"/>
              <a:t>ке</a:t>
            </a:r>
            <a:r>
              <a:rPr lang="sr-Latn-RS" b="1" dirty="0" smtClean="0"/>
              <a:t> </a:t>
            </a:r>
            <a:r>
              <a:rPr lang="sr-Cyrl-CS" b="1" dirty="0" smtClean="0"/>
              <a:t>функције</a:t>
            </a:r>
            <a:endParaRPr lang="sr-Latn-RS" b="1" dirty="0"/>
          </a:p>
          <a:p>
            <a:r>
              <a:rPr lang="sr-Cyrl-CS" b="1" dirty="0" smtClean="0"/>
              <a:t>Склоност</a:t>
            </a:r>
            <a:r>
              <a:rPr lang="sr-Latn-RS" b="1" dirty="0" smtClean="0"/>
              <a:t> </a:t>
            </a:r>
            <a:r>
              <a:rPr lang="sr-Cyrl-CS" b="1" dirty="0" smtClean="0"/>
              <a:t>посебном</a:t>
            </a:r>
            <a:r>
              <a:rPr lang="sr-Latn-RS" b="1" dirty="0" smtClean="0"/>
              <a:t> </a:t>
            </a:r>
            <a:r>
              <a:rPr lang="sr-Cyrl-CS" b="1" dirty="0" smtClean="0"/>
              <a:t>на</a:t>
            </a:r>
            <a:r>
              <a:rPr lang="sr-Cyrl-CS" dirty="0" smtClean="0"/>
              <a:t>ч</a:t>
            </a:r>
            <a:r>
              <a:rPr lang="sr-Cyrl-CS" b="1" dirty="0" smtClean="0"/>
              <a:t>ину</a:t>
            </a:r>
            <a:r>
              <a:rPr lang="sr-Latn-RS" b="1" dirty="0" smtClean="0"/>
              <a:t> </a:t>
            </a:r>
            <a:r>
              <a:rPr lang="sr-Cyrl-CS" b="1" dirty="0" smtClean="0"/>
              <a:t>исхране</a:t>
            </a:r>
            <a:endParaRPr lang="sr-Latn-RS" b="1" dirty="0"/>
          </a:p>
          <a:p>
            <a:r>
              <a:rPr lang="sr-Cyrl-CS" b="1" dirty="0" smtClean="0"/>
              <a:t>Ослабљена</a:t>
            </a:r>
            <a:r>
              <a:rPr lang="sr-Latn-RS" b="1" dirty="0" smtClean="0"/>
              <a:t> </a:t>
            </a:r>
            <a:r>
              <a:rPr lang="sr-Cyrl-CS" b="1" dirty="0" smtClean="0"/>
              <a:t>дентиција</a:t>
            </a:r>
          </a:p>
          <a:p>
            <a:r>
              <a:rPr lang="sr-Cyrl-CS" b="1" dirty="0" smtClean="0"/>
              <a:t>Смањено лучење хормона и ензима </a:t>
            </a:r>
            <a:endParaRPr lang="sr-Latn-RS" b="1" dirty="0"/>
          </a:p>
          <a:p>
            <a:r>
              <a:rPr lang="sr-Cyrl-RS" b="1" dirty="0" smtClean="0"/>
              <a:t>Отежано гутање</a:t>
            </a:r>
            <a:endParaRPr lang="sr-Latn-RS" b="1" dirty="0"/>
          </a:p>
          <a:p>
            <a:r>
              <a:rPr lang="sr-Cyrl-CS" b="1" dirty="0" smtClean="0"/>
              <a:t>Поремећаји </a:t>
            </a:r>
            <a:r>
              <a:rPr lang="it-IT" b="1" dirty="0" smtClean="0"/>
              <a:t> </a:t>
            </a:r>
            <a:r>
              <a:rPr lang="sr-Cyrl-CS" dirty="0" smtClean="0"/>
              <a:t>ч</a:t>
            </a:r>
            <a:r>
              <a:rPr lang="sr-Cyrl-CS" b="1" dirty="0" smtClean="0"/>
              <a:t>ула</a:t>
            </a:r>
            <a:r>
              <a:rPr lang="it-IT" b="1" dirty="0" smtClean="0"/>
              <a:t> </a:t>
            </a:r>
            <a:r>
              <a:rPr lang="sr-Cyrl-CS" b="1" dirty="0" smtClean="0"/>
              <a:t>укуса</a:t>
            </a:r>
            <a:r>
              <a:rPr lang="it-IT" b="1" dirty="0" smtClean="0"/>
              <a:t> </a:t>
            </a:r>
            <a:r>
              <a:rPr lang="sr-Cyrl-CS" b="1" dirty="0" smtClean="0"/>
              <a:t>и</a:t>
            </a:r>
            <a:r>
              <a:rPr lang="it-IT" b="1" dirty="0" smtClean="0"/>
              <a:t> </a:t>
            </a:r>
            <a:r>
              <a:rPr lang="sr-Cyrl-CS" b="1" dirty="0" smtClean="0"/>
              <a:t>мириса</a:t>
            </a:r>
          </a:p>
          <a:p>
            <a:r>
              <a:rPr lang="sr-Cyrl-CS" b="1" dirty="0" smtClean="0"/>
              <a:t>Скривене малнутриције</a:t>
            </a:r>
          </a:p>
          <a:p>
            <a:r>
              <a:rPr lang="sr-Cyrl-CS" b="1" dirty="0"/>
              <a:t>Социјална</a:t>
            </a:r>
            <a:r>
              <a:rPr lang="sr-Latn-RS" b="1" dirty="0"/>
              <a:t> </a:t>
            </a:r>
            <a:r>
              <a:rPr lang="sr-Cyrl-CS" b="1" dirty="0"/>
              <a:t>изолација</a:t>
            </a:r>
            <a:endParaRPr lang="sr-Latn-RS" b="1" dirty="0"/>
          </a:p>
          <a:p>
            <a:endParaRPr lang="sr-Latn-RS" dirty="0"/>
          </a:p>
        </p:txBody>
      </p:sp>
    </p:spTree>
    <p:extLst>
      <p:ext uri="{BB962C8B-B14F-4D97-AF65-F5344CB8AC3E}">
        <p14:creationId xmlns="" xmlns:p14="http://schemas.microsoft.com/office/powerpoint/2010/main" val="735054834"/>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b="1" dirty="0"/>
              <a:t>ГЛАВНИ</a:t>
            </a:r>
            <a:r>
              <a:rPr lang="sr-Latn-RS" b="1" dirty="0"/>
              <a:t> </a:t>
            </a:r>
            <a:r>
              <a:rPr lang="sr-Cyrl-CS" b="1" dirty="0"/>
              <a:t>ЗДРАВСТВЕНИ</a:t>
            </a:r>
            <a:r>
              <a:rPr lang="sr-Latn-RS" b="1" dirty="0"/>
              <a:t> </a:t>
            </a:r>
            <a:r>
              <a:rPr lang="sr-Cyrl-CS" b="1" dirty="0"/>
              <a:t>ПРОБЛЕМИ</a:t>
            </a:r>
            <a:r>
              <a:rPr lang="sr-Cyrl-RS" b="1" dirty="0"/>
              <a:t> </a:t>
            </a:r>
            <a:r>
              <a:rPr lang="sr-Cyrl-CS" b="1" dirty="0"/>
              <a:t>КОЈИ</a:t>
            </a:r>
            <a:r>
              <a:rPr lang="it-IT" b="1" dirty="0"/>
              <a:t> </a:t>
            </a:r>
            <a:r>
              <a:rPr lang="sr-Cyrl-CS" b="1" dirty="0"/>
              <a:t>СУ</a:t>
            </a:r>
            <a:r>
              <a:rPr lang="it-IT" b="1" dirty="0"/>
              <a:t> </a:t>
            </a:r>
            <a:r>
              <a:rPr lang="sr-Cyrl-CS" b="1" dirty="0"/>
              <a:t>ПОВЕЗАНИ</a:t>
            </a:r>
            <a:r>
              <a:rPr lang="it-IT" b="1" dirty="0"/>
              <a:t> </a:t>
            </a:r>
            <a:r>
              <a:rPr lang="sr-Cyrl-CS" b="1" dirty="0"/>
              <a:t>СА</a:t>
            </a:r>
            <a:r>
              <a:rPr lang="it-IT" b="1" dirty="0"/>
              <a:t> </a:t>
            </a:r>
            <a:r>
              <a:rPr lang="sr-Cyrl-CS" b="1" dirty="0"/>
              <a:t>ИСХРАНОМ</a:t>
            </a:r>
            <a:r>
              <a:rPr lang="it-IT" b="1" dirty="0"/>
              <a:t/>
            </a:r>
            <a:br>
              <a:rPr lang="it-IT" b="1" dirty="0"/>
            </a:br>
            <a:endParaRPr lang="sr-Latn-RS" dirty="0"/>
          </a:p>
        </p:txBody>
      </p:sp>
      <p:sp>
        <p:nvSpPr>
          <p:cNvPr id="3" name="Content Placeholder 2"/>
          <p:cNvSpPr>
            <a:spLocks noGrp="1"/>
          </p:cNvSpPr>
          <p:nvPr>
            <p:ph idx="1"/>
          </p:nvPr>
        </p:nvSpPr>
        <p:spPr/>
        <p:txBody>
          <a:bodyPr>
            <a:normAutofit fontScale="85000" lnSpcReduction="20000"/>
          </a:bodyPr>
          <a:lstStyle/>
          <a:p>
            <a:pPr marL="514350" indent="-514350">
              <a:buAutoNum type="arabicPeriod"/>
            </a:pPr>
            <a:r>
              <a:rPr lang="sr-Cyrl-CS" b="1" dirty="0" smtClean="0"/>
              <a:t>ПРОТЕИНСКО-ЕНЕРГЕТСКИ ДЕФИЦИТ</a:t>
            </a:r>
          </a:p>
          <a:p>
            <a:pPr marL="514350" indent="-514350">
              <a:buAutoNum type="arabicPeriod"/>
            </a:pPr>
            <a:r>
              <a:rPr lang="sr-Cyrl-RS" b="1" dirty="0" smtClean="0"/>
              <a:t>ПОРЕМЕЋАЈИ РАДА ИМУНСКОГ СИСТЕМА</a:t>
            </a:r>
            <a:endParaRPr lang="sr-Latn-RS" b="1" dirty="0"/>
          </a:p>
          <a:p>
            <a:pPr marL="0" indent="0">
              <a:buNone/>
            </a:pPr>
            <a:r>
              <a:rPr lang="sr-Latn-RS" b="1" dirty="0"/>
              <a:t>3. </a:t>
            </a:r>
            <a:r>
              <a:rPr lang="sr-Cyrl-RS" b="1" dirty="0" smtClean="0"/>
              <a:t> КВБ, ПВБ, ЦВБ</a:t>
            </a:r>
            <a:endParaRPr lang="sr-Latn-RS" b="1" dirty="0"/>
          </a:p>
          <a:p>
            <a:pPr marL="0" indent="0">
              <a:buNone/>
            </a:pPr>
            <a:r>
              <a:rPr lang="sr-Latn-RS" b="1" dirty="0"/>
              <a:t>4. </a:t>
            </a:r>
            <a:r>
              <a:rPr lang="sr-Cyrl-CS" b="1" dirty="0" smtClean="0"/>
              <a:t>ИНСУЛИНСКА</a:t>
            </a:r>
            <a:r>
              <a:rPr lang="sr-Latn-RS" b="1" dirty="0" smtClean="0"/>
              <a:t> </a:t>
            </a:r>
            <a:r>
              <a:rPr lang="sr-Cyrl-CS" b="1" dirty="0" smtClean="0"/>
              <a:t>РЕЗИСТЕНЦИЈА</a:t>
            </a:r>
            <a:endParaRPr lang="sr-Latn-RS" b="1" dirty="0"/>
          </a:p>
          <a:p>
            <a:pPr marL="0" indent="0">
              <a:buNone/>
            </a:pPr>
            <a:r>
              <a:rPr lang="sr-Latn-RS" b="1" dirty="0"/>
              <a:t>5. </a:t>
            </a:r>
            <a:r>
              <a:rPr lang="sr-Cyrl-CS" b="1" dirty="0" smtClean="0"/>
              <a:t>РЕНАЛНА</a:t>
            </a:r>
            <a:r>
              <a:rPr lang="sr-Latn-RS" b="1" dirty="0" smtClean="0"/>
              <a:t> </a:t>
            </a:r>
            <a:r>
              <a:rPr lang="sr-Cyrl-CS" b="1" dirty="0" smtClean="0"/>
              <a:t>ИНСУФИЦИЈЕНЦИЈА</a:t>
            </a:r>
            <a:endParaRPr lang="sr-Latn-RS" b="1" dirty="0"/>
          </a:p>
          <a:p>
            <a:pPr marL="0" indent="0">
              <a:buNone/>
            </a:pPr>
            <a:r>
              <a:rPr lang="sr-Latn-RS" b="1" dirty="0"/>
              <a:t>6. </a:t>
            </a:r>
            <a:r>
              <a:rPr lang="sr-Cyrl-CS" b="1" dirty="0" smtClean="0"/>
              <a:t>АРТРИТИС</a:t>
            </a:r>
            <a:endParaRPr lang="sr-Latn-RS" b="1" dirty="0"/>
          </a:p>
          <a:p>
            <a:pPr marL="0" indent="0">
              <a:buNone/>
            </a:pPr>
            <a:r>
              <a:rPr lang="sr-Latn-RS" b="1" dirty="0"/>
              <a:t>7. </a:t>
            </a:r>
            <a:r>
              <a:rPr lang="sr-Cyrl-CS" b="1" dirty="0" smtClean="0"/>
              <a:t>ОСТЕОПЕНИЈА</a:t>
            </a:r>
            <a:r>
              <a:rPr lang="sr-Latn-RS" b="1" dirty="0" smtClean="0"/>
              <a:t> </a:t>
            </a:r>
            <a:r>
              <a:rPr lang="sr-Cyrl-CS" b="1" dirty="0" smtClean="0"/>
              <a:t>И</a:t>
            </a:r>
            <a:r>
              <a:rPr lang="sr-Latn-RS" b="1" dirty="0" smtClean="0"/>
              <a:t> </a:t>
            </a:r>
            <a:r>
              <a:rPr lang="sr-Cyrl-CS" b="1" dirty="0" smtClean="0"/>
              <a:t>ФРАКТУРЕ</a:t>
            </a:r>
            <a:endParaRPr lang="sr-Latn-RS" b="1" dirty="0"/>
          </a:p>
          <a:p>
            <a:pPr marL="0" indent="0">
              <a:buNone/>
            </a:pPr>
            <a:r>
              <a:rPr lang="sr-Latn-RS" b="1" dirty="0"/>
              <a:t>8. </a:t>
            </a:r>
            <a:r>
              <a:rPr lang="sr-Cyrl-CS" b="1" dirty="0" smtClean="0"/>
              <a:t>НЕОПЛАЗМЕ</a:t>
            </a:r>
            <a:endParaRPr lang="sr-Latn-RS" b="1" dirty="0"/>
          </a:p>
          <a:p>
            <a:pPr marL="0" indent="0">
              <a:buNone/>
            </a:pPr>
            <a:r>
              <a:rPr lang="sr-Cyrl-RS" b="1" dirty="0"/>
              <a:t>9</a:t>
            </a:r>
            <a:r>
              <a:rPr lang="sr-Latn-RS" b="1" dirty="0" smtClean="0"/>
              <a:t>.</a:t>
            </a:r>
            <a:r>
              <a:rPr lang="sr-Cyrl-CS" b="1" dirty="0" smtClean="0"/>
              <a:t>ПОРЕМЕ</a:t>
            </a:r>
            <a:r>
              <a:rPr lang="sr-Cyrl-CS" dirty="0" smtClean="0"/>
              <a:t>Ћ</a:t>
            </a:r>
            <a:r>
              <a:rPr lang="sr-Cyrl-CS" b="1" dirty="0" smtClean="0"/>
              <a:t>АЈИ</a:t>
            </a:r>
            <a:r>
              <a:rPr lang="sr-Latn-RS" b="1" dirty="0" smtClean="0"/>
              <a:t> </a:t>
            </a:r>
            <a:r>
              <a:rPr lang="sr-Cyrl-CS" b="1" dirty="0" smtClean="0"/>
              <a:t>РАСПОЛОЖЕЊА</a:t>
            </a:r>
            <a:r>
              <a:rPr lang="sr-Latn-RS" b="1" dirty="0" smtClean="0"/>
              <a:t>, </a:t>
            </a:r>
            <a:r>
              <a:rPr lang="sr-Cyrl-CS" b="1" dirty="0" smtClean="0"/>
              <a:t>ДЕПРЕСИЈА</a:t>
            </a:r>
            <a:endParaRPr lang="sr-Latn-RS" b="1" dirty="0"/>
          </a:p>
          <a:p>
            <a:pPr marL="0" indent="0">
              <a:buNone/>
            </a:pPr>
            <a:r>
              <a:rPr lang="sr-Cyrl-RS" b="1" dirty="0" smtClean="0"/>
              <a:t>10</a:t>
            </a:r>
            <a:r>
              <a:rPr lang="sr-Latn-RS" b="1" dirty="0" smtClean="0"/>
              <a:t>.</a:t>
            </a:r>
            <a:r>
              <a:rPr lang="sr-Cyrl-RS" b="1" dirty="0" smtClean="0"/>
              <a:t> ПОРЕМЕЋАЈИ ВИДА</a:t>
            </a:r>
            <a:endParaRPr lang="sr-Latn-RS" dirty="0"/>
          </a:p>
        </p:txBody>
      </p:sp>
    </p:spTree>
    <p:extLst>
      <p:ext uri="{BB962C8B-B14F-4D97-AF65-F5344CB8AC3E}">
        <p14:creationId xmlns="" xmlns:p14="http://schemas.microsoft.com/office/powerpoint/2010/main" val="3919955770"/>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sr-Cyrl-CS" b="1" dirty="0" smtClean="0"/>
              <a:t>Повећане</a:t>
            </a:r>
            <a:r>
              <a:rPr lang="sr-Latn-RS" b="1" dirty="0" smtClean="0"/>
              <a:t> </a:t>
            </a:r>
            <a:r>
              <a:rPr lang="sr-Cyrl-CS" b="1" dirty="0" smtClean="0"/>
              <a:t>потребе</a:t>
            </a:r>
            <a:r>
              <a:rPr lang="sr-Latn-RS" b="1" dirty="0" smtClean="0"/>
              <a:t>:</a:t>
            </a:r>
          </a:p>
          <a:p>
            <a:r>
              <a:rPr lang="sr-Cyrl-CS" b="1" dirty="0" smtClean="0"/>
              <a:t>Калцијум</a:t>
            </a:r>
            <a:endParaRPr lang="sr-Latn-RS" b="1" dirty="0"/>
          </a:p>
          <a:p>
            <a:r>
              <a:rPr lang="sr-Cyrl-CS" b="1" dirty="0" smtClean="0"/>
              <a:t>Витамин</a:t>
            </a:r>
            <a:r>
              <a:rPr lang="sr-Latn-RS" b="1" dirty="0" smtClean="0"/>
              <a:t> </a:t>
            </a:r>
            <a:r>
              <a:rPr lang="en-US" b="1" dirty="0" smtClean="0"/>
              <a:t>D</a:t>
            </a:r>
            <a:r>
              <a:rPr lang="sr-Latn-RS" b="1" dirty="0" smtClean="0"/>
              <a:t>- </a:t>
            </a:r>
            <a:r>
              <a:rPr lang="sr-Cyrl-CS" b="1" dirty="0" smtClean="0"/>
              <a:t>дефицит</a:t>
            </a:r>
            <a:r>
              <a:rPr lang="sr-Latn-RS" b="1" dirty="0" smtClean="0"/>
              <a:t> </a:t>
            </a:r>
            <a:r>
              <a:rPr lang="sr-Latn-RS" b="1" dirty="0"/>
              <a:t>40%</a:t>
            </a:r>
          </a:p>
          <a:p>
            <a:r>
              <a:rPr lang="sr-Cyrl-CS" b="1" dirty="0" smtClean="0"/>
              <a:t>Витамин</a:t>
            </a:r>
            <a:r>
              <a:rPr lang="sr-Latn-RS" b="1" dirty="0" smtClean="0"/>
              <a:t> </a:t>
            </a:r>
            <a:r>
              <a:rPr lang="en-US" b="1" dirty="0" smtClean="0"/>
              <a:t>B</a:t>
            </a:r>
            <a:r>
              <a:rPr lang="sr-Latn-RS" b="1" dirty="0" smtClean="0"/>
              <a:t>12 </a:t>
            </a:r>
            <a:r>
              <a:rPr lang="sr-Latn-RS" b="1" dirty="0"/>
              <a:t>– </a:t>
            </a:r>
            <a:r>
              <a:rPr lang="sr-Cyrl-CS" b="1" dirty="0" smtClean="0"/>
              <a:t>дефицит</a:t>
            </a:r>
            <a:r>
              <a:rPr lang="sr-Latn-RS" b="1" dirty="0" smtClean="0"/>
              <a:t> </a:t>
            </a:r>
            <a:r>
              <a:rPr lang="sr-Latn-RS" b="1" dirty="0"/>
              <a:t>25%</a:t>
            </a:r>
          </a:p>
          <a:p>
            <a:r>
              <a:rPr lang="sr-Cyrl-CS" b="1" dirty="0" smtClean="0"/>
              <a:t>Протеини</a:t>
            </a:r>
            <a:r>
              <a:rPr lang="sr-Latn-RS" b="1" dirty="0" smtClean="0"/>
              <a:t> </a:t>
            </a:r>
          </a:p>
          <a:p>
            <a:endParaRPr lang="sr-Latn-RS" b="1" dirty="0"/>
          </a:p>
          <a:p>
            <a:r>
              <a:rPr lang="sr-Cyrl-CS" b="1" dirty="0" smtClean="0"/>
              <a:t>Смањене</a:t>
            </a:r>
            <a:r>
              <a:rPr lang="sr-Latn-RS" b="1" dirty="0" smtClean="0"/>
              <a:t> </a:t>
            </a:r>
            <a:r>
              <a:rPr lang="sr-Cyrl-CS" b="1" dirty="0" smtClean="0"/>
              <a:t>енергетске</a:t>
            </a:r>
            <a:r>
              <a:rPr lang="sr-Latn-RS" b="1" dirty="0" smtClean="0"/>
              <a:t> </a:t>
            </a:r>
            <a:r>
              <a:rPr lang="sr-Cyrl-CS" b="1" dirty="0" smtClean="0"/>
              <a:t>потребе</a:t>
            </a:r>
            <a:endParaRPr lang="sr-Latn-RS" b="1" dirty="0"/>
          </a:p>
        </p:txBody>
      </p:sp>
    </p:spTree>
    <p:extLst>
      <p:ext uri="{BB962C8B-B14F-4D97-AF65-F5344CB8AC3E}">
        <p14:creationId xmlns="" xmlns:p14="http://schemas.microsoft.com/office/powerpoint/2010/main" val="3018795221"/>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Суплементација минералних материја у старости</a:t>
            </a:r>
            <a:endParaRPr lang="en-US" dirty="0"/>
          </a:p>
        </p:txBody>
      </p:sp>
      <p:sp>
        <p:nvSpPr>
          <p:cNvPr id="3" name="Content Placeholder 2"/>
          <p:cNvSpPr>
            <a:spLocks noGrp="1"/>
          </p:cNvSpPr>
          <p:nvPr>
            <p:ph idx="1"/>
          </p:nvPr>
        </p:nvSpPr>
        <p:spPr/>
        <p:txBody>
          <a:bodyPr/>
          <a:lstStyle/>
          <a:p>
            <a:r>
              <a:rPr lang="sr-Cyrl-RS" dirty="0" smtClean="0"/>
              <a:t>Калцијум</a:t>
            </a:r>
          </a:p>
          <a:p>
            <a:r>
              <a:rPr lang="sr-Cyrl-RS" dirty="0" smtClean="0"/>
              <a:t>Магнезијум</a:t>
            </a:r>
          </a:p>
          <a:p>
            <a:r>
              <a:rPr lang="sr-Cyrl-RS" dirty="0" smtClean="0"/>
              <a:t>Цинк</a:t>
            </a:r>
          </a:p>
          <a:p>
            <a:r>
              <a:rPr lang="sr-Cyrl-RS" dirty="0" smtClean="0"/>
              <a:t>Хром</a:t>
            </a:r>
          </a:p>
          <a:p>
            <a:r>
              <a:rPr lang="sr-Cyrl-RS" dirty="0" smtClean="0"/>
              <a:t>Селен </a:t>
            </a:r>
            <a:endParaRPr lang="en-US" dirty="0"/>
          </a:p>
        </p:txBody>
      </p:sp>
    </p:spTree>
    <p:extLst>
      <p:ext uri="{BB962C8B-B14F-4D97-AF65-F5344CB8AC3E}">
        <p14:creationId xmlns="" xmlns:p14="http://schemas.microsoft.com/office/powerpoint/2010/main" val="2692704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Дијете</a:t>
            </a:r>
            <a:br>
              <a:rPr lang="sr-Cyrl-RS" dirty="0"/>
            </a:br>
            <a:endParaRPr lang="sr-Latn-RS" dirty="0"/>
          </a:p>
        </p:txBody>
      </p:sp>
      <p:sp>
        <p:nvSpPr>
          <p:cNvPr id="3" name="Content Placeholder 2"/>
          <p:cNvSpPr>
            <a:spLocks noGrp="1"/>
          </p:cNvSpPr>
          <p:nvPr>
            <p:ph idx="1"/>
          </p:nvPr>
        </p:nvSpPr>
        <p:spPr>
          <a:xfrm>
            <a:off x="107504" y="1600200"/>
            <a:ext cx="9036496" cy="4525963"/>
          </a:xfrm>
        </p:spPr>
        <p:txBody>
          <a:bodyPr>
            <a:normAutofit/>
          </a:bodyPr>
          <a:lstStyle/>
          <a:p>
            <a:r>
              <a:rPr lang="sr-Cyrl-RS" dirty="0" smtClean="0"/>
              <a:t>Препоручени, индивидуални/персонализовани начин исхране</a:t>
            </a:r>
          </a:p>
          <a:p>
            <a:r>
              <a:rPr lang="sr-Cyrl-RS" dirty="0" smtClean="0"/>
              <a:t>Однос дневне енергетске вредности хране и енергетских потреба:</a:t>
            </a:r>
          </a:p>
          <a:p>
            <a:r>
              <a:rPr lang="sr-Cyrl-RS" dirty="0" smtClean="0"/>
              <a:t>Нормокалоријска</a:t>
            </a:r>
          </a:p>
          <a:p>
            <a:r>
              <a:rPr lang="sr-Cyrl-RS" dirty="0" smtClean="0"/>
              <a:t>Хипокалоријска-рестриктивна и </a:t>
            </a:r>
          </a:p>
          <a:p>
            <a:r>
              <a:rPr lang="sr-Cyrl-RS" dirty="0" smtClean="0"/>
              <a:t>Хиперкалоријска </a:t>
            </a:r>
            <a:endParaRPr lang="sr-Latn-RS" dirty="0"/>
          </a:p>
        </p:txBody>
      </p:sp>
    </p:spTree>
    <p:extLst>
      <p:ext uri="{BB962C8B-B14F-4D97-AF65-F5344CB8AC3E}">
        <p14:creationId xmlns="" xmlns:p14="http://schemas.microsoft.com/office/powerpoint/2010/main" val="4067919991"/>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СТАРИ-</a:t>
            </a:r>
            <a:r>
              <a:rPr lang="sr-Cyrl-CS" b="1" dirty="0"/>
              <a:t> </a:t>
            </a:r>
            <a:r>
              <a:rPr lang="sr-Cyrl-CS" b="1" dirty="0" smtClean="0"/>
              <a:t> </a:t>
            </a:r>
            <a:r>
              <a:rPr lang="sr-Cyrl-CS" dirty="0" smtClean="0"/>
              <a:t>УПОТРЕБА ОМЕГА</a:t>
            </a:r>
            <a:r>
              <a:rPr lang="sr-Latn-RS" dirty="0"/>
              <a:t>-3 </a:t>
            </a:r>
            <a:r>
              <a:rPr lang="sr-Cyrl-CS" dirty="0"/>
              <a:t>МАСНИХ</a:t>
            </a:r>
            <a:r>
              <a:rPr lang="sr-Latn-RS" dirty="0"/>
              <a:t> </a:t>
            </a:r>
            <a:r>
              <a:rPr lang="sr-Cyrl-CS" dirty="0"/>
              <a:t>КИСЕЛИНА</a:t>
            </a:r>
            <a:r>
              <a:rPr lang="sr-Latn-RS" dirty="0"/>
              <a:t> </a:t>
            </a:r>
          </a:p>
        </p:txBody>
      </p:sp>
      <p:sp>
        <p:nvSpPr>
          <p:cNvPr id="3" name="Content Placeholder 2"/>
          <p:cNvSpPr>
            <a:spLocks noGrp="1"/>
          </p:cNvSpPr>
          <p:nvPr>
            <p:ph idx="1"/>
          </p:nvPr>
        </p:nvSpPr>
        <p:spPr/>
        <p:txBody>
          <a:bodyPr>
            <a:normAutofit fontScale="62500" lnSpcReduction="20000"/>
          </a:bodyPr>
          <a:lstStyle/>
          <a:p>
            <a:pPr marL="0" indent="0">
              <a:buNone/>
            </a:pPr>
            <a:r>
              <a:rPr lang="sr-Cyrl-CS" b="1" dirty="0" smtClean="0"/>
              <a:t>УЛОГЕ:</a:t>
            </a:r>
          </a:p>
          <a:p>
            <a:r>
              <a:rPr lang="sr-Cyrl-CS" b="1" dirty="0" smtClean="0"/>
              <a:t>Антитромбогено</a:t>
            </a:r>
            <a:endParaRPr lang="sr-Latn-RS" b="1" dirty="0"/>
          </a:p>
          <a:p>
            <a:r>
              <a:rPr lang="sr-Cyrl-CS" b="1" dirty="0" smtClean="0"/>
              <a:t>Антиатерогено</a:t>
            </a:r>
            <a:r>
              <a:rPr lang="sr-Latn-RS" b="1" dirty="0" smtClean="0"/>
              <a:t>, </a:t>
            </a:r>
            <a:r>
              <a:rPr lang="sr-Cyrl-CS" b="1" dirty="0" smtClean="0"/>
              <a:t>антиинфламаторно</a:t>
            </a:r>
            <a:endParaRPr lang="sr-Latn-RS" b="1" dirty="0"/>
          </a:p>
          <a:p>
            <a:r>
              <a:rPr lang="sr-Cyrl-CS" b="1" dirty="0" smtClean="0"/>
              <a:t>антиаритмогено</a:t>
            </a:r>
            <a:endParaRPr lang="sr-Latn-RS" b="1" dirty="0"/>
          </a:p>
          <a:p>
            <a:r>
              <a:rPr lang="sr-Cyrl-CS" b="1" dirty="0" smtClean="0"/>
              <a:t>Снижава</a:t>
            </a:r>
            <a:r>
              <a:rPr lang="sr-Latn-RS" b="1" dirty="0" smtClean="0"/>
              <a:t> </a:t>
            </a:r>
            <a:r>
              <a:rPr lang="sr-Cyrl-CS" b="1" dirty="0" smtClean="0"/>
              <a:t>ТА</a:t>
            </a:r>
            <a:endParaRPr lang="sr-Latn-RS" b="1" dirty="0"/>
          </a:p>
          <a:p>
            <a:r>
              <a:rPr lang="sr-Cyrl-CS" b="1" dirty="0" smtClean="0"/>
              <a:t>Повољан</a:t>
            </a:r>
            <a:r>
              <a:rPr lang="sr-Latn-RS" b="1" dirty="0" smtClean="0"/>
              <a:t> </a:t>
            </a:r>
            <a:r>
              <a:rPr lang="sr-Cyrl-CS" b="1" dirty="0" smtClean="0"/>
              <a:t>ефекат</a:t>
            </a:r>
            <a:r>
              <a:rPr lang="sr-Latn-RS" b="1" dirty="0" smtClean="0"/>
              <a:t> </a:t>
            </a:r>
            <a:r>
              <a:rPr lang="sr-Cyrl-CS" b="1" dirty="0" smtClean="0"/>
              <a:t>на</a:t>
            </a:r>
            <a:r>
              <a:rPr lang="sr-Latn-RS" b="1" dirty="0" smtClean="0"/>
              <a:t> </a:t>
            </a:r>
            <a:r>
              <a:rPr lang="sr-Cyrl-CS" b="1" dirty="0" smtClean="0"/>
              <a:t>имуну</a:t>
            </a:r>
            <a:r>
              <a:rPr lang="sr-Latn-RS" b="1" dirty="0" smtClean="0"/>
              <a:t> </a:t>
            </a:r>
            <a:r>
              <a:rPr lang="sr-Cyrl-CS" b="1" dirty="0" smtClean="0"/>
              <a:t>функцију</a:t>
            </a:r>
            <a:r>
              <a:rPr lang="sr-Latn-RS" b="1" dirty="0" smtClean="0"/>
              <a:t> </a:t>
            </a:r>
            <a:endParaRPr lang="sr-Cyrl-RS" b="1" dirty="0" smtClean="0"/>
          </a:p>
          <a:p>
            <a:pPr marL="0" indent="0">
              <a:buNone/>
            </a:pPr>
            <a:endParaRPr lang="sr-Cyrl-RS" b="1" dirty="0" smtClean="0"/>
          </a:p>
          <a:p>
            <a:pPr marL="0" indent="0">
              <a:buNone/>
            </a:pPr>
            <a:r>
              <a:rPr lang="sr-Cyrl-CS" b="1" dirty="0" smtClean="0"/>
              <a:t>ПРЕПОРУКА</a:t>
            </a:r>
            <a:r>
              <a:rPr lang="sr-Latn-RS" b="1" dirty="0" smtClean="0"/>
              <a:t> </a:t>
            </a:r>
            <a:r>
              <a:rPr lang="sr-Cyrl-CS" b="1" dirty="0" smtClean="0"/>
              <a:t>ЈЕ</a:t>
            </a:r>
            <a:r>
              <a:rPr lang="sr-Latn-RS" b="1" dirty="0" smtClean="0"/>
              <a:t> </a:t>
            </a:r>
            <a:r>
              <a:rPr lang="sr-Cyrl-CS" b="1" dirty="0" smtClean="0"/>
              <a:t>ДА</a:t>
            </a:r>
            <a:r>
              <a:rPr lang="sr-Latn-RS" b="1" dirty="0" smtClean="0"/>
              <a:t> </a:t>
            </a:r>
            <a:r>
              <a:rPr lang="sr-Cyrl-CS" b="1" dirty="0" smtClean="0"/>
              <a:t>УНОС</a:t>
            </a:r>
            <a:r>
              <a:rPr lang="sr-Cyrl-RS" b="1" dirty="0"/>
              <a:t> </a:t>
            </a:r>
            <a:r>
              <a:rPr lang="sr-Cyrl-CS" b="1" dirty="0" smtClean="0"/>
              <a:t>ОМЕГА</a:t>
            </a:r>
            <a:r>
              <a:rPr lang="sr-Latn-RS" b="1" dirty="0" smtClean="0"/>
              <a:t>-3 </a:t>
            </a:r>
            <a:r>
              <a:rPr lang="sr-Cyrl-CS" b="1" dirty="0" smtClean="0"/>
              <a:t>МАСНИХ</a:t>
            </a:r>
            <a:r>
              <a:rPr lang="sr-Latn-RS" b="1" dirty="0" smtClean="0"/>
              <a:t> </a:t>
            </a:r>
            <a:r>
              <a:rPr lang="sr-Cyrl-CS" b="1" dirty="0" smtClean="0"/>
              <a:t>КИСЕЛИНА</a:t>
            </a:r>
            <a:r>
              <a:rPr lang="sr-Latn-RS" b="1" dirty="0" smtClean="0"/>
              <a:t> </a:t>
            </a:r>
            <a:r>
              <a:rPr lang="sr-Cyrl-CS" b="1" dirty="0" smtClean="0"/>
              <a:t>БУДЕ</a:t>
            </a:r>
            <a:endParaRPr lang="sr-Latn-RS" b="1" dirty="0"/>
          </a:p>
          <a:p>
            <a:pPr marL="0" indent="0">
              <a:buNone/>
            </a:pPr>
            <a:r>
              <a:rPr lang="sr-Latn-RS" b="1" dirty="0" smtClean="0"/>
              <a:t>7-11</a:t>
            </a:r>
            <a:r>
              <a:rPr lang="en-US" b="1" dirty="0" smtClean="0"/>
              <a:t>g</a:t>
            </a:r>
            <a:r>
              <a:rPr lang="sr-Latn-RS" b="1" dirty="0" smtClean="0"/>
              <a:t> </a:t>
            </a:r>
            <a:r>
              <a:rPr lang="sr-Cyrl-CS" b="1" dirty="0" smtClean="0"/>
              <a:t>НЕДЕЉНО</a:t>
            </a:r>
            <a:r>
              <a:rPr lang="sr-Latn-RS" b="1" dirty="0" smtClean="0"/>
              <a:t>.</a:t>
            </a:r>
            <a:endParaRPr lang="sr-Cyrl-RS" b="1" dirty="0" smtClean="0"/>
          </a:p>
          <a:p>
            <a:pPr marL="0" indent="0">
              <a:buNone/>
            </a:pPr>
            <a:r>
              <a:rPr lang="sr-Cyrl-CS" b="1" dirty="0" smtClean="0"/>
              <a:t>ПРЕПОРУКА</a:t>
            </a:r>
            <a:r>
              <a:rPr lang="it-IT" b="1" dirty="0" smtClean="0"/>
              <a:t> </a:t>
            </a:r>
            <a:r>
              <a:rPr lang="sr-Cyrl-CS" b="1" dirty="0" smtClean="0"/>
              <a:t>ЈЕ</a:t>
            </a:r>
            <a:r>
              <a:rPr lang="it-IT" b="1" dirty="0" smtClean="0"/>
              <a:t> </a:t>
            </a:r>
            <a:r>
              <a:rPr lang="sr-Cyrl-CS" b="1" dirty="0" smtClean="0"/>
              <a:t>ДА</a:t>
            </a:r>
            <a:r>
              <a:rPr lang="it-IT" b="1" dirty="0" smtClean="0"/>
              <a:t> </a:t>
            </a:r>
            <a:r>
              <a:rPr lang="sr-Cyrl-CS" b="1" dirty="0" smtClean="0"/>
              <a:t>СЕ</a:t>
            </a:r>
            <a:r>
              <a:rPr lang="it-IT" b="1" dirty="0" smtClean="0"/>
              <a:t> </a:t>
            </a:r>
            <a:r>
              <a:rPr lang="sr-Cyrl-CS" b="1" dirty="0" smtClean="0"/>
              <a:t>УНОСИ</a:t>
            </a:r>
            <a:r>
              <a:rPr lang="it-IT" b="1" dirty="0" smtClean="0"/>
              <a:t> 4</a:t>
            </a:r>
            <a:r>
              <a:rPr lang="en-US" b="1" dirty="0"/>
              <a:t>g</a:t>
            </a:r>
            <a:r>
              <a:rPr lang="it-IT" b="1" dirty="0" smtClean="0"/>
              <a:t> </a:t>
            </a:r>
            <a:r>
              <a:rPr lang="sr-Cyrl-CS" b="1" dirty="0" smtClean="0"/>
              <a:t>или</a:t>
            </a:r>
            <a:r>
              <a:rPr lang="sr-Cyrl-RS" b="1" dirty="0"/>
              <a:t> </a:t>
            </a:r>
            <a:r>
              <a:rPr lang="sr-Cyrl-CS" b="1" dirty="0" smtClean="0"/>
              <a:t>мање</a:t>
            </a:r>
            <a:r>
              <a:rPr lang="pl-PL" b="1" dirty="0" smtClean="0"/>
              <a:t> </a:t>
            </a:r>
            <a:r>
              <a:rPr lang="sr-Cyrl-CS" b="1" dirty="0" smtClean="0"/>
              <a:t>омега</a:t>
            </a:r>
            <a:r>
              <a:rPr lang="pl-PL" b="1" dirty="0" smtClean="0"/>
              <a:t>-6 </a:t>
            </a:r>
            <a:r>
              <a:rPr lang="sr-Cyrl-CS" b="1" dirty="0" smtClean="0"/>
              <a:t>масних</a:t>
            </a:r>
            <a:r>
              <a:rPr lang="pl-PL" b="1" dirty="0" smtClean="0"/>
              <a:t> </a:t>
            </a:r>
            <a:r>
              <a:rPr lang="sr-Cyrl-CS" b="1" dirty="0" smtClean="0"/>
              <a:t>киселина</a:t>
            </a:r>
            <a:r>
              <a:rPr lang="pl-PL" b="1" dirty="0" smtClean="0"/>
              <a:t> </a:t>
            </a:r>
            <a:r>
              <a:rPr lang="sr-Cyrl-CS" b="1" dirty="0" smtClean="0"/>
              <a:t>за</a:t>
            </a:r>
            <a:r>
              <a:rPr lang="sr-Cyrl-RS" b="1" dirty="0"/>
              <a:t> </a:t>
            </a:r>
            <a:r>
              <a:rPr lang="sr-Cyrl-CS" b="1" dirty="0" smtClean="0"/>
              <a:t>сваки</a:t>
            </a:r>
            <a:r>
              <a:rPr lang="sr-Latn-RS" b="1" dirty="0" smtClean="0"/>
              <a:t> </a:t>
            </a:r>
            <a:r>
              <a:rPr lang="sr-Cyrl-CS" b="1" dirty="0" smtClean="0"/>
              <a:t>грам</a:t>
            </a:r>
            <a:r>
              <a:rPr lang="sr-Latn-RS" b="1" dirty="0" smtClean="0"/>
              <a:t> </a:t>
            </a:r>
            <a:r>
              <a:rPr lang="sr-Cyrl-CS" b="1" dirty="0" smtClean="0"/>
              <a:t>омега</a:t>
            </a:r>
            <a:r>
              <a:rPr lang="sr-Latn-RS" b="1" dirty="0" smtClean="0"/>
              <a:t> </a:t>
            </a:r>
            <a:r>
              <a:rPr lang="sr-Latn-RS" b="1" dirty="0"/>
              <a:t>3 </a:t>
            </a:r>
            <a:r>
              <a:rPr lang="sr-Cyrl-CS" b="1" dirty="0" smtClean="0"/>
              <a:t>масних</a:t>
            </a:r>
            <a:r>
              <a:rPr lang="sr-Latn-RS" b="1" dirty="0" smtClean="0"/>
              <a:t> </a:t>
            </a:r>
            <a:r>
              <a:rPr lang="sr-Cyrl-CS" b="1" dirty="0" smtClean="0"/>
              <a:t>киселина</a:t>
            </a:r>
            <a:r>
              <a:rPr lang="sr-Latn-RS" b="1" dirty="0" smtClean="0"/>
              <a:t>.</a:t>
            </a:r>
            <a:endParaRPr lang="sr-Latn-RS" b="1" dirty="0"/>
          </a:p>
          <a:p>
            <a:r>
              <a:rPr lang="pl-PL" b="1" dirty="0" smtClean="0"/>
              <a:t> </a:t>
            </a:r>
            <a:r>
              <a:rPr lang="sr-Cyrl-CS" b="1" dirty="0"/>
              <a:t>Риба</a:t>
            </a:r>
            <a:r>
              <a:rPr lang="sr-Latn-RS" b="1" dirty="0"/>
              <a:t> – </a:t>
            </a:r>
            <a:r>
              <a:rPr lang="sr-Cyrl-CS" b="1" dirty="0"/>
              <a:t>најбољи</a:t>
            </a:r>
            <a:r>
              <a:rPr lang="sr-Latn-RS" b="1" dirty="0"/>
              <a:t> </a:t>
            </a:r>
            <a:r>
              <a:rPr lang="sr-Cyrl-CS" b="1" dirty="0"/>
              <a:t>извор</a:t>
            </a:r>
            <a:r>
              <a:rPr lang="sr-Latn-RS" b="1" dirty="0"/>
              <a:t> </a:t>
            </a:r>
            <a:r>
              <a:rPr lang="sr-Cyrl-RS" b="1" dirty="0" smtClean="0"/>
              <a:t>- </a:t>
            </a:r>
            <a:r>
              <a:rPr lang="sr-Cyrl-CS" b="1" dirty="0" smtClean="0"/>
              <a:t>Препору</a:t>
            </a:r>
            <a:r>
              <a:rPr lang="sr-Cyrl-CS" dirty="0" smtClean="0"/>
              <a:t>ч</a:t>
            </a:r>
            <a:r>
              <a:rPr lang="sr-Cyrl-CS" b="1" dirty="0" smtClean="0"/>
              <a:t>ује</a:t>
            </a:r>
            <a:r>
              <a:rPr lang="pt-BR" b="1" dirty="0" smtClean="0"/>
              <a:t> </a:t>
            </a:r>
            <a:r>
              <a:rPr lang="sr-Cyrl-CS" b="1" dirty="0"/>
              <a:t>се</a:t>
            </a:r>
            <a:r>
              <a:rPr lang="pt-BR" b="1" dirty="0"/>
              <a:t> 2 </a:t>
            </a:r>
            <a:r>
              <a:rPr lang="sr-Cyrl-CS" b="1" dirty="0"/>
              <a:t>порције</a:t>
            </a:r>
            <a:r>
              <a:rPr lang="pt-BR" b="1" dirty="0"/>
              <a:t> </a:t>
            </a:r>
            <a:r>
              <a:rPr lang="sr-Cyrl-CS" b="1" dirty="0"/>
              <a:t>по</a:t>
            </a:r>
            <a:r>
              <a:rPr lang="pt-BR" b="1" dirty="0"/>
              <a:t> 140 </a:t>
            </a:r>
            <a:r>
              <a:rPr lang="en-US" b="1" dirty="0"/>
              <a:t>g</a:t>
            </a:r>
            <a:r>
              <a:rPr lang="pt-BR" b="1" dirty="0" smtClean="0"/>
              <a:t> </a:t>
            </a:r>
            <a:r>
              <a:rPr lang="sr-Cyrl-CS" b="1" dirty="0" smtClean="0"/>
              <a:t>рибе НЕДЕЉНО</a:t>
            </a:r>
            <a:r>
              <a:rPr lang="sr-Cyrl-RS" b="1" dirty="0" smtClean="0"/>
              <a:t> (</a:t>
            </a:r>
            <a:r>
              <a:rPr lang="sr-Cyrl-CS" b="1" dirty="0" smtClean="0"/>
              <a:t>обезбеђује</a:t>
            </a:r>
            <a:r>
              <a:rPr lang="sr-Latn-RS" b="1" dirty="0" smtClean="0"/>
              <a:t> </a:t>
            </a:r>
            <a:r>
              <a:rPr lang="sr-Latn-RS" b="1" dirty="0"/>
              <a:t>450 </a:t>
            </a:r>
            <a:r>
              <a:rPr lang="en-US" b="1" dirty="0" smtClean="0"/>
              <a:t>mg </a:t>
            </a:r>
            <a:r>
              <a:rPr lang="sr-Cyrl-CS" b="1" dirty="0" smtClean="0"/>
              <a:t>Е</a:t>
            </a:r>
            <a:r>
              <a:rPr lang="en-US" b="1" dirty="0" smtClean="0"/>
              <a:t>PA</a:t>
            </a:r>
            <a:r>
              <a:rPr lang="sr-Latn-RS" b="1" dirty="0" smtClean="0"/>
              <a:t> </a:t>
            </a:r>
            <a:r>
              <a:rPr lang="sr-Cyrl-CS" b="1" dirty="0"/>
              <a:t>и</a:t>
            </a:r>
            <a:r>
              <a:rPr lang="sr-Latn-RS" b="1" dirty="0"/>
              <a:t> </a:t>
            </a:r>
            <a:r>
              <a:rPr lang="en-US" b="1" dirty="0" smtClean="0"/>
              <a:t>DH</a:t>
            </a:r>
            <a:r>
              <a:rPr lang="sr-Cyrl-CS" b="1" dirty="0" smtClean="0"/>
              <a:t>А)</a:t>
            </a:r>
            <a:endParaRPr lang="sr-Latn-RS" b="1" dirty="0"/>
          </a:p>
          <a:p>
            <a:pPr marL="0" indent="0">
              <a:buNone/>
            </a:pPr>
            <a:r>
              <a:rPr lang="sr-Cyrl-CS" b="1" dirty="0" smtClean="0"/>
              <a:t>БИРАТИ</a:t>
            </a:r>
            <a:r>
              <a:rPr lang="pl-PL" b="1" dirty="0" smtClean="0"/>
              <a:t> </a:t>
            </a:r>
            <a:r>
              <a:rPr lang="sr-Cyrl-CS" b="1" dirty="0" smtClean="0"/>
              <a:t>НАМИРНИЦЕ</a:t>
            </a:r>
            <a:r>
              <a:rPr lang="pl-PL" b="1" dirty="0" smtClean="0"/>
              <a:t> </a:t>
            </a:r>
            <a:r>
              <a:rPr lang="sr-Cyrl-CS" b="1" dirty="0" smtClean="0"/>
              <a:t>ГДЕ</a:t>
            </a:r>
            <a:r>
              <a:rPr lang="pl-PL" b="1" dirty="0" smtClean="0"/>
              <a:t> </a:t>
            </a:r>
            <a:r>
              <a:rPr lang="sr-Cyrl-CS" b="1" dirty="0" smtClean="0"/>
              <a:t>ЈЕ</a:t>
            </a:r>
            <a:r>
              <a:rPr lang="sr-Cyrl-RS" b="1" dirty="0"/>
              <a:t> </a:t>
            </a:r>
            <a:r>
              <a:rPr lang="sr-Cyrl-CS" b="1" dirty="0" smtClean="0"/>
              <a:t>ОДНОС</a:t>
            </a:r>
            <a:r>
              <a:rPr lang="sr-Latn-RS" b="1" dirty="0" smtClean="0"/>
              <a:t> </a:t>
            </a:r>
            <a:r>
              <a:rPr lang="sr-Cyrl-CS" b="1" dirty="0" smtClean="0"/>
              <a:t>Н</a:t>
            </a:r>
            <a:r>
              <a:rPr lang="sr-Latn-RS" b="1" dirty="0" smtClean="0"/>
              <a:t>-6/</a:t>
            </a:r>
            <a:r>
              <a:rPr lang="sr-Cyrl-CS" b="1" dirty="0" smtClean="0"/>
              <a:t>н</a:t>
            </a:r>
            <a:r>
              <a:rPr lang="sr-Latn-RS" b="1" dirty="0" smtClean="0"/>
              <a:t>-3 </a:t>
            </a:r>
            <a:r>
              <a:rPr lang="sr-Cyrl-CS" b="1" dirty="0" smtClean="0"/>
              <a:t>МАЊИ</a:t>
            </a:r>
            <a:r>
              <a:rPr lang="sr-Latn-RS" b="1" dirty="0" smtClean="0"/>
              <a:t> </a:t>
            </a:r>
            <a:r>
              <a:rPr lang="sr-Cyrl-CS" b="1" dirty="0" smtClean="0"/>
              <a:t>ОД</a:t>
            </a:r>
            <a:r>
              <a:rPr lang="sr-Latn-RS" b="1" dirty="0" smtClean="0"/>
              <a:t> </a:t>
            </a:r>
            <a:r>
              <a:rPr lang="sr-Latn-RS" b="1" dirty="0"/>
              <a:t>4.</a:t>
            </a:r>
            <a:endParaRPr lang="sr-Latn-RS" dirty="0"/>
          </a:p>
        </p:txBody>
      </p:sp>
    </p:spTree>
    <p:extLst>
      <p:ext uri="{BB962C8B-B14F-4D97-AF65-F5344CB8AC3E}">
        <p14:creationId xmlns="" xmlns:p14="http://schemas.microsoft.com/office/powerpoint/2010/main" val="3500340955"/>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СТАРИ-</a:t>
            </a:r>
            <a:r>
              <a:rPr lang="sr-Cyrl-CS" b="1" dirty="0"/>
              <a:t>  </a:t>
            </a:r>
            <a:r>
              <a:rPr lang="sr-Cyrl-CS" dirty="0"/>
              <a:t>УПОТРЕБА ОМЕГА</a:t>
            </a:r>
            <a:r>
              <a:rPr lang="sr-Latn-RS" dirty="0"/>
              <a:t>-3 </a:t>
            </a:r>
            <a:r>
              <a:rPr lang="sr-Cyrl-CS" dirty="0"/>
              <a:t>МАСНИХ</a:t>
            </a:r>
            <a:r>
              <a:rPr lang="sr-Latn-RS" dirty="0"/>
              <a:t> </a:t>
            </a:r>
            <a:r>
              <a:rPr lang="sr-Cyrl-CS" dirty="0"/>
              <a:t>КИСЕЛИНА</a:t>
            </a:r>
            <a:r>
              <a:rPr lang="sr-Latn-RS" dirty="0"/>
              <a:t> </a:t>
            </a:r>
          </a:p>
        </p:txBody>
      </p:sp>
      <p:sp>
        <p:nvSpPr>
          <p:cNvPr id="3" name="Content Placeholder 2"/>
          <p:cNvSpPr>
            <a:spLocks noGrp="1"/>
          </p:cNvSpPr>
          <p:nvPr>
            <p:ph idx="1"/>
          </p:nvPr>
        </p:nvSpPr>
        <p:spPr>
          <a:xfrm>
            <a:off x="179512" y="1600200"/>
            <a:ext cx="8784976" cy="4525963"/>
          </a:xfrm>
        </p:spPr>
        <p:txBody>
          <a:bodyPr>
            <a:normAutofit fontScale="92500" lnSpcReduction="20000"/>
          </a:bodyPr>
          <a:lstStyle/>
          <a:p>
            <a:pPr marL="0" indent="0">
              <a:buNone/>
            </a:pPr>
            <a:r>
              <a:rPr lang="sr-Cyrl-CS" dirty="0" smtClean="0"/>
              <a:t>УОБИЧАЈЕНИ</a:t>
            </a:r>
            <a:r>
              <a:rPr lang="sr-Latn-RS" dirty="0" smtClean="0"/>
              <a:t> </a:t>
            </a:r>
            <a:r>
              <a:rPr lang="sr-Cyrl-CS" dirty="0" smtClean="0"/>
              <a:t>ПРЕПАРАТИ</a:t>
            </a:r>
            <a:endParaRPr lang="sr-Latn-RS" dirty="0"/>
          </a:p>
          <a:p>
            <a:r>
              <a:rPr lang="nn-NO" dirty="0"/>
              <a:t>1000 </a:t>
            </a:r>
            <a:r>
              <a:rPr lang="en-US" dirty="0" smtClean="0"/>
              <a:t>mg</a:t>
            </a:r>
            <a:r>
              <a:rPr lang="nn-NO" dirty="0" smtClean="0"/>
              <a:t> </a:t>
            </a:r>
            <a:r>
              <a:rPr lang="sr-Cyrl-CS" dirty="0" smtClean="0"/>
              <a:t>рибљег</a:t>
            </a:r>
            <a:r>
              <a:rPr lang="nn-NO" dirty="0" smtClean="0"/>
              <a:t> </a:t>
            </a:r>
            <a:r>
              <a:rPr lang="sr-Cyrl-CS" dirty="0" smtClean="0"/>
              <a:t>уља</a:t>
            </a:r>
            <a:r>
              <a:rPr lang="nn-NO" dirty="0" smtClean="0"/>
              <a:t> </a:t>
            </a:r>
            <a:r>
              <a:rPr lang="nn-NO" dirty="0"/>
              <a:t>/120 </a:t>
            </a:r>
            <a:r>
              <a:rPr lang="en-US" dirty="0" smtClean="0"/>
              <a:t>mg</a:t>
            </a:r>
            <a:r>
              <a:rPr lang="nn-NO" dirty="0" smtClean="0"/>
              <a:t> </a:t>
            </a:r>
            <a:r>
              <a:rPr lang="sr-Cyrl-CS" dirty="0" smtClean="0"/>
              <a:t>Е</a:t>
            </a:r>
            <a:r>
              <a:rPr lang="en-US" dirty="0" smtClean="0"/>
              <a:t>PA</a:t>
            </a:r>
            <a:r>
              <a:rPr lang="nn-NO" dirty="0" smtClean="0"/>
              <a:t> </a:t>
            </a:r>
            <a:r>
              <a:rPr lang="sr-Cyrl-CS" dirty="0" smtClean="0"/>
              <a:t>и</a:t>
            </a:r>
            <a:r>
              <a:rPr lang="sr-Cyrl-RS" dirty="0"/>
              <a:t> </a:t>
            </a:r>
            <a:r>
              <a:rPr lang="sr-Latn-RS" dirty="0" smtClean="0"/>
              <a:t>180 </a:t>
            </a:r>
            <a:r>
              <a:rPr lang="en-US" dirty="0" smtClean="0"/>
              <a:t>mg</a:t>
            </a:r>
            <a:r>
              <a:rPr lang="sr-Latn-RS" dirty="0" smtClean="0"/>
              <a:t> </a:t>
            </a:r>
            <a:r>
              <a:rPr lang="en-US" dirty="0" smtClean="0"/>
              <a:t>DH</a:t>
            </a:r>
            <a:r>
              <a:rPr lang="sr-Cyrl-CS" dirty="0" smtClean="0"/>
              <a:t>А</a:t>
            </a:r>
            <a:endParaRPr lang="sr-Latn-RS" dirty="0"/>
          </a:p>
          <a:p>
            <a:r>
              <a:rPr lang="sr-Cyrl-CS" dirty="0" smtClean="0"/>
              <a:t>Терапијске</a:t>
            </a:r>
            <a:r>
              <a:rPr lang="sr-Latn-RS" dirty="0" smtClean="0"/>
              <a:t> </a:t>
            </a:r>
            <a:r>
              <a:rPr lang="sr-Cyrl-CS" dirty="0" smtClean="0"/>
              <a:t>дозе</a:t>
            </a:r>
            <a:r>
              <a:rPr lang="sr-Latn-RS" dirty="0" smtClean="0"/>
              <a:t>:</a:t>
            </a:r>
            <a:endParaRPr lang="sr-Latn-RS" dirty="0"/>
          </a:p>
          <a:p>
            <a:r>
              <a:rPr lang="pl-PL" dirty="0" smtClean="0"/>
              <a:t>1-1,5 </a:t>
            </a:r>
            <a:r>
              <a:rPr lang="en-US" dirty="0" smtClean="0"/>
              <a:t>g</a:t>
            </a:r>
            <a:r>
              <a:rPr lang="pl-PL" dirty="0" smtClean="0"/>
              <a:t>/</a:t>
            </a:r>
            <a:r>
              <a:rPr lang="sr-Cyrl-CS" dirty="0" smtClean="0"/>
              <a:t>дан</a:t>
            </a:r>
            <a:r>
              <a:rPr lang="pl-PL" dirty="0" smtClean="0"/>
              <a:t> </a:t>
            </a:r>
            <a:r>
              <a:rPr lang="sr-Cyrl-CS" dirty="0" smtClean="0"/>
              <a:t>за</a:t>
            </a:r>
            <a:r>
              <a:rPr lang="pl-PL" dirty="0" smtClean="0"/>
              <a:t> </a:t>
            </a:r>
            <a:r>
              <a:rPr lang="sr-Cyrl-RS" dirty="0" smtClean="0"/>
              <a:t>дијетотерапију повишеног </a:t>
            </a:r>
            <a:r>
              <a:rPr lang="sr-Cyrl-CS" dirty="0" smtClean="0"/>
              <a:t>крвног</a:t>
            </a:r>
            <a:r>
              <a:rPr lang="pl-PL" dirty="0" smtClean="0"/>
              <a:t> </a:t>
            </a:r>
            <a:r>
              <a:rPr lang="sr-Cyrl-CS" dirty="0" smtClean="0"/>
              <a:t>притиска</a:t>
            </a:r>
            <a:endParaRPr lang="pl-PL" dirty="0"/>
          </a:p>
          <a:p>
            <a:r>
              <a:rPr lang="sr-Latn-RS" dirty="0" smtClean="0"/>
              <a:t>2-4 </a:t>
            </a:r>
            <a:r>
              <a:rPr lang="en-US" dirty="0" smtClean="0"/>
              <a:t>g</a:t>
            </a:r>
            <a:r>
              <a:rPr lang="sr-Latn-RS" dirty="0" smtClean="0"/>
              <a:t>/</a:t>
            </a:r>
            <a:r>
              <a:rPr lang="sr-Cyrl-CS" dirty="0" smtClean="0"/>
              <a:t>дан</a:t>
            </a:r>
            <a:r>
              <a:rPr lang="sr-Latn-RS" dirty="0" smtClean="0"/>
              <a:t> </a:t>
            </a:r>
            <a:r>
              <a:rPr lang="sr-Cyrl-CS" dirty="0" smtClean="0"/>
              <a:t>за</a:t>
            </a:r>
            <a:r>
              <a:rPr lang="sr-Latn-RS" dirty="0" smtClean="0"/>
              <a:t> </a:t>
            </a:r>
            <a:r>
              <a:rPr lang="sr-Cyrl-RS" dirty="0" smtClean="0"/>
              <a:t>дијетотерапију х</a:t>
            </a:r>
            <a:r>
              <a:rPr lang="sr-Cyrl-CS" dirty="0" smtClean="0"/>
              <a:t>ипертриглицеридемију</a:t>
            </a:r>
            <a:endParaRPr lang="sr-Latn-RS" dirty="0"/>
          </a:p>
          <a:p>
            <a:r>
              <a:rPr lang="fi-FI" dirty="0" smtClean="0"/>
              <a:t>2,2 </a:t>
            </a:r>
            <a:r>
              <a:rPr lang="en-US" dirty="0" smtClean="0"/>
              <a:t>g</a:t>
            </a:r>
            <a:r>
              <a:rPr lang="fi-FI" dirty="0" smtClean="0"/>
              <a:t>/</a:t>
            </a:r>
            <a:r>
              <a:rPr lang="sr-Cyrl-CS" dirty="0" smtClean="0"/>
              <a:t>д</a:t>
            </a:r>
            <a:r>
              <a:rPr lang="fi-FI" dirty="0" smtClean="0"/>
              <a:t> </a:t>
            </a:r>
            <a:r>
              <a:rPr lang="sr-Cyrl-CS" dirty="0" smtClean="0"/>
              <a:t>за</a:t>
            </a:r>
            <a:r>
              <a:rPr lang="fi-FI" dirty="0" smtClean="0"/>
              <a:t> </a:t>
            </a:r>
            <a:r>
              <a:rPr lang="sr-Cyrl-RS" dirty="0"/>
              <a:t>дијетотерапију </a:t>
            </a:r>
            <a:r>
              <a:rPr lang="sr-Cyrl-CS" dirty="0" smtClean="0"/>
              <a:t>реуматоидног</a:t>
            </a:r>
            <a:r>
              <a:rPr lang="fi-FI" dirty="0" smtClean="0"/>
              <a:t> </a:t>
            </a:r>
            <a:r>
              <a:rPr lang="sr-Cyrl-CS" dirty="0" smtClean="0"/>
              <a:t>артритиса</a:t>
            </a:r>
            <a:r>
              <a:rPr lang="fi-FI" dirty="0" smtClean="0"/>
              <a:t> </a:t>
            </a:r>
            <a:endParaRPr lang="sr-Cyrl-RS" dirty="0" smtClean="0"/>
          </a:p>
          <a:p>
            <a:r>
              <a:rPr lang="sv-SE" dirty="0" smtClean="0"/>
              <a:t>1 </a:t>
            </a:r>
            <a:r>
              <a:rPr lang="en-US" dirty="0" smtClean="0"/>
              <a:t>g</a:t>
            </a:r>
            <a:r>
              <a:rPr lang="sv-SE" dirty="0" smtClean="0"/>
              <a:t>/</a:t>
            </a:r>
            <a:r>
              <a:rPr lang="sr-Cyrl-CS" dirty="0" smtClean="0"/>
              <a:t>д</a:t>
            </a:r>
            <a:r>
              <a:rPr lang="sv-SE" dirty="0" smtClean="0"/>
              <a:t> </a:t>
            </a:r>
            <a:r>
              <a:rPr lang="sr-Cyrl-CS" dirty="0" smtClean="0"/>
              <a:t>код</a:t>
            </a:r>
            <a:r>
              <a:rPr lang="sv-SE" dirty="0" smtClean="0"/>
              <a:t> </a:t>
            </a:r>
            <a:r>
              <a:rPr lang="sr-Cyrl-CS" dirty="0" smtClean="0"/>
              <a:t>биполарног</a:t>
            </a:r>
            <a:r>
              <a:rPr lang="sv-SE" dirty="0" smtClean="0"/>
              <a:t> </a:t>
            </a:r>
            <a:r>
              <a:rPr lang="sr-Cyrl-CS" dirty="0" smtClean="0"/>
              <a:t>синдрома </a:t>
            </a:r>
            <a:r>
              <a:rPr lang="sv-SE" dirty="0" smtClean="0"/>
              <a:t>(</a:t>
            </a:r>
            <a:r>
              <a:rPr lang="sr-Cyrl-CS" dirty="0" smtClean="0"/>
              <a:t>ова</a:t>
            </a:r>
            <a:r>
              <a:rPr lang="sv-SE" dirty="0" smtClean="0"/>
              <a:t> </a:t>
            </a:r>
            <a:r>
              <a:rPr lang="sr-Cyrl-CS" dirty="0" smtClean="0"/>
              <a:t>доза</a:t>
            </a:r>
            <a:r>
              <a:rPr lang="sv-SE" dirty="0" smtClean="0"/>
              <a:t> </a:t>
            </a:r>
            <a:r>
              <a:rPr lang="sr-Cyrl-CS" dirty="0" smtClean="0"/>
              <a:t>је</a:t>
            </a:r>
            <a:endParaRPr lang="sv-SE" dirty="0"/>
          </a:p>
          <a:p>
            <a:pPr marL="0" indent="0">
              <a:buNone/>
            </a:pPr>
            <a:r>
              <a:rPr lang="sr-Cyrl-CS" dirty="0" smtClean="0"/>
              <a:t>ефикаснија</a:t>
            </a:r>
            <a:r>
              <a:rPr lang="sr-Latn-RS" dirty="0" smtClean="0"/>
              <a:t> </a:t>
            </a:r>
            <a:r>
              <a:rPr lang="sr-Cyrl-CS" dirty="0" smtClean="0"/>
              <a:t>него</a:t>
            </a:r>
            <a:r>
              <a:rPr lang="sr-Latn-RS" dirty="0" smtClean="0"/>
              <a:t> </a:t>
            </a:r>
            <a:r>
              <a:rPr lang="sr-Cyrl-CS" dirty="0" smtClean="0"/>
              <a:t>веће</a:t>
            </a:r>
            <a:r>
              <a:rPr lang="sr-Latn-RS" dirty="0" smtClean="0"/>
              <a:t>)</a:t>
            </a:r>
            <a:endParaRPr lang="sr-Latn-RS" dirty="0"/>
          </a:p>
        </p:txBody>
      </p:sp>
    </p:spTree>
    <p:extLst>
      <p:ext uri="{BB962C8B-B14F-4D97-AF65-F5344CB8AC3E}">
        <p14:creationId xmlns="" xmlns:p14="http://schemas.microsoft.com/office/powerpoint/2010/main" val="2982546873"/>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b="1" dirty="0"/>
              <a:t>Суплементација</a:t>
            </a:r>
            <a:r>
              <a:rPr lang="sr-Latn-RS" b="1" dirty="0"/>
              <a:t> </a:t>
            </a:r>
            <a:r>
              <a:rPr lang="sr-Cyrl-CS" b="1" dirty="0"/>
              <a:t>у</a:t>
            </a:r>
            <a:r>
              <a:rPr lang="sr-Latn-RS" b="1" dirty="0"/>
              <a:t> </a:t>
            </a:r>
            <a:r>
              <a:rPr lang="sr-Cyrl-CS" b="1" dirty="0"/>
              <a:t>трудноћи</a:t>
            </a:r>
            <a:endParaRPr lang="sr-Latn-RS" b="1" dirty="0"/>
          </a:p>
        </p:txBody>
      </p:sp>
      <p:sp>
        <p:nvSpPr>
          <p:cNvPr id="3" name="Content Placeholder 2"/>
          <p:cNvSpPr>
            <a:spLocks noGrp="1"/>
          </p:cNvSpPr>
          <p:nvPr>
            <p:ph idx="1"/>
          </p:nvPr>
        </p:nvSpPr>
        <p:spPr/>
        <p:txBody>
          <a:bodyPr>
            <a:normAutofit fontScale="77500" lnSpcReduction="20000"/>
          </a:bodyPr>
          <a:lstStyle/>
          <a:p>
            <a:pPr marL="0" indent="0">
              <a:buNone/>
            </a:pPr>
            <a:r>
              <a:rPr lang="sr-Cyrl-CS" dirty="0" smtClean="0"/>
              <a:t>Повећане</a:t>
            </a:r>
            <a:r>
              <a:rPr lang="sr-Latn-RS" dirty="0" smtClean="0"/>
              <a:t> </a:t>
            </a:r>
            <a:r>
              <a:rPr lang="sr-Cyrl-CS" dirty="0" smtClean="0"/>
              <a:t>нутритивне</a:t>
            </a:r>
            <a:r>
              <a:rPr lang="sr-Latn-RS" dirty="0" smtClean="0"/>
              <a:t> </a:t>
            </a:r>
            <a:r>
              <a:rPr lang="sr-Cyrl-CS" dirty="0" smtClean="0"/>
              <a:t>потребе</a:t>
            </a:r>
            <a:r>
              <a:rPr lang="sr-Latn-RS" dirty="0" smtClean="0"/>
              <a:t> </a:t>
            </a:r>
            <a:r>
              <a:rPr lang="sr-Cyrl-CS" dirty="0" smtClean="0"/>
              <a:t>и</a:t>
            </a:r>
            <a:r>
              <a:rPr lang="sr-Latn-RS" dirty="0" smtClean="0"/>
              <a:t> </a:t>
            </a:r>
            <a:r>
              <a:rPr lang="sr-Cyrl-CS" dirty="0" smtClean="0"/>
              <a:t>неки</a:t>
            </a:r>
            <a:r>
              <a:rPr lang="sr-Latn-RS" dirty="0" smtClean="0"/>
              <a:t> </a:t>
            </a:r>
            <a:r>
              <a:rPr lang="sr-Cyrl-CS" dirty="0" smtClean="0"/>
              <a:t>субјективни</a:t>
            </a:r>
            <a:r>
              <a:rPr lang="sr-Latn-RS" dirty="0" smtClean="0"/>
              <a:t> </a:t>
            </a:r>
            <a:r>
              <a:rPr lang="sr-Cyrl-CS" dirty="0" smtClean="0"/>
              <a:t>и</a:t>
            </a:r>
            <a:r>
              <a:rPr lang="sr-Latn-RS" dirty="0" smtClean="0"/>
              <a:t> </a:t>
            </a:r>
            <a:r>
              <a:rPr lang="sr-Cyrl-CS" dirty="0" smtClean="0"/>
              <a:t>објективни</a:t>
            </a:r>
            <a:r>
              <a:rPr lang="sr-Latn-RS" dirty="0" smtClean="0"/>
              <a:t> </a:t>
            </a:r>
            <a:r>
              <a:rPr lang="sr-Cyrl-CS" dirty="0" smtClean="0"/>
              <a:t>разлози</a:t>
            </a:r>
            <a:r>
              <a:rPr lang="sr-Latn-RS" dirty="0" smtClean="0"/>
              <a:t> (</a:t>
            </a:r>
            <a:r>
              <a:rPr lang="sr-Cyrl-CS" dirty="0" smtClean="0"/>
              <a:t>мучнина</a:t>
            </a:r>
            <a:r>
              <a:rPr lang="sr-Latn-RS" dirty="0" smtClean="0"/>
              <a:t>,</a:t>
            </a:r>
            <a:r>
              <a:rPr lang="en-US" dirty="0"/>
              <a:t> </a:t>
            </a:r>
            <a:r>
              <a:rPr lang="sr-Cyrl-CS" dirty="0" smtClean="0"/>
              <a:t>повраћање</a:t>
            </a:r>
            <a:r>
              <a:rPr lang="sr-Latn-RS" dirty="0" smtClean="0"/>
              <a:t>) </a:t>
            </a:r>
            <a:r>
              <a:rPr lang="sr-Cyrl-CS" dirty="0" smtClean="0"/>
              <a:t>онемогућавају</a:t>
            </a:r>
            <a:r>
              <a:rPr lang="sr-Latn-RS" dirty="0" smtClean="0"/>
              <a:t> </a:t>
            </a:r>
            <a:r>
              <a:rPr lang="sr-Cyrl-CS" dirty="0" smtClean="0"/>
              <a:t>да</a:t>
            </a:r>
            <a:r>
              <a:rPr lang="sr-Latn-RS" dirty="0" smtClean="0"/>
              <a:t> </a:t>
            </a:r>
            <a:r>
              <a:rPr lang="sr-Cyrl-CS" dirty="0" smtClean="0"/>
              <a:t>се</a:t>
            </a:r>
            <a:r>
              <a:rPr lang="sr-Latn-RS" dirty="0" smtClean="0"/>
              <a:t> </a:t>
            </a:r>
            <a:r>
              <a:rPr lang="sr-Cyrl-CS" dirty="0" smtClean="0"/>
              <a:t>храном</a:t>
            </a:r>
            <a:r>
              <a:rPr lang="sr-Latn-RS" dirty="0" smtClean="0"/>
              <a:t> </a:t>
            </a:r>
            <a:r>
              <a:rPr lang="sr-Cyrl-CS" dirty="0" smtClean="0"/>
              <a:t>унесу</a:t>
            </a:r>
            <a:r>
              <a:rPr lang="sr-Latn-RS" dirty="0" smtClean="0"/>
              <a:t> </a:t>
            </a:r>
            <a:r>
              <a:rPr lang="sr-Cyrl-CS" dirty="0" smtClean="0"/>
              <a:t>сви</a:t>
            </a:r>
            <a:r>
              <a:rPr lang="sr-Latn-RS" dirty="0" smtClean="0"/>
              <a:t> </a:t>
            </a:r>
            <a:r>
              <a:rPr lang="sr-Cyrl-CS" dirty="0" smtClean="0"/>
              <a:t>неопходни</a:t>
            </a:r>
            <a:r>
              <a:rPr lang="sr-Latn-RS" dirty="0" smtClean="0"/>
              <a:t> </a:t>
            </a:r>
            <a:r>
              <a:rPr lang="sr-Cyrl-CS" dirty="0" smtClean="0"/>
              <a:t>хранљиви</a:t>
            </a:r>
            <a:r>
              <a:rPr lang="sr-Latn-RS" dirty="0" smtClean="0"/>
              <a:t> </a:t>
            </a:r>
            <a:r>
              <a:rPr lang="sr-Cyrl-CS" dirty="0" smtClean="0"/>
              <a:t>састојци</a:t>
            </a:r>
            <a:r>
              <a:rPr lang="sr-Latn-RS" dirty="0" smtClean="0"/>
              <a:t> </a:t>
            </a:r>
            <a:r>
              <a:rPr lang="sr-Cyrl-CS" dirty="0" smtClean="0"/>
              <a:t>у</a:t>
            </a:r>
            <a:r>
              <a:rPr lang="en-US" dirty="0"/>
              <a:t> </a:t>
            </a:r>
            <a:r>
              <a:rPr lang="sr-Cyrl-CS" dirty="0" smtClean="0"/>
              <a:t>оптималним</a:t>
            </a:r>
            <a:r>
              <a:rPr lang="sr-Latn-RS" dirty="0" smtClean="0"/>
              <a:t> </a:t>
            </a:r>
            <a:r>
              <a:rPr lang="sr-Cyrl-CS" dirty="0" smtClean="0"/>
              <a:t>количинама</a:t>
            </a:r>
            <a:r>
              <a:rPr lang="sr-Latn-RS" dirty="0" smtClean="0"/>
              <a:t> </a:t>
            </a:r>
            <a:r>
              <a:rPr lang="sr-Cyrl-CS" dirty="0" smtClean="0"/>
              <a:t>и</a:t>
            </a:r>
            <a:r>
              <a:rPr lang="sr-Latn-RS" dirty="0" smtClean="0"/>
              <a:t> </a:t>
            </a:r>
            <a:r>
              <a:rPr lang="sr-Cyrl-CS" dirty="0" smtClean="0"/>
              <a:t>због</a:t>
            </a:r>
            <a:r>
              <a:rPr lang="sr-Latn-RS" dirty="0" smtClean="0"/>
              <a:t> </a:t>
            </a:r>
            <a:r>
              <a:rPr lang="sr-Cyrl-CS" dirty="0" smtClean="0"/>
              <a:t>тога</a:t>
            </a:r>
            <a:r>
              <a:rPr lang="sr-Latn-RS" dirty="0" smtClean="0"/>
              <a:t> </a:t>
            </a:r>
            <a:r>
              <a:rPr lang="sr-Cyrl-CS" dirty="0" smtClean="0"/>
              <a:t>се</a:t>
            </a:r>
            <a:r>
              <a:rPr lang="sr-Latn-RS" dirty="0" smtClean="0"/>
              <a:t> </a:t>
            </a:r>
            <a:r>
              <a:rPr lang="sr-Cyrl-CS" dirty="0" smtClean="0"/>
              <a:t>све</a:t>
            </a:r>
            <a:r>
              <a:rPr lang="sr-Latn-RS" dirty="0" smtClean="0"/>
              <a:t> </a:t>
            </a:r>
            <a:r>
              <a:rPr lang="sr-Cyrl-CS" dirty="0" smtClean="0"/>
              <a:t>чешће</a:t>
            </a:r>
            <a:r>
              <a:rPr lang="sr-Latn-RS" dirty="0" smtClean="0"/>
              <a:t> </a:t>
            </a:r>
            <a:r>
              <a:rPr lang="sr-Cyrl-CS" dirty="0" smtClean="0"/>
              <a:t>користе</a:t>
            </a:r>
            <a:r>
              <a:rPr lang="sr-Latn-RS" dirty="0" smtClean="0"/>
              <a:t> </a:t>
            </a:r>
            <a:r>
              <a:rPr lang="sr-Cyrl-CS" dirty="0" smtClean="0"/>
              <a:t>додаци</a:t>
            </a:r>
            <a:r>
              <a:rPr lang="sr-Latn-RS" dirty="0" smtClean="0"/>
              <a:t> </a:t>
            </a:r>
            <a:r>
              <a:rPr lang="sr-Cyrl-CS" dirty="0" smtClean="0"/>
              <a:t>исхрани</a:t>
            </a:r>
            <a:r>
              <a:rPr lang="sr-Latn-RS" dirty="0" smtClean="0"/>
              <a:t> (</a:t>
            </a:r>
            <a:r>
              <a:rPr lang="sr-Cyrl-CS" dirty="0" smtClean="0"/>
              <a:t>дијететски</a:t>
            </a:r>
            <a:r>
              <a:rPr lang="en-US" dirty="0"/>
              <a:t> </a:t>
            </a:r>
            <a:r>
              <a:rPr lang="sr-Cyrl-CS" dirty="0" smtClean="0"/>
              <a:t>суплементи</a:t>
            </a:r>
            <a:r>
              <a:rPr lang="sr-Latn-RS" dirty="0" smtClean="0"/>
              <a:t>) </a:t>
            </a:r>
            <a:endParaRPr lang="sr-Latn-RS" dirty="0"/>
          </a:p>
          <a:p>
            <a:pPr marL="0" indent="0">
              <a:buNone/>
            </a:pPr>
            <a:endParaRPr lang="sr-Latn-RS" dirty="0" smtClean="0"/>
          </a:p>
          <a:p>
            <a:pPr marL="0" indent="0">
              <a:buNone/>
            </a:pPr>
            <a:r>
              <a:rPr lang="sr-Latn-RS" dirty="0" smtClean="0"/>
              <a:t> </a:t>
            </a:r>
          </a:p>
          <a:p>
            <a:r>
              <a:rPr lang="sr-Cyrl-CS" dirty="0" smtClean="0"/>
              <a:t>У</a:t>
            </a:r>
            <a:r>
              <a:rPr lang="sr-Latn-RS" dirty="0" smtClean="0"/>
              <a:t> </a:t>
            </a:r>
            <a:r>
              <a:rPr lang="sr-Cyrl-CS" dirty="0" smtClean="0"/>
              <a:t>периоду</a:t>
            </a:r>
            <a:r>
              <a:rPr lang="sr-Latn-RS" dirty="0" smtClean="0"/>
              <a:t> </a:t>
            </a:r>
            <a:r>
              <a:rPr lang="sr-Cyrl-CS" dirty="0" smtClean="0"/>
              <a:t>трудноће</a:t>
            </a:r>
            <a:r>
              <a:rPr lang="sr-Latn-RS" dirty="0" smtClean="0"/>
              <a:t> </a:t>
            </a:r>
            <a:r>
              <a:rPr lang="sr-Cyrl-CS" dirty="0" smtClean="0"/>
              <a:t>и</a:t>
            </a:r>
            <a:r>
              <a:rPr lang="sr-Latn-RS" dirty="0" smtClean="0"/>
              <a:t> </a:t>
            </a:r>
            <a:r>
              <a:rPr lang="sr-Cyrl-CS" dirty="0" smtClean="0"/>
              <a:t>лактације</a:t>
            </a:r>
            <a:r>
              <a:rPr lang="sr-Latn-RS" dirty="0" smtClean="0"/>
              <a:t> </a:t>
            </a:r>
            <a:r>
              <a:rPr lang="sr-Cyrl-CS" dirty="0" smtClean="0"/>
              <a:t>најчешће</a:t>
            </a:r>
            <a:r>
              <a:rPr lang="sr-Latn-RS" dirty="0" smtClean="0"/>
              <a:t> </a:t>
            </a:r>
            <a:r>
              <a:rPr lang="sr-Cyrl-CS" dirty="0" smtClean="0"/>
              <a:t>се</a:t>
            </a:r>
            <a:r>
              <a:rPr lang="sr-Latn-RS" dirty="0" smtClean="0"/>
              <a:t> </a:t>
            </a:r>
            <a:r>
              <a:rPr lang="sr-Cyrl-CS" dirty="0" smtClean="0"/>
              <a:t>суплементирају</a:t>
            </a:r>
            <a:r>
              <a:rPr lang="it-IT" dirty="0" smtClean="0"/>
              <a:t> </a:t>
            </a:r>
            <a:r>
              <a:rPr lang="sr-Cyrl-CS" dirty="0" smtClean="0"/>
              <a:t>фолна</a:t>
            </a:r>
            <a:r>
              <a:rPr lang="it-IT" dirty="0" smtClean="0"/>
              <a:t> </a:t>
            </a:r>
            <a:r>
              <a:rPr lang="sr-Cyrl-CS" dirty="0" smtClean="0"/>
              <a:t>киселина</a:t>
            </a:r>
            <a:r>
              <a:rPr lang="it-IT" dirty="0" smtClean="0"/>
              <a:t> </a:t>
            </a:r>
            <a:r>
              <a:rPr lang="sr-Cyrl-CS" dirty="0" smtClean="0"/>
              <a:t>и</a:t>
            </a:r>
            <a:r>
              <a:rPr lang="it-IT" dirty="0" smtClean="0"/>
              <a:t> </a:t>
            </a:r>
            <a:r>
              <a:rPr lang="sr-Cyrl-CS" dirty="0" smtClean="0"/>
              <a:t>гвожђе</a:t>
            </a:r>
            <a:r>
              <a:rPr lang="it-IT" dirty="0" smtClean="0"/>
              <a:t> </a:t>
            </a:r>
            <a:r>
              <a:rPr lang="sr-Cyrl-CS" dirty="0" smtClean="0"/>
              <a:t>као</a:t>
            </a:r>
            <a:r>
              <a:rPr lang="it-IT" dirty="0" smtClean="0"/>
              <a:t> </a:t>
            </a:r>
            <a:r>
              <a:rPr lang="sr-Cyrl-CS" dirty="0" smtClean="0"/>
              <a:t>и</a:t>
            </a:r>
            <a:r>
              <a:rPr lang="it-IT" dirty="0" smtClean="0"/>
              <a:t> </a:t>
            </a:r>
            <a:r>
              <a:rPr lang="sr-Cyrl-CS" dirty="0" smtClean="0"/>
              <a:t>други</a:t>
            </a:r>
            <a:r>
              <a:rPr lang="it-IT" dirty="0" smtClean="0"/>
              <a:t> </a:t>
            </a:r>
            <a:r>
              <a:rPr lang="sr-Cyrl-CS" dirty="0" smtClean="0"/>
              <a:t>витамини</a:t>
            </a:r>
            <a:r>
              <a:rPr lang="it-IT" dirty="0" smtClean="0"/>
              <a:t> </a:t>
            </a:r>
            <a:r>
              <a:rPr lang="sr-Cyrl-CS" dirty="0" smtClean="0"/>
              <a:t>и</a:t>
            </a:r>
            <a:r>
              <a:rPr lang="it-IT" dirty="0" smtClean="0"/>
              <a:t> </a:t>
            </a:r>
            <a:r>
              <a:rPr lang="sr-Cyrl-CS" dirty="0" smtClean="0"/>
              <a:t>минерали</a:t>
            </a:r>
            <a:r>
              <a:rPr lang="it-IT" dirty="0" smtClean="0"/>
              <a:t> </a:t>
            </a:r>
            <a:r>
              <a:rPr lang="sr-Cyrl-CS" dirty="0" smtClean="0"/>
              <a:t>уколико</a:t>
            </a:r>
            <a:r>
              <a:rPr lang="it-IT" dirty="0" smtClean="0"/>
              <a:t> </a:t>
            </a:r>
            <a:r>
              <a:rPr lang="sr-Cyrl-CS" dirty="0" smtClean="0"/>
              <a:t>се</a:t>
            </a:r>
            <a:r>
              <a:rPr lang="it-IT" dirty="0" smtClean="0"/>
              <a:t> </a:t>
            </a:r>
            <a:r>
              <a:rPr lang="sr-Cyrl-CS" dirty="0" smtClean="0"/>
              <a:t>не</a:t>
            </a:r>
            <a:r>
              <a:rPr lang="sr-Latn-RS" dirty="0" smtClean="0"/>
              <a:t> </a:t>
            </a:r>
            <a:r>
              <a:rPr lang="sr-Cyrl-CS" dirty="0" smtClean="0"/>
              <a:t>уносе</a:t>
            </a:r>
            <a:r>
              <a:rPr lang="sr-Latn-RS" dirty="0" smtClean="0"/>
              <a:t> </a:t>
            </a:r>
            <a:r>
              <a:rPr lang="sr-Cyrl-CS" dirty="0" smtClean="0"/>
              <a:t>храном</a:t>
            </a:r>
            <a:r>
              <a:rPr lang="sr-Latn-RS" dirty="0" smtClean="0"/>
              <a:t> </a:t>
            </a:r>
            <a:r>
              <a:rPr lang="sr-Cyrl-CS" dirty="0" smtClean="0"/>
              <a:t>у</a:t>
            </a:r>
            <a:r>
              <a:rPr lang="sr-Latn-RS" dirty="0" smtClean="0"/>
              <a:t> </a:t>
            </a:r>
            <a:r>
              <a:rPr lang="sr-Cyrl-CS" dirty="0" smtClean="0"/>
              <a:t>довољним</a:t>
            </a:r>
            <a:r>
              <a:rPr lang="sr-Latn-RS" dirty="0" smtClean="0"/>
              <a:t> </a:t>
            </a:r>
            <a:r>
              <a:rPr lang="sr-Cyrl-CS" dirty="0" smtClean="0"/>
              <a:t>количинама</a:t>
            </a:r>
            <a:r>
              <a:rPr lang="sr-Latn-RS" dirty="0" smtClean="0"/>
              <a:t>, </a:t>
            </a:r>
            <a:r>
              <a:rPr lang="sr-Cyrl-CS" dirty="0" smtClean="0"/>
              <a:t>полинезасићене</a:t>
            </a:r>
            <a:r>
              <a:rPr lang="sr-Latn-RS" dirty="0" smtClean="0"/>
              <a:t> </a:t>
            </a:r>
            <a:r>
              <a:rPr lang="sr-Cyrl-CS" dirty="0" smtClean="0"/>
              <a:t>масне</a:t>
            </a:r>
            <a:r>
              <a:rPr lang="sr-Latn-RS" dirty="0" smtClean="0"/>
              <a:t> </a:t>
            </a:r>
            <a:r>
              <a:rPr lang="sr-Cyrl-CS" dirty="0" smtClean="0"/>
              <a:t>киселине</a:t>
            </a:r>
            <a:r>
              <a:rPr lang="sr-Latn-RS" dirty="0" smtClean="0"/>
              <a:t> </a:t>
            </a:r>
            <a:r>
              <a:rPr lang="sr-Cyrl-CS" dirty="0" smtClean="0"/>
              <a:t>омега</a:t>
            </a:r>
            <a:r>
              <a:rPr lang="sr-Latn-RS" dirty="0" smtClean="0"/>
              <a:t>-3 </a:t>
            </a:r>
            <a:r>
              <a:rPr lang="sr-Cyrl-CS" dirty="0" smtClean="0"/>
              <a:t>серије</a:t>
            </a:r>
            <a:r>
              <a:rPr lang="sr-Latn-RS" dirty="0" smtClean="0"/>
              <a:t> </a:t>
            </a:r>
            <a:endParaRPr lang="sr-Latn-RS" dirty="0"/>
          </a:p>
        </p:txBody>
      </p:sp>
    </p:spTree>
    <p:extLst>
      <p:ext uri="{BB962C8B-B14F-4D97-AF65-F5344CB8AC3E}">
        <p14:creationId xmlns="" xmlns:p14="http://schemas.microsoft.com/office/powerpoint/2010/main" val="1534615178"/>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lstStyle/>
          <a:p>
            <a:r>
              <a:rPr lang="sr-Cyrl-CS" dirty="0" smtClean="0"/>
              <a:t>ФОЛНА</a:t>
            </a:r>
            <a:r>
              <a:rPr lang="sr-Latn-RS" dirty="0" smtClean="0"/>
              <a:t> </a:t>
            </a:r>
            <a:r>
              <a:rPr lang="sr-Cyrl-CS" dirty="0" smtClean="0"/>
              <a:t>КИСЕЛИНА</a:t>
            </a:r>
            <a:endParaRPr lang="sr-Latn-RS" dirty="0"/>
          </a:p>
        </p:txBody>
      </p:sp>
      <p:sp>
        <p:nvSpPr>
          <p:cNvPr id="3" name="Content Placeholder 2"/>
          <p:cNvSpPr>
            <a:spLocks noGrp="1"/>
          </p:cNvSpPr>
          <p:nvPr>
            <p:ph idx="1"/>
          </p:nvPr>
        </p:nvSpPr>
        <p:spPr>
          <a:xfrm>
            <a:off x="0" y="836712"/>
            <a:ext cx="8964488" cy="5616624"/>
          </a:xfrm>
        </p:spPr>
        <p:txBody>
          <a:bodyPr>
            <a:noAutofit/>
          </a:bodyPr>
          <a:lstStyle/>
          <a:p>
            <a:r>
              <a:rPr lang="sr-Cyrl-CS" sz="1600" dirty="0" smtClean="0"/>
              <a:t>Потребе</a:t>
            </a:r>
            <a:r>
              <a:rPr lang="pl-PL" sz="1600" dirty="0" smtClean="0"/>
              <a:t> </a:t>
            </a:r>
            <a:r>
              <a:rPr lang="sr-Cyrl-CS" sz="1600" dirty="0" smtClean="0"/>
              <a:t>за</a:t>
            </a:r>
            <a:r>
              <a:rPr lang="pl-PL" sz="1600" dirty="0" smtClean="0"/>
              <a:t> </a:t>
            </a:r>
            <a:r>
              <a:rPr lang="sr-Cyrl-CS" sz="1600" dirty="0" smtClean="0"/>
              <a:t>фолном</a:t>
            </a:r>
            <a:r>
              <a:rPr lang="pl-PL" sz="1600" dirty="0" smtClean="0"/>
              <a:t> </a:t>
            </a:r>
            <a:r>
              <a:rPr lang="sr-Cyrl-CS" sz="1600" dirty="0" smtClean="0"/>
              <a:t>киселином</a:t>
            </a:r>
            <a:r>
              <a:rPr lang="pl-PL" sz="1600" dirty="0" smtClean="0"/>
              <a:t> </a:t>
            </a:r>
            <a:r>
              <a:rPr lang="sr-Cyrl-CS" sz="1600" dirty="0" smtClean="0"/>
              <a:t>расту</a:t>
            </a:r>
            <a:r>
              <a:rPr lang="pl-PL" sz="1600" dirty="0" smtClean="0"/>
              <a:t> </a:t>
            </a:r>
            <a:r>
              <a:rPr lang="sr-Cyrl-CS" sz="1600" dirty="0" smtClean="0"/>
              <a:t>у</a:t>
            </a:r>
            <a:r>
              <a:rPr lang="pl-PL" sz="1600" dirty="0" smtClean="0"/>
              <a:t> </a:t>
            </a:r>
            <a:r>
              <a:rPr lang="sr-Cyrl-CS" sz="1600" dirty="0" smtClean="0"/>
              <a:t>трудноћи</a:t>
            </a:r>
            <a:r>
              <a:rPr lang="pl-PL" sz="1600" dirty="0" smtClean="0"/>
              <a:t> </a:t>
            </a:r>
            <a:r>
              <a:rPr lang="sr-Cyrl-CS" sz="1600" dirty="0" smtClean="0"/>
              <a:t>као</a:t>
            </a:r>
            <a:r>
              <a:rPr lang="pl-PL" sz="1600" dirty="0" smtClean="0"/>
              <a:t> </a:t>
            </a:r>
            <a:r>
              <a:rPr lang="sr-Cyrl-CS" sz="1600" dirty="0" smtClean="0"/>
              <a:t>одговор</a:t>
            </a:r>
            <a:r>
              <a:rPr lang="pl-PL" sz="1600" dirty="0" smtClean="0"/>
              <a:t> </a:t>
            </a:r>
            <a:r>
              <a:rPr lang="sr-Cyrl-CS" sz="1600" dirty="0" smtClean="0"/>
              <a:t>на</a:t>
            </a:r>
            <a:r>
              <a:rPr lang="pl-PL" sz="1600" dirty="0" smtClean="0"/>
              <a:t> </a:t>
            </a:r>
            <a:r>
              <a:rPr lang="sr-Cyrl-CS" sz="1600" dirty="0" smtClean="0"/>
              <a:t>повећану</a:t>
            </a:r>
            <a:r>
              <a:rPr lang="pl-PL" sz="1600" dirty="0" smtClean="0"/>
              <a:t> </a:t>
            </a:r>
            <a:r>
              <a:rPr lang="sr-Cyrl-CS" sz="1600" dirty="0" smtClean="0"/>
              <a:t>еритропоезу</a:t>
            </a:r>
            <a:r>
              <a:rPr lang="sr-Latn-RS" sz="1600" dirty="0" smtClean="0"/>
              <a:t> </a:t>
            </a:r>
            <a:r>
              <a:rPr lang="sr-Cyrl-CS" sz="1600" dirty="0" smtClean="0"/>
              <a:t>код</a:t>
            </a:r>
            <a:r>
              <a:rPr lang="sr-Latn-RS" sz="1600" dirty="0" smtClean="0"/>
              <a:t> </a:t>
            </a:r>
            <a:r>
              <a:rPr lang="sr-Cyrl-CS" sz="1600" dirty="0" smtClean="0"/>
              <a:t>мајке</a:t>
            </a:r>
            <a:r>
              <a:rPr lang="sr-Latn-RS" sz="1600" dirty="0" smtClean="0"/>
              <a:t> </a:t>
            </a:r>
            <a:r>
              <a:rPr lang="sr-Cyrl-CS" sz="1600" dirty="0" smtClean="0"/>
              <a:t>и</a:t>
            </a:r>
            <a:r>
              <a:rPr lang="sr-Latn-RS" sz="1600" dirty="0" smtClean="0"/>
              <a:t> </a:t>
            </a:r>
            <a:r>
              <a:rPr lang="sr-Cyrl-CS" sz="1600" dirty="0" smtClean="0"/>
              <a:t>развој</a:t>
            </a:r>
            <a:r>
              <a:rPr lang="sr-Latn-RS" sz="1600" dirty="0" smtClean="0"/>
              <a:t> </a:t>
            </a:r>
            <a:r>
              <a:rPr lang="sr-Cyrl-CS" sz="1600" dirty="0" smtClean="0"/>
              <a:t>фетуса</a:t>
            </a:r>
            <a:r>
              <a:rPr lang="sr-Latn-RS" sz="1600" dirty="0" smtClean="0"/>
              <a:t> </a:t>
            </a:r>
            <a:r>
              <a:rPr lang="sr-Cyrl-CS" sz="1600" dirty="0" smtClean="0"/>
              <a:t>и</a:t>
            </a:r>
            <a:r>
              <a:rPr lang="sr-Latn-RS" sz="1600" dirty="0" smtClean="0"/>
              <a:t> </a:t>
            </a:r>
            <a:r>
              <a:rPr lang="sr-Cyrl-CS" sz="1600" dirty="0" smtClean="0"/>
              <a:t>плаценте</a:t>
            </a:r>
            <a:r>
              <a:rPr lang="sr-Latn-RS" sz="1600" dirty="0" smtClean="0"/>
              <a:t>. </a:t>
            </a:r>
            <a:r>
              <a:rPr lang="sr-Cyrl-CS" sz="1600" dirty="0" smtClean="0"/>
              <a:t>Недовољан</a:t>
            </a:r>
            <a:r>
              <a:rPr lang="sr-Latn-RS" sz="1600" dirty="0" smtClean="0"/>
              <a:t> </a:t>
            </a:r>
            <a:r>
              <a:rPr lang="sr-Cyrl-CS" sz="1600" dirty="0" smtClean="0"/>
              <a:t>унос</a:t>
            </a:r>
            <a:r>
              <a:rPr lang="sr-Latn-RS" sz="1600" dirty="0" smtClean="0"/>
              <a:t> </a:t>
            </a:r>
            <a:r>
              <a:rPr lang="sr-Cyrl-CS" sz="1600" dirty="0" smtClean="0"/>
              <a:t>фолне</a:t>
            </a:r>
            <a:r>
              <a:rPr lang="sr-Latn-RS" sz="1600" dirty="0" smtClean="0"/>
              <a:t> </a:t>
            </a:r>
            <a:r>
              <a:rPr lang="sr-Cyrl-CS" sz="1600" dirty="0" smtClean="0"/>
              <a:t>киселине</a:t>
            </a:r>
            <a:r>
              <a:rPr lang="sr-Latn-RS" sz="1600" dirty="0" smtClean="0"/>
              <a:t> </a:t>
            </a:r>
            <a:r>
              <a:rPr lang="sr-Cyrl-CS" sz="1600" dirty="0" smtClean="0"/>
              <a:t>у</a:t>
            </a:r>
            <a:r>
              <a:rPr lang="sr-Latn-RS" sz="1600" dirty="0" smtClean="0"/>
              <a:t> </a:t>
            </a:r>
            <a:r>
              <a:rPr lang="sr-Cyrl-CS" sz="1600" dirty="0" smtClean="0"/>
              <a:t>трудноћи</a:t>
            </a:r>
            <a:r>
              <a:rPr lang="sr-Latn-RS" sz="1600" dirty="0" smtClean="0"/>
              <a:t> </a:t>
            </a:r>
            <a:r>
              <a:rPr lang="sr-Cyrl-CS" sz="1600" dirty="0" smtClean="0"/>
              <a:t>је</a:t>
            </a:r>
            <a:r>
              <a:rPr lang="sr-Latn-RS" sz="1600" dirty="0" smtClean="0"/>
              <a:t> </a:t>
            </a:r>
            <a:r>
              <a:rPr lang="sr-Cyrl-CS" sz="1600" dirty="0" smtClean="0"/>
              <a:t>повезан</a:t>
            </a:r>
            <a:r>
              <a:rPr lang="sr-Latn-RS" sz="1600" dirty="0" smtClean="0"/>
              <a:t> </a:t>
            </a:r>
            <a:r>
              <a:rPr lang="sr-Cyrl-CS" sz="1600" dirty="0" smtClean="0"/>
              <a:t>са</a:t>
            </a:r>
            <a:r>
              <a:rPr lang="sr-Latn-RS" sz="1600" dirty="0" smtClean="0"/>
              <a:t> </a:t>
            </a:r>
            <a:r>
              <a:rPr lang="sr-Cyrl-CS" sz="1600" dirty="0" smtClean="0"/>
              <a:t>неколико</a:t>
            </a:r>
            <a:r>
              <a:rPr lang="sr-Latn-RS" sz="1600" dirty="0" smtClean="0"/>
              <a:t> </a:t>
            </a:r>
            <a:r>
              <a:rPr lang="sr-Cyrl-CS" sz="1600" dirty="0" smtClean="0"/>
              <a:t>негативних</a:t>
            </a:r>
            <a:r>
              <a:rPr lang="sr-Latn-RS" sz="1600" dirty="0" smtClean="0"/>
              <a:t> </a:t>
            </a:r>
            <a:r>
              <a:rPr lang="sr-Cyrl-CS" sz="1600" dirty="0" smtClean="0"/>
              <a:t>исхода</a:t>
            </a:r>
            <a:r>
              <a:rPr lang="sr-Latn-RS" sz="1600" dirty="0" smtClean="0"/>
              <a:t> </a:t>
            </a:r>
            <a:r>
              <a:rPr lang="sr-Cyrl-CS" sz="1600" dirty="0" smtClean="0"/>
              <a:t>укључујући</a:t>
            </a:r>
            <a:r>
              <a:rPr lang="sr-Latn-RS" sz="1600" dirty="0" smtClean="0"/>
              <a:t> </a:t>
            </a:r>
            <a:r>
              <a:rPr lang="sr-Cyrl-CS" sz="1600" dirty="0" smtClean="0"/>
              <a:t>ризик</a:t>
            </a:r>
            <a:r>
              <a:rPr lang="sr-Latn-RS" sz="1600" dirty="0" smtClean="0"/>
              <a:t> </a:t>
            </a:r>
            <a:r>
              <a:rPr lang="sr-Cyrl-CS" sz="1600" dirty="0" smtClean="0"/>
              <a:t>за</a:t>
            </a:r>
            <a:r>
              <a:rPr lang="sr-Latn-RS" sz="1600" dirty="0" smtClean="0"/>
              <a:t> </a:t>
            </a:r>
            <a:r>
              <a:rPr lang="sr-Cyrl-CS" sz="1600" dirty="0" smtClean="0"/>
              <a:t>спонтани</a:t>
            </a:r>
            <a:r>
              <a:rPr lang="sr-Latn-RS" sz="1600" dirty="0" smtClean="0"/>
              <a:t> </a:t>
            </a:r>
            <a:r>
              <a:rPr lang="sr-Cyrl-CS" sz="1600" dirty="0" smtClean="0"/>
              <a:t>побачај</a:t>
            </a:r>
            <a:r>
              <a:rPr lang="vi-VN" sz="1600" dirty="0" smtClean="0"/>
              <a:t>, </a:t>
            </a:r>
            <a:r>
              <a:rPr lang="sr-Cyrl-CS" sz="1600" dirty="0" smtClean="0"/>
              <a:t>руптуру</a:t>
            </a:r>
            <a:r>
              <a:rPr lang="vi-VN" sz="1600" dirty="0" smtClean="0"/>
              <a:t> </a:t>
            </a:r>
            <a:r>
              <a:rPr lang="sr-Cyrl-CS" sz="1600" dirty="0" smtClean="0"/>
              <a:t>плаценте</a:t>
            </a:r>
            <a:r>
              <a:rPr lang="vi-VN" sz="1600" dirty="0" smtClean="0"/>
              <a:t> </a:t>
            </a:r>
            <a:r>
              <a:rPr lang="sr-Cyrl-CS" sz="1600" dirty="0" smtClean="0"/>
              <a:t>и</a:t>
            </a:r>
            <a:r>
              <a:rPr lang="vi-VN" sz="1600" dirty="0" smtClean="0"/>
              <a:t> </a:t>
            </a:r>
            <a:r>
              <a:rPr lang="sr-Cyrl-CS" sz="1600" dirty="0" smtClean="0"/>
              <a:t>дефект</a:t>
            </a:r>
            <a:r>
              <a:rPr lang="vi-VN" sz="1600" dirty="0" smtClean="0"/>
              <a:t> </a:t>
            </a:r>
            <a:r>
              <a:rPr lang="sr-Cyrl-CS" sz="1600" dirty="0" smtClean="0"/>
              <a:t>неуралне</a:t>
            </a:r>
            <a:r>
              <a:rPr lang="vi-VN" sz="1600" dirty="0" smtClean="0"/>
              <a:t> </a:t>
            </a:r>
            <a:r>
              <a:rPr lang="sr-Cyrl-CS" sz="1600" dirty="0" smtClean="0"/>
              <a:t>цеви</a:t>
            </a:r>
            <a:r>
              <a:rPr lang="sr-Latn-RS" sz="1600" dirty="0" smtClean="0"/>
              <a:t>. </a:t>
            </a:r>
          </a:p>
          <a:p>
            <a:r>
              <a:rPr lang="sr-Cyrl-CS" sz="1600" dirty="0" smtClean="0"/>
              <a:t>Препоручен</a:t>
            </a:r>
            <a:r>
              <a:rPr lang="sr-Latn-RS" sz="1600" dirty="0" smtClean="0"/>
              <a:t> </a:t>
            </a:r>
            <a:r>
              <a:rPr lang="sr-Cyrl-CS" sz="1600" dirty="0" smtClean="0"/>
              <a:t>дневни</a:t>
            </a:r>
            <a:r>
              <a:rPr lang="sr-Latn-RS" sz="1600" dirty="0" smtClean="0"/>
              <a:t> </a:t>
            </a:r>
            <a:r>
              <a:rPr lang="sr-Cyrl-CS" sz="1600" dirty="0" smtClean="0"/>
              <a:t>унос</a:t>
            </a:r>
            <a:r>
              <a:rPr lang="sr-Latn-RS" sz="1600" dirty="0" smtClean="0"/>
              <a:t> </a:t>
            </a:r>
            <a:r>
              <a:rPr lang="sr-Cyrl-CS" sz="1600" dirty="0" smtClean="0"/>
              <a:t>у</a:t>
            </a:r>
            <a:r>
              <a:rPr lang="sr-Latn-RS" sz="1600" dirty="0" smtClean="0"/>
              <a:t> </a:t>
            </a:r>
            <a:r>
              <a:rPr lang="sr-Cyrl-CS" sz="1600" dirty="0" smtClean="0"/>
              <a:t>периоду</a:t>
            </a:r>
            <a:r>
              <a:rPr lang="sr-Latn-RS" sz="1600" dirty="0" smtClean="0"/>
              <a:t> </a:t>
            </a:r>
            <a:r>
              <a:rPr lang="sr-Cyrl-CS" sz="1600" dirty="0" smtClean="0"/>
              <a:t>пре</a:t>
            </a:r>
            <a:r>
              <a:rPr lang="sr-Latn-RS" sz="1600" dirty="0" smtClean="0"/>
              <a:t> </a:t>
            </a:r>
            <a:r>
              <a:rPr lang="sr-Cyrl-CS" sz="1600" dirty="0" smtClean="0"/>
              <a:t>зачећа</a:t>
            </a:r>
            <a:r>
              <a:rPr lang="sr-Latn-RS" sz="1600" dirty="0" smtClean="0"/>
              <a:t> </a:t>
            </a:r>
            <a:r>
              <a:rPr lang="sr-Cyrl-CS" sz="1600" dirty="0" smtClean="0"/>
              <a:t>је</a:t>
            </a:r>
            <a:r>
              <a:rPr lang="sr-Latn-RS" sz="1600" dirty="0" smtClean="0"/>
              <a:t> </a:t>
            </a:r>
            <a:r>
              <a:rPr lang="sr-Latn-RS" sz="1600" dirty="0"/>
              <a:t>400 </a:t>
            </a:r>
            <a:r>
              <a:rPr lang="el-GR" sz="1600" dirty="0" smtClean="0"/>
              <a:t>μ</a:t>
            </a:r>
            <a:r>
              <a:rPr lang="en-US" sz="1600" dirty="0" smtClean="0"/>
              <a:t>g</a:t>
            </a:r>
            <a:r>
              <a:rPr lang="sr-Latn-RS" sz="1600" dirty="0" smtClean="0"/>
              <a:t>, </a:t>
            </a:r>
            <a:r>
              <a:rPr lang="sr-Cyrl-CS" sz="1600" dirty="0" smtClean="0"/>
              <a:t>а</a:t>
            </a:r>
            <a:r>
              <a:rPr lang="sr-Latn-RS" sz="1600" dirty="0" smtClean="0"/>
              <a:t> </a:t>
            </a:r>
            <a:r>
              <a:rPr lang="sr-Cyrl-CS" sz="1600" dirty="0" smtClean="0"/>
              <a:t>у</a:t>
            </a:r>
            <a:r>
              <a:rPr lang="sr-Latn-RS" sz="1600" dirty="0" smtClean="0"/>
              <a:t> </a:t>
            </a:r>
            <a:r>
              <a:rPr lang="sr-Cyrl-CS" sz="1600" dirty="0" smtClean="0"/>
              <a:t>трудноћи</a:t>
            </a:r>
            <a:r>
              <a:rPr lang="sr-Latn-RS" sz="1600" dirty="0" smtClean="0"/>
              <a:t> </a:t>
            </a:r>
            <a:r>
              <a:rPr lang="sr-Cyrl-CS" sz="1600" dirty="0" smtClean="0"/>
              <a:t>те</a:t>
            </a:r>
            <a:r>
              <a:rPr lang="sr-Latn-RS" sz="1600" dirty="0" smtClean="0"/>
              <a:t> </a:t>
            </a:r>
            <a:r>
              <a:rPr lang="sr-Cyrl-CS" sz="1600" dirty="0" smtClean="0"/>
              <a:t>вредности</a:t>
            </a:r>
            <a:r>
              <a:rPr lang="sr-Latn-RS" sz="1600" dirty="0" smtClean="0"/>
              <a:t> </a:t>
            </a:r>
            <a:r>
              <a:rPr lang="sr-Cyrl-CS" sz="1600" dirty="0" smtClean="0"/>
              <a:t>расту</a:t>
            </a:r>
            <a:r>
              <a:rPr lang="sr-Latn-RS" sz="1600" dirty="0" smtClean="0"/>
              <a:t> </a:t>
            </a:r>
            <a:r>
              <a:rPr lang="sr-Cyrl-CS" sz="1600" dirty="0" smtClean="0"/>
              <a:t>на</a:t>
            </a:r>
            <a:r>
              <a:rPr lang="sr-Latn-RS" sz="1600" dirty="0" smtClean="0"/>
              <a:t> 600 </a:t>
            </a:r>
            <a:r>
              <a:rPr lang="el-GR" sz="1600" dirty="0" smtClean="0"/>
              <a:t>μ</a:t>
            </a:r>
            <a:r>
              <a:rPr lang="en-US" sz="1600" dirty="0" smtClean="0"/>
              <a:t>g</a:t>
            </a:r>
            <a:r>
              <a:rPr lang="sr-Latn-RS" sz="1600" dirty="0" smtClean="0"/>
              <a:t>. </a:t>
            </a:r>
            <a:r>
              <a:rPr lang="sr-Cyrl-CS" sz="1600" dirty="0" smtClean="0"/>
              <a:t>Препоруке</a:t>
            </a:r>
            <a:r>
              <a:rPr lang="sr-Latn-RS" sz="1600" dirty="0" smtClean="0"/>
              <a:t> </a:t>
            </a:r>
            <a:r>
              <a:rPr lang="sr-Cyrl-CS" sz="1600" dirty="0" smtClean="0"/>
              <a:t>Института</a:t>
            </a:r>
            <a:r>
              <a:rPr lang="sr-Latn-RS" sz="1600" dirty="0" smtClean="0"/>
              <a:t> </a:t>
            </a:r>
            <a:r>
              <a:rPr lang="sr-Cyrl-CS" sz="1600" dirty="0" smtClean="0"/>
              <a:t>за</a:t>
            </a:r>
            <a:r>
              <a:rPr lang="sr-Latn-RS" sz="1600" dirty="0" smtClean="0"/>
              <a:t> </a:t>
            </a:r>
            <a:r>
              <a:rPr lang="sr-Cyrl-CS" sz="1600" dirty="0" smtClean="0"/>
              <a:t>медицину</a:t>
            </a:r>
            <a:r>
              <a:rPr lang="sr-Latn-RS" sz="1600" dirty="0" smtClean="0"/>
              <a:t> </a:t>
            </a:r>
            <a:r>
              <a:rPr lang="sr-Cyrl-CS" sz="1600" dirty="0" smtClean="0"/>
              <a:t>су</a:t>
            </a:r>
            <a:r>
              <a:rPr lang="sr-Latn-RS" sz="1600" dirty="0" smtClean="0"/>
              <a:t> </a:t>
            </a:r>
            <a:r>
              <a:rPr lang="sr-Cyrl-CS" sz="1600" dirty="0" smtClean="0"/>
              <a:t>да</a:t>
            </a:r>
            <a:r>
              <a:rPr lang="sr-Latn-RS" sz="1600" dirty="0" smtClean="0"/>
              <a:t> </a:t>
            </a:r>
            <a:r>
              <a:rPr lang="sr-Cyrl-CS" sz="1600" dirty="0" smtClean="0"/>
              <a:t>се</a:t>
            </a:r>
            <a:r>
              <a:rPr lang="sr-Latn-RS" sz="1600" dirty="0" smtClean="0"/>
              <a:t> 400 </a:t>
            </a:r>
            <a:r>
              <a:rPr lang="el-GR" sz="1600" dirty="0" smtClean="0"/>
              <a:t>μ</a:t>
            </a:r>
            <a:r>
              <a:rPr lang="en-US" sz="1600" dirty="0" smtClean="0"/>
              <a:t>g</a:t>
            </a:r>
            <a:r>
              <a:rPr lang="sr-Latn-RS" sz="1600" dirty="0" smtClean="0"/>
              <a:t> </a:t>
            </a:r>
            <a:r>
              <a:rPr lang="sr-Cyrl-CS" sz="1600" dirty="0" smtClean="0"/>
              <a:t>фолне</a:t>
            </a:r>
            <a:r>
              <a:rPr lang="sr-Latn-RS" sz="1600" dirty="0" smtClean="0"/>
              <a:t> </a:t>
            </a:r>
            <a:r>
              <a:rPr lang="sr-Cyrl-CS" sz="1600" dirty="0" smtClean="0"/>
              <a:t>киселине</a:t>
            </a:r>
            <a:r>
              <a:rPr lang="sr-Latn-RS" sz="1600" dirty="0" smtClean="0"/>
              <a:t> </a:t>
            </a:r>
            <a:r>
              <a:rPr lang="sr-Cyrl-CS" sz="1600" dirty="0" smtClean="0"/>
              <a:t>унесе</a:t>
            </a:r>
            <a:r>
              <a:rPr lang="sr-Latn-RS" sz="1600" dirty="0" smtClean="0"/>
              <a:t> </a:t>
            </a:r>
            <a:r>
              <a:rPr lang="sr-Cyrl-CS" sz="1600" dirty="0" smtClean="0"/>
              <a:t>преко</a:t>
            </a:r>
            <a:r>
              <a:rPr lang="sr-Latn-RS" sz="1600" dirty="0" smtClean="0"/>
              <a:t> </a:t>
            </a:r>
            <a:r>
              <a:rPr lang="sr-Cyrl-CS" sz="1600" dirty="0" smtClean="0"/>
              <a:t>фортификованих</a:t>
            </a:r>
            <a:r>
              <a:rPr lang="sr-Latn-RS" sz="1600" dirty="0" smtClean="0"/>
              <a:t> </a:t>
            </a:r>
            <a:r>
              <a:rPr lang="sr-Cyrl-CS" sz="1600" dirty="0" smtClean="0"/>
              <a:t>намирница</a:t>
            </a:r>
            <a:r>
              <a:rPr lang="sr-Latn-RS" sz="1600" dirty="0" smtClean="0"/>
              <a:t> </a:t>
            </a:r>
            <a:r>
              <a:rPr lang="sr-Cyrl-CS" sz="1600" dirty="0" smtClean="0"/>
              <a:t>или</a:t>
            </a:r>
            <a:r>
              <a:rPr lang="sr-Latn-RS" sz="1600" dirty="0" smtClean="0"/>
              <a:t> </a:t>
            </a:r>
            <a:r>
              <a:rPr lang="sr-Cyrl-CS" sz="1600" dirty="0" smtClean="0"/>
              <a:t>суплемената</a:t>
            </a:r>
            <a:r>
              <a:rPr lang="sr-Latn-RS" sz="1600" dirty="0" smtClean="0"/>
              <a:t>, </a:t>
            </a:r>
            <a:r>
              <a:rPr lang="sr-Cyrl-CS" sz="1600" dirty="0" smtClean="0"/>
              <a:t>а</a:t>
            </a:r>
            <a:r>
              <a:rPr lang="sr-Latn-RS" sz="1600" dirty="0" smtClean="0"/>
              <a:t> </a:t>
            </a:r>
            <a:r>
              <a:rPr lang="sr-Cyrl-CS" sz="1600" dirty="0" smtClean="0"/>
              <a:t>осталих</a:t>
            </a:r>
            <a:r>
              <a:rPr lang="sr-Latn-RS" sz="1600" dirty="0" smtClean="0"/>
              <a:t> </a:t>
            </a:r>
            <a:r>
              <a:rPr lang="sr-Latn-RS" sz="1600" dirty="0"/>
              <a:t>200 </a:t>
            </a:r>
            <a:r>
              <a:rPr lang="el-GR" sz="1600" dirty="0" smtClean="0"/>
              <a:t>μ</a:t>
            </a:r>
            <a:r>
              <a:rPr lang="en-US" sz="1600" dirty="0" smtClean="0"/>
              <a:t>g</a:t>
            </a:r>
            <a:r>
              <a:rPr lang="sr-Latn-RS" sz="1600" dirty="0" smtClean="0"/>
              <a:t> </a:t>
            </a:r>
            <a:r>
              <a:rPr lang="sr-Cyrl-CS" sz="1600" dirty="0" smtClean="0"/>
              <a:t>уобичајеном</a:t>
            </a:r>
            <a:r>
              <a:rPr lang="sr-Latn-RS" sz="1600" dirty="0" smtClean="0"/>
              <a:t> </a:t>
            </a:r>
            <a:r>
              <a:rPr lang="sr-Cyrl-CS" sz="1600" dirty="0" smtClean="0"/>
              <a:t>исхраном</a:t>
            </a:r>
            <a:r>
              <a:rPr lang="sr-Latn-RS" sz="1600" dirty="0" smtClean="0"/>
              <a:t>. </a:t>
            </a:r>
            <a:r>
              <a:rPr lang="sr-Cyrl-CS" sz="1600" dirty="0" smtClean="0"/>
              <a:t>Америчка</a:t>
            </a:r>
            <a:r>
              <a:rPr lang="sr-Latn-RS" sz="1600" dirty="0" smtClean="0"/>
              <a:t> </a:t>
            </a:r>
            <a:r>
              <a:rPr lang="sr-Cyrl-CS" sz="1600" dirty="0" smtClean="0"/>
              <a:t>академија</a:t>
            </a:r>
            <a:r>
              <a:rPr lang="sr-Latn-RS" sz="1600" dirty="0" smtClean="0"/>
              <a:t> </a:t>
            </a:r>
            <a:r>
              <a:rPr lang="sr-Cyrl-CS" sz="1600" dirty="0" smtClean="0"/>
              <a:t>за</a:t>
            </a:r>
            <a:r>
              <a:rPr lang="sr-Latn-RS" sz="1600" dirty="0" smtClean="0"/>
              <a:t> </a:t>
            </a:r>
            <a:r>
              <a:rPr lang="sr-Cyrl-CS" sz="1600" dirty="0" smtClean="0"/>
              <a:t>педијатрију</a:t>
            </a:r>
            <a:r>
              <a:rPr lang="sr-Latn-RS" sz="1600" dirty="0" smtClean="0"/>
              <a:t> </a:t>
            </a:r>
            <a:r>
              <a:rPr lang="sr-Cyrl-CS" sz="1600" dirty="0" smtClean="0"/>
              <a:t>препоручује</a:t>
            </a:r>
            <a:r>
              <a:rPr lang="sr-Latn-RS" sz="1600" dirty="0" smtClean="0"/>
              <a:t> </a:t>
            </a:r>
            <a:r>
              <a:rPr lang="sr-Cyrl-CS" sz="1600" dirty="0" smtClean="0"/>
              <a:t>да</a:t>
            </a:r>
            <a:r>
              <a:rPr lang="sr-Latn-RS" sz="1600" dirty="0" smtClean="0"/>
              <a:t> </a:t>
            </a:r>
            <a:r>
              <a:rPr lang="sr-Cyrl-CS" sz="1600" dirty="0" smtClean="0"/>
              <a:t>све</a:t>
            </a:r>
            <a:r>
              <a:rPr lang="sr-Latn-RS" sz="1600" dirty="0" smtClean="0"/>
              <a:t> </a:t>
            </a:r>
            <a:r>
              <a:rPr lang="sr-Cyrl-CS" sz="1600" dirty="0" smtClean="0"/>
              <a:t>жене</a:t>
            </a:r>
            <a:r>
              <a:rPr lang="sr-Latn-RS" sz="1600" dirty="0" smtClean="0"/>
              <a:t> </a:t>
            </a:r>
            <a:r>
              <a:rPr lang="sr-Cyrl-CS" sz="1600" dirty="0" smtClean="0"/>
              <a:t>у</a:t>
            </a:r>
            <a:r>
              <a:rPr lang="sr-Latn-RS" sz="1600" dirty="0" smtClean="0"/>
              <a:t> </a:t>
            </a:r>
            <a:r>
              <a:rPr lang="sr-Cyrl-CS" sz="1600" dirty="0" smtClean="0"/>
              <a:t>репродуктивном</a:t>
            </a:r>
            <a:r>
              <a:rPr lang="sr-Latn-RS" sz="1600" dirty="0" smtClean="0"/>
              <a:t> </a:t>
            </a:r>
            <a:r>
              <a:rPr lang="sr-Cyrl-CS" sz="1600" dirty="0" smtClean="0"/>
              <a:t>периоду</a:t>
            </a:r>
            <a:r>
              <a:rPr lang="sr-Latn-RS" sz="1600" dirty="0" smtClean="0"/>
              <a:t> </a:t>
            </a:r>
            <a:r>
              <a:rPr lang="sr-Cyrl-CS" sz="1600" dirty="0" smtClean="0"/>
              <a:t>уносе</a:t>
            </a:r>
            <a:r>
              <a:rPr lang="sr-Latn-RS" sz="1600" dirty="0" smtClean="0"/>
              <a:t> </a:t>
            </a:r>
            <a:r>
              <a:rPr lang="sr-Latn-RS" sz="1600" dirty="0"/>
              <a:t>400 </a:t>
            </a:r>
            <a:r>
              <a:rPr lang="el-GR" sz="1600" dirty="0" smtClean="0"/>
              <a:t>μ</a:t>
            </a:r>
            <a:r>
              <a:rPr lang="en-US" sz="1600" dirty="0" smtClean="0"/>
              <a:t>g</a:t>
            </a:r>
            <a:r>
              <a:rPr lang="sr-Latn-RS" sz="1600" dirty="0" smtClean="0"/>
              <a:t> </a:t>
            </a:r>
            <a:r>
              <a:rPr lang="sr-Cyrl-CS" sz="1600" dirty="0" smtClean="0"/>
              <a:t>фолне</a:t>
            </a:r>
            <a:r>
              <a:rPr lang="sr-Latn-RS" sz="1600" dirty="0" smtClean="0"/>
              <a:t> </a:t>
            </a:r>
            <a:r>
              <a:rPr lang="sr-Cyrl-CS" sz="1600" dirty="0" smtClean="0"/>
              <a:t>киселине</a:t>
            </a:r>
            <a:r>
              <a:rPr lang="sr-Latn-RS" sz="1600" dirty="0" smtClean="0"/>
              <a:t> </a:t>
            </a:r>
            <a:r>
              <a:rPr lang="sr-Cyrl-CS" sz="1600" dirty="0" smtClean="0"/>
              <a:t>дневно</a:t>
            </a:r>
            <a:r>
              <a:rPr lang="sr-Latn-RS" sz="1600" dirty="0" smtClean="0"/>
              <a:t> </a:t>
            </a:r>
            <a:r>
              <a:rPr lang="sr-Cyrl-CS" sz="1600" dirty="0" smtClean="0"/>
              <a:t>као</a:t>
            </a:r>
            <a:r>
              <a:rPr lang="sr-Latn-RS" sz="1600" dirty="0" smtClean="0"/>
              <a:t> </a:t>
            </a:r>
            <a:r>
              <a:rPr lang="sr-Cyrl-CS" sz="1600" dirty="0" smtClean="0"/>
              <a:t>превенцију</a:t>
            </a:r>
            <a:r>
              <a:rPr lang="sr-Latn-RS" sz="1600" dirty="0" smtClean="0"/>
              <a:t> </a:t>
            </a:r>
            <a:r>
              <a:rPr lang="sr-Cyrl-CS" sz="1600" dirty="0" smtClean="0"/>
              <a:t>дефекта</a:t>
            </a:r>
            <a:r>
              <a:rPr lang="sr-Latn-RS" sz="1600" dirty="0" smtClean="0"/>
              <a:t> </a:t>
            </a:r>
            <a:r>
              <a:rPr lang="sr-Cyrl-CS" sz="1600" dirty="0" smtClean="0"/>
              <a:t>неуралне</a:t>
            </a:r>
            <a:r>
              <a:rPr lang="sr-Latn-RS" sz="1600" dirty="0" smtClean="0"/>
              <a:t> </a:t>
            </a:r>
            <a:r>
              <a:rPr lang="sr-Cyrl-CS" sz="1600" dirty="0" smtClean="0"/>
              <a:t>цеви</a:t>
            </a:r>
            <a:r>
              <a:rPr lang="sr-Latn-RS" sz="1600" dirty="0" smtClean="0"/>
              <a:t>, </a:t>
            </a:r>
            <a:r>
              <a:rPr lang="sr-Cyrl-CS" sz="1600" dirty="0" smtClean="0"/>
              <a:t>а</a:t>
            </a:r>
            <a:r>
              <a:rPr lang="sr-Latn-RS" sz="1600" dirty="0" smtClean="0"/>
              <a:t> </a:t>
            </a:r>
            <a:r>
              <a:rPr lang="sr-Cyrl-CS" sz="1600" dirty="0" smtClean="0"/>
              <a:t>препоруке</a:t>
            </a:r>
            <a:r>
              <a:rPr lang="sr-Latn-RS" sz="1600" dirty="0" smtClean="0"/>
              <a:t> </a:t>
            </a:r>
            <a:r>
              <a:rPr lang="sr-Cyrl-CS" sz="1600" dirty="0" smtClean="0"/>
              <a:t>се</a:t>
            </a:r>
            <a:r>
              <a:rPr lang="sr-Latn-RS" sz="1600" dirty="0" smtClean="0"/>
              <a:t> </a:t>
            </a:r>
            <a:r>
              <a:rPr lang="sr-Cyrl-CS" sz="1600" dirty="0" smtClean="0"/>
              <a:t>заснивају</a:t>
            </a:r>
            <a:r>
              <a:rPr lang="sr-Latn-RS" sz="1600" dirty="0" smtClean="0"/>
              <a:t> </a:t>
            </a:r>
            <a:r>
              <a:rPr lang="sr-Cyrl-CS" sz="1600" dirty="0" smtClean="0"/>
              <a:t>на</a:t>
            </a:r>
            <a:r>
              <a:rPr lang="sr-Latn-RS" sz="1600" dirty="0" smtClean="0"/>
              <a:t> </a:t>
            </a:r>
            <a:r>
              <a:rPr lang="sr-Cyrl-CS" sz="1600" dirty="0" smtClean="0"/>
              <a:t>студијама</a:t>
            </a:r>
            <a:r>
              <a:rPr lang="sr-Latn-RS" sz="1600" dirty="0" smtClean="0"/>
              <a:t> </a:t>
            </a:r>
            <a:r>
              <a:rPr lang="sr-Cyrl-CS" sz="1600" dirty="0" smtClean="0"/>
              <a:t>које</a:t>
            </a:r>
            <a:r>
              <a:rPr lang="sr-Latn-RS" sz="1600" dirty="0" smtClean="0"/>
              <a:t> </a:t>
            </a:r>
            <a:r>
              <a:rPr lang="sr-Cyrl-CS" sz="1600" dirty="0" smtClean="0"/>
              <a:t>су</a:t>
            </a:r>
            <a:r>
              <a:rPr lang="sr-Latn-RS" sz="1600" dirty="0" smtClean="0"/>
              <a:t> </a:t>
            </a:r>
            <a:r>
              <a:rPr lang="sr-Cyrl-CS" sz="1600" dirty="0" smtClean="0"/>
              <a:t>доказале</a:t>
            </a:r>
            <a:r>
              <a:rPr lang="sr-Latn-RS" sz="1600" dirty="0" smtClean="0"/>
              <a:t> </a:t>
            </a:r>
            <a:r>
              <a:rPr lang="sr-Cyrl-CS" sz="1600" dirty="0" smtClean="0"/>
              <a:t>да</a:t>
            </a:r>
            <a:r>
              <a:rPr lang="sr-Latn-RS" sz="1600" dirty="0" smtClean="0"/>
              <a:t> </a:t>
            </a:r>
            <a:r>
              <a:rPr lang="sr-Cyrl-CS" sz="1600" dirty="0" smtClean="0"/>
              <a:t>суплементација</a:t>
            </a:r>
            <a:r>
              <a:rPr lang="sr-Latn-RS" sz="1600" dirty="0" smtClean="0"/>
              <a:t> </a:t>
            </a:r>
            <a:r>
              <a:rPr lang="sr-Cyrl-CS" sz="1600" dirty="0" smtClean="0"/>
              <a:t>пре</a:t>
            </a:r>
            <a:r>
              <a:rPr lang="sr-Latn-RS" sz="1600" dirty="0" smtClean="0"/>
              <a:t> </a:t>
            </a:r>
            <a:r>
              <a:rPr lang="sr-Cyrl-CS" sz="1600" dirty="0" smtClean="0"/>
              <a:t>зачећа</a:t>
            </a:r>
            <a:r>
              <a:rPr lang="sr-Latn-RS" sz="1600" dirty="0" smtClean="0"/>
              <a:t> </a:t>
            </a:r>
            <a:r>
              <a:rPr lang="sr-Cyrl-CS" sz="1600" dirty="0" smtClean="0"/>
              <a:t>може</a:t>
            </a:r>
            <a:r>
              <a:rPr lang="sr-Latn-RS" sz="1600" dirty="0" smtClean="0"/>
              <a:t> </a:t>
            </a:r>
            <a:r>
              <a:rPr lang="sr-Cyrl-CS" sz="1600" dirty="0" smtClean="0"/>
              <a:t>смањити</a:t>
            </a:r>
            <a:r>
              <a:rPr lang="sr-Latn-RS" sz="1600" dirty="0" smtClean="0"/>
              <a:t> </a:t>
            </a:r>
            <a:r>
              <a:rPr lang="sr-Cyrl-CS" sz="1600" dirty="0" smtClean="0"/>
              <a:t>инциденцу</a:t>
            </a:r>
            <a:r>
              <a:rPr lang="sr-Latn-RS" sz="1600" dirty="0" smtClean="0"/>
              <a:t> </a:t>
            </a:r>
            <a:r>
              <a:rPr lang="sr-Cyrl-CS" sz="1600" dirty="0" smtClean="0"/>
              <a:t>појаве</a:t>
            </a:r>
            <a:r>
              <a:rPr lang="sr-Latn-RS" sz="1600" dirty="0" smtClean="0"/>
              <a:t> </a:t>
            </a:r>
            <a:r>
              <a:rPr lang="sr-Cyrl-CS" sz="1600" dirty="0" smtClean="0"/>
              <a:t>дефеката</a:t>
            </a:r>
            <a:r>
              <a:rPr lang="sr-Latn-RS" sz="1600" dirty="0" smtClean="0"/>
              <a:t> </a:t>
            </a:r>
            <a:r>
              <a:rPr lang="sr-Cyrl-CS" sz="1600" dirty="0" smtClean="0"/>
              <a:t>за</a:t>
            </a:r>
            <a:r>
              <a:rPr lang="sr-Latn-RS" sz="1600" dirty="0" smtClean="0"/>
              <a:t> </a:t>
            </a:r>
            <a:r>
              <a:rPr lang="sr-Latn-RS" sz="1600" dirty="0"/>
              <a:t>50%, </a:t>
            </a:r>
            <a:r>
              <a:rPr lang="sr-Cyrl-CS" sz="1600" dirty="0" smtClean="0"/>
              <a:t>док</a:t>
            </a:r>
            <a:r>
              <a:rPr lang="sr-Latn-RS" sz="1600" dirty="0" smtClean="0"/>
              <a:t> </a:t>
            </a:r>
            <a:r>
              <a:rPr lang="sr-Cyrl-CS" sz="1600" dirty="0" smtClean="0"/>
              <a:t>Центар</a:t>
            </a:r>
            <a:r>
              <a:rPr lang="sr-Latn-RS" sz="1600" dirty="0" smtClean="0"/>
              <a:t> </a:t>
            </a:r>
            <a:r>
              <a:rPr lang="sr-Cyrl-CS" sz="1600" dirty="0" smtClean="0"/>
              <a:t>за</a:t>
            </a:r>
            <a:r>
              <a:rPr lang="sr-Latn-RS" sz="1600" dirty="0" smtClean="0"/>
              <a:t> </a:t>
            </a:r>
            <a:r>
              <a:rPr lang="sr-Cyrl-CS" sz="1600" dirty="0" smtClean="0"/>
              <a:t>контролу</a:t>
            </a:r>
            <a:r>
              <a:rPr lang="sr-Latn-RS" sz="1600" dirty="0" smtClean="0"/>
              <a:t> </a:t>
            </a:r>
            <a:r>
              <a:rPr lang="sr-Cyrl-CS" sz="1600" dirty="0" smtClean="0"/>
              <a:t>болести</a:t>
            </a:r>
            <a:r>
              <a:rPr lang="sr-Latn-RS" sz="1600" dirty="0" smtClean="0"/>
              <a:t> </a:t>
            </a:r>
            <a:r>
              <a:rPr lang="sr-Cyrl-CS" sz="1600" dirty="0" smtClean="0"/>
              <a:t>и</a:t>
            </a:r>
            <a:r>
              <a:rPr lang="sr-Latn-RS" sz="1600" dirty="0" smtClean="0"/>
              <a:t> </a:t>
            </a:r>
            <a:r>
              <a:rPr lang="sr-Cyrl-CS" sz="1600" dirty="0" smtClean="0"/>
              <a:t>превенцију</a:t>
            </a:r>
            <a:r>
              <a:rPr lang="sr-Latn-RS" sz="1600" dirty="0" smtClean="0"/>
              <a:t> </a:t>
            </a:r>
            <a:r>
              <a:rPr lang="sr-Cyrl-CS" sz="1600" dirty="0" smtClean="0"/>
              <a:t>у</a:t>
            </a:r>
            <a:r>
              <a:rPr lang="sr-Latn-RS" sz="1600" dirty="0" smtClean="0"/>
              <a:t> </a:t>
            </a:r>
            <a:r>
              <a:rPr lang="sr-Cyrl-CS" sz="1600" dirty="0" smtClean="0"/>
              <a:t>САД</a:t>
            </a:r>
            <a:r>
              <a:rPr lang="sr-Latn-RS" sz="1600" dirty="0" smtClean="0"/>
              <a:t> </a:t>
            </a:r>
            <a:r>
              <a:rPr lang="sr-Cyrl-CS" sz="1600" dirty="0" smtClean="0"/>
              <a:t>препоручује</a:t>
            </a:r>
            <a:r>
              <a:rPr lang="sr-Latn-RS" sz="1600" dirty="0" smtClean="0"/>
              <a:t> </a:t>
            </a:r>
            <a:r>
              <a:rPr lang="sr-Cyrl-CS" sz="1600" dirty="0" smtClean="0"/>
              <a:t>суплементацију</a:t>
            </a:r>
            <a:r>
              <a:rPr lang="sr-Latn-RS" sz="1600" dirty="0" smtClean="0"/>
              <a:t> </a:t>
            </a:r>
            <a:r>
              <a:rPr lang="sr-Latn-RS" sz="1600" dirty="0"/>
              <a:t>4 </a:t>
            </a:r>
            <a:r>
              <a:rPr lang="en-US" sz="1600" dirty="0" smtClean="0"/>
              <a:t>mg</a:t>
            </a:r>
            <a:r>
              <a:rPr lang="sr-Latn-RS" sz="1600" dirty="0" smtClean="0"/>
              <a:t> </a:t>
            </a:r>
            <a:r>
              <a:rPr lang="sr-Cyrl-CS" sz="1600" dirty="0" smtClean="0"/>
              <a:t>фолне</a:t>
            </a:r>
            <a:r>
              <a:rPr lang="sr-Latn-RS" sz="1600" dirty="0" smtClean="0"/>
              <a:t> </a:t>
            </a:r>
            <a:r>
              <a:rPr lang="sr-Cyrl-CS" sz="1600" dirty="0" smtClean="0"/>
              <a:t>киселине</a:t>
            </a:r>
            <a:r>
              <a:rPr lang="sr-Latn-RS" sz="1600" dirty="0" smtClean="0"/>
              <a:t> </a:t>
            </a:r>
            <a:r>
              <a:rPr lang="sr-Cyrl-CS" sz="1600" dirty="0" smtClean="0"/>
              <a:t>женама</a:t>
            </a:r>
            <a:r>
              <a:rPr lang="sr-Latn-RS" sz="1600" dirty="0" smtClean="0"/>
              <a:t> </a:t>
            </a:r>
            <a:r>
              <a:rPr lang="sr-Cyrl-CS" sz="1600" dirty="0" smtClean="0"/>
              <a:t>које</a:t>
            </a:r>
            <a:r>
              <a:rPr lang="sr-Latn-RS" sz="1600" dirty="0" smtClean="0"/>
              <a:t> </a:t>
            </a:r>
            <a:r>
              <a:rPr lang="sr-Cyrl-CS" sz="1600" dirty="0" smtClean="0"/>
              <a:t>су</a:t>
            </a:r>
            <a:r>
              <a:rPr lang="sr-Latn-RS" sz="1600" dirty="0" smtClean="0"/>
              <a:t> </a:t>
            </a:r>
            <a:r>
              <a:rPr lang="sr-Cyrl-CS" sz="1600" dirty="0" smtClean="0"/>
              <a:t>већ</a:t>
            </a:r>
            <a:r>
              <a:rPr lang="sr-Latn-RS" sz="1600" dirty="0" smtClean="0"/>
              <a:t> </a:t>
            </a:r>
            <a:r>
              <a:rPr lang="sr-Cyrl-CS" sz="1600" dirty="0" smtClean="0"/>
              <a:t>родиле</a:t>
            </a:r>
            <a:r>
              <a:rPr lang="sr-Latn-RS" sz="1600" dirty="0" smtClean="0"/>
              <a:t> </a:t>
            </a:r>
            <a:r>
              <a:rPr lang="sr-Cyrl-CS" sz="1600" dirty="0" smtClean="0"/>
              <a:t>дете</a:t>
            </a:r>
            <a:r>
              <a:rPr lang="sr-Latn-RS" sz="1600" dirty="0" smtClean="0"/>
              <a:t> </a:t>
            </a:r>
            <a:r>
              <a:rPr lang="sr-Cyrl-CS" sz="1600" dirty="0" smtClean="0"/>
              <a:t>са</a:t>
            </a:r>
            <a:r>
              <a:rPr lang="sr-Latn-RS" sz="1600" dirty="0" smtClean="0"/>
              <a:t> </a:t>
            </a:r>
            <a:r>
              <a:rPr lang="sr-Cyrl-CS" sz="1600" dirty="0" smtClean="0"/>
              <a:t>дефектом</a:t>
            </a:r>
            <a:r>
              <a:rPr lang="sr-Latn-RS" sz="1600" dirty="0" smtClean="0"/>
              <a:t> </a:t>
            </a:r>
            <a:r>
              <a:rPr lang="sr-Cyrl-CS" sz="1600" dirty="0" smtClean="0"/>
              <a:t>неуралне</a:t>
            </a:r>
            <a:r>
              <a:rPr lang="sr-Latn-RS" sz="1600" dirty="0" smtClean="0"/>
              <a:t> </a:t>
            </a:r>
            <a:r>
              <a:rPr lang="sr-Cyrl-CS" sz="1600" dirty="0" smtClean="0"/>
              <a:t>цеви</a:t>
            </a:r>
            <a:r>
              <a:rPr lang="sr-Latn-RS" sz="1600" dirty="0" smtClean="0"/>
              <a:t> </a:t>
            </a:r>
            <a:r>
              <a:rPr lang="sr-Cyrl-CS" sz="1600" dirty="0" smtClean="0"/>
              <a:t>и</a:t>
            </a:r>
            <a:r>
              <a:rPr lang="sr-Latn-RS" sz="1600" dirty="0" smtClean="0"/>
              <a:t> </a:t>
            </a:r>
            <a:r>
              <a:rPr lang="sr-Cyrl-CS" sz="1600" dirty="0" smtClean="0"/>
              <a:t>то</a:t>
            </a:r>
            <a:r>
              <a:rPr lang="sr-Latn-RS" sz="1600" dirty="0" smtClean="0"/>
              <a:t> </a:t>
            </a:r>
            <a:r>
              <a:rPr lang="sr-Cyrl-CS" sz="1600" dirty="0" smtClean="0"/>
              <a:t>месец</a:t>
            </a:r>
            <a:r>
              <a:rPr lang="sr-Latn-RS" sz="1600" dirty="0" smtClean="0"/>
              <a:t> </a:t>
            </a:r>
            <a:r>
              <a:rPr lang="sr-Cyrl-CS" sz="1600" dirty="0" smtClean="0"/>
              <a:t>дана</a:t>
            </a:r>
            <a:r>
              <a:rPr lang="sr-Latn-RS" sz="1600" dirty="0" smtClean="0"/>
              <a:t> </a:t>
            </a:r>
            <a:r>
              <a:rPr lang="sr-Cyrl-CS" sz="1600" dirty="0" smtClean="0"/>
              <a:t>пре</a:t>
            </a:r>
            <a:r>
              <a:rPr lang="sr-Latn-RS" sz="1600" dirty="0" smtClean="0"/>
              <a:t> </a:t>
            </a:r>
            <a:r>
              <a:rPr lang="sr-Cyrl-CS" sz="1600" dirty="0" smtClean="0"/>
              <a:t>зачећа</a:t>
            </a:r>
            <a:r>
              <a:rPr lang="sr-Latn-RS" sz="1600" dirty="0" smtClean="0"/>
              <a:t> </a:t>
            </a:r>
            <a:r>
              <a:rPr lang="sr-Cyrl-CS" sz="1600" dirty="0" smtClean="0"/>
              <a:t>па</a:t>
            </a:r>
            <a:r>
              <a:rPr lang="sr-Latn-RS" sz="1600" dirty="0" smtClean="0"/>
              <a:t> </a:t>
            </a:r>
            <a:r>
              <a:rPr lang="sr-Cyrl-CS" sz="1600" dirty="0" smtClean="0"/>
              <a:t>све</a:t>
            </a:r>
            <a:r>
              <a:rPr lang="sr-Latn-RS" sz="1600" dirty="0" smtClean="0"/>
              <a:t> </a:t>
            </a:r>
            <a:r>
              <a:rPr lang="sr-Cyrl-CS" sz="1600" dirty="0" smtClean="0"/>
              <a:t>до</a:t>
            </a:r>
            <a:r>
              <a:rPr lang="sr-Latn-RS" sz="1600" dirty="0" smtClean="0"/>
              <a:t> </a:t>
            </a:r>
            <a:r>
              <a:rPr lang="sr-Cyrl-CS" sz="1600" dirty="0" smtClean="0"/>
              <a:t>краја</a:t>
            </a:r>
            <a:r>
              <a:rPr lang="sr-Latn-RS" sz="1600" dirty="0" smtClean="0"/>
              <a:t> 12 </a:t>
            </a:r>
            <a:r>
              <a:rPr lang="sr-Cyrl-CS" sz="1600" dirty="0" smtClean="0"/>
              <a:t>недеље</a:t>
            </a:r>
            <a:r>
              <a:rPr lang="sr-Latn-RS" sz="1600" dirty="0" smtClean="0"/>
              <a:t> </a:t>
            </a:r>
            <a:r>
              <a:rPr lang="sr-Cyrl-CS" sz="1600" dirty="0" smtClean="0"/>
              <a:t>трудноће</a:t>
            </a:r>
            <a:r>
              <a:rPr lang="sr-Latn-RS" sz="1600" dirty="0" smtClean="0"/>
              <a:t> .</a:t>
            </a:r>
          </a:p>
          <a:p>
            <a:r>
              <a:rPr lang="sr-Latn-RS" sz="1600" dirty="0" smtClean="0"/>
              <a:t> </a:t>
            </a:r>
            <a:r>
              <a:rPr lang="sr-Cyrl-CS" sz="1600" dirty="0" smtClean="0"/>
              <a:t>Национални</a:t>
            </a:r>
            <a:r>
              <a:rPr lang="sr-Latn-RS" sz="1600" dirty="0" smtClean="0"/>
              <a:t> </a:t>
            </a:r>
            <a:r>
              <a:rPr lang="sr-Cyrl-CS" sz="1600" dirty="0" smtClean="0"/>
              <a:t>водич</a:t>
            </a:r>
            <a:r>
              <a:rPr lang="sr-Latn-RS" sz="1600" dirty="0" smtClean="0"/>
              <a:t> </a:t>
            </a:r>
            <a:r>
              <a:rPr lang="sr-Cyrl-CS" sz="1600" dirty="0" smtClean="0"/>
              <a:t>за</a:t>
            </a:r>
            <a:r>
              <a:rPr lang="sr-Latn-RS" sz="1600" dirty="0" smtClean="0"/>
              <a:t> </a:t>
            </a:r>
            <a:r>
              <a:rPr lang="sr-Cyrl-CS" sz="1600" dirty="0" smtClean="0"/>
              <a:t>здравствену</a:t>
            </a:r>
            <a:r>
              <a:rPr lang="sr-Latn-RS" sz="1600" dirty="0" smtClean="0"/>
              <a:t> </a:t>
            </a:r>
            <a:r>
              <a:rPr lang="sr-Cyrl-CS" sz="1600" dirty="0" smtClean="0"/>
              <a:t>заштиту</a:t>
            </a:r>
            <a:r>
              <a:rPr lang="sr-Latn-RS" sz="1600" dirty="0" smtClean="0"/>
              <a:t> </a:t>
            </a:r>
            <a:r>
              <a:rPr lang="sr-Cyrl-CS" sz="1600" dirty="0" smtClean="0"/>
              <a:t>жена</a:t>
            </a:r>
            <a:r>
              <a:rPr lang="sr-Latn-RS" sz="1600" dirty="0" smtClean="0"/>
              <a:t> </a:t>
            </a:r>
            <a:r>
              <a:rPr lang="sr-Cyrl-CS" sz="1600" dirty="0" smtClean="0"/>
              <a:t>у</a:t>
            </a:r>
            <a:r>
              <a:rPr lang="sr-Latn-RS" sz="1600" dirty="0" smtClean="0"/>
              <a:t> </a:t>
            </a:r>
            <a:r>
              <a:rPr lang="sr-Cyrl-CS" sz="1600" dirty="0" smtClean="0"/>
              <a:t>току</a:t>
            </a:r>
            <a:r>
              <a:rPr lang="sr-Latn-RS" sz="1600" dirty="0" smtClean="0"/>
              <a:t> </a:t>
            </a:r>
            <a:r>
              <a:rPr lang="sr-Cyrl-CS" sz="1600" dirty="0" smtClean="0"/>
              <a:t>трудноће</a:t>
            </a:r>
            <a:r>
              <a:rPr lang="sr-Latn-RS" sz="1600" dirty="0" smtClean="0"/>
              <a:t> </a:t>
            </a:r>
            <a:r>
              <a:rPr lang="sr-Cyrl-CS" sz="1600" dirty="0" smtClean="0"/>
              <a:t>из</a:t>
            </a:r>
            <a:r>
              <a:rPr lang="sr-Latn-RS" sz="1600" dirty="0" smtClean="0"/>
              <a:t> 2004</a:t>
            </a:r>
            <a:r>
              <a:rPr lang="sr-Latn-RS" sz="1600" dirty="0"/>
              <a:t>. </a:t>
            </a:r>
            <a:r>
              <a:rPr lang="sr-Cyrl-CS" sz="1600" dirty="0" smtClean="0"/>
              <a:t>године</a:t>
            </a:r>
            <a:r>
              <a:rPr lang="sr-Latn-RS" sz="1600" dirty="0" smtClean="0"/>
              <a:t> </a:t>
            </a:r>
            <a:r>
              <a:rPr lang="sr-Cyrl-CS" sz="1600" dirty="0" smtClean="0"/>
              <a:t>даје</a:t>
            </a:r>
            <a:r>
              <a:rPr lang="sr-Latn-RS" sz="1600" dirty="0" smtClean="0"/>
              <a:t> </a:t>
            </a:r>
            <a:r>
              <a:rPr lang="sr-Cyrl-CS" sz="1600" dirty="0" smtClean="0"/>
              <a:t>препоруке</a:t>
            </a:r>
            <a:r>
              <a:rPr lang="sr-Latn-RS" sz="1600" dirty="0" smtClean="0"/>
              <a:t> </a:t>
            </a:r>
            <a:r>
              <a:rPr lang="sr-Cyrl-CS" sz="1600" dirty="0" smtClean="0"/>
              <a:t>за</a:t>
            </a:r>
            <a:r>
              <a:rPr lang="sr-Latn-RS" sz="1600" dirty="0" smtClean="0"/>
              <a:t> </a:t>
            </a:r>
            <a:r>
              <a:rPr lang="sr-Cyrl-CS" sz="1600" dirty="0" smtClean="0"/>
              <a:t>суплементацију</a:t>
            </a:r>
            <a:r>
              <a:rPr lang="sr-Latn-RS" sz="1600" dirty="0" smtClean="0"/>
              <a:t> </a:t>
            </a:r>
            <a:r>
              <a:rPr lang="sr-Latn-RS" sz="1600" dirty="0"/>
              <a:t>400 </a:t>
            </a:r>
            <a:r>
              <a:rPr lang="el-GR" sz="1600" dirty="0" smtClean="0"/>
              <a:t>μ</a:t>
            </a:r>
            <a:r>
              <a:rPr lang="en-US" sz="1600" dirty="0" smtClean="0"/>
              <a:t>g</a:t>
            </a:r>
            <a:r>
              <a:rPr lang="sr-Latn-RS" sz="1600" dirty="0" smtClean="0"/>
              <a:t> </a:t>
            </a:r>
            <a:r>
              <a:rPr lang="sr-Cyrl-CS" sz="1600" dirty="0" smtClean="0"/>
              <a:t>фолне</a:t>
            </a:r>
            <a:r>
              <a:rPr lang="sr-Latn-RS" sz="1600" dirty="0" smtClean="0"/>
              <a:t> </a:t>
            </a:r>
            <a:r>
              <a:rPr lang="sr-Cyrl-CS" sz="1600" dirty="0" smtClean="0"/>
              <a:t>киселине</a:t>
            </a:r>
            <a:r>
              <a:rPr lang="sr-Latn-RS" sz="1600" dirty="0" smtClean="0"/>
              <a:t> </a:t>
            </a:r>
            <a:r>
              <a:rPr lang="sr-Cyrl-CS" sz="1600" dirty="0" smtClean="0"/>
              <a:t>у</a:t>
            </a:r>
            <a:r>
              <a:rPr lang="sr-Latn-RS" sz="1600" dirty="0" smtClean="0"/>
              <a:t> </a:t>
            </a:r>
            <a:r>
              <a:rPr lang="sr-Cyrl-CS" sz="1600" dirty="0" smtClean="0"/>
              <a:t>току</a:t>
            </a:r>
            <a:r>
              <a:rPr lang="sr-Latn-RS" sz="1600" dirty="0" smtClean="0"/>
              <a:t> </a:t>
            </a:r>
            <a:r>
              <a:rPr lang="sr-Cyrl-CS" sz="1600" dirty="0" smtClean="0"/>
              <a:t>планирања</a:t>
            </a:r>
            <a:r>
              <a:rPr lang="sr-Latn-RS" sz="1600" dirty="0" smtClean="0"/>
              <a:t> </a:t>
            </a:r>
            <a:r>
              <a:rPr lang="sr-Cyrl-CS" sz="1600" dirty="0" smtClean="0"/>
              <a:t>трудноће</a:t>
            </a:r>
            <a:r>
              <a:rPr lang="sr-Latn-RS" sz="1600" dirty="0" smtClean="0"/>
              <a:t> </a:t>
            </a:r>
            <a:r>
              <a:rPr lang="sr-Cyrl-CS" sz="1600" dirty="0" smtClean="0"/>
              <a:t>па</a:t>
            </a:r>
            <a:r>
              <a:rPr lang="sr-Latn-RS" sz="1600" dirty="0" smtClean="0"/>
              <a:t> </a:t>
            </a:r>
            <a:r>
              <a:rPr lang="sr-Cyrl-CS" sz="1600" dirty="0" smtClean="0"/>
              <a:t>све</a:t>
            </a:r>
            <a:r>
              <a:rPr lang="sr-Latn-RS" sz="1600" dirty="0" smtClean="0"/>
              <a:t> </a:t>
            </a:r>
            <a:r>
              <a:rPr lang="sr-Cyrl-CS" sz="1600" dirty="0" smtClean="0"/>
              <a:t>до</a:t>
            </a:r>
            <a:r>
              <a:rPr lang="sr-Latn-RS" sz="1600" dirty="0" smtClean="0"/>
              <a:t> </a:t>
            </a:r>
            <a:r>
              <a:rPr lang="sr-Cyrl-CS" sz="1600" dirty="0" smtClean="0"/>
              <a:t>краја</a:t>
            </a:r>
            <a:r>
              <a:rPr lang="sr-Latn-RS" sz="1600" dirty="0" smtClean="0"/>
              <a:t> </a:t>
            </a:r>
            <a:r>
              <a:rPr lang="sr-Latn-RS" sz="1600" dirty="0"/>
              <a:t>12. </a:t>
            </a:r>
            <a:r>
              <a:rPr lang="sr-Cyrl-CS" sz="1600" dirty="0" smtClean="0"/>
              <a:t>недеље</a:t>
            </a:r>
            <a:r>
              <a:rPr lang="sr-Latn-RS" sz="1600" dirty="0" smtClean="0"/>
              <a:t> </a:t>
            </a:r>
            <a:r>
              <a:rPr lang="sr-Cyrl-CS" sz="1600" dirty="0" smtClean="0"/>
              <a:t>трудноће</a:t>
            </a:r>
            <a:r>
              <a:rPr lang="sr-Latn-RS" sz="1600" dirty="0" smtClean="0"/>
              <a:t> </a:t>
            </a:r>
            <a:r>
              <a:rPr lang="sr-Cyrl-CS" sz="1600" dirty="0" smtClean="0"/>
              <a:t>како</a:t>
            </a:r>
            <a:r>
              <a:rPr lang="sr-Latn-RS" sz="1600" dirty="0" smtClean="0"/>
              <a:t> </a:t>
            </a:r>
            <a:r>
              <a:rPr lang="sr-Cyrl-CS" sz="1600" dirty="0" smtClean="0"/>
              <a:t>би</a:t>
            </a:r>
            <a:r>
              <a:rPr lang="sr-Latn-RS" sz="1600" dirty="0" smtClean="0"/>
              <a:t> </a:t>
            </a:r>
            <a:r>
              <a:rPr lang="sr-Cyrl-CS" sz="1600" dirty="0" smtClean="0"/>
              <a:t>се</a:t>
            </a:r>
            <a:r>
              <a:rPr lang="sr-Latn-RS" sz="1600" dirty="0" smtClean="0"/>
              <a:t> </a:t>
            </a:r>
            <a:r>
              <a:rPr lang="sr-Cyrl-CS" sz="1600" dirty="0" smtClean="0"/>
              <a:t>смањио</a:t>
            </a:r>
            <a:r>
              <a:rPr lang="sr-Latn-RS" sz="1600" dirty="0" smtClean="0"/>
              <a:t> </a:t>
            </a:r>
            <a:r>
              <a:rPr lang="sr-Cyrl-CS" sz="1600" dirty="0" smtClean="0"/>
              <a:t>ризик</a:t>
            </a:r>
            <a:r>
              <a:rPr lang="sr-Latn-RS" sz="1600" dirty="0" smtClean="0"/>
              <a:t> </a:t>
            </a:r>
            <a:r>
              <a:rPr lang="sr-Cyrl-CS" sz="1600" dirty="0" smtClean="0"/>
              <a:t>од</a:t>
            </a:r>
            <a:r>
              <a:rPr lang="sr-Latn-RS" sz="1600" dirty="0" smtClean="0"/>
              <a:t> </a:t>
            </a:r>
            <a:r>
              <a:rPr lang="sr-Cyrl-CS" sz="1600" dirty="0" smtClean="0"/>
              <a:t>појаве</a:t>
            </a:r>
            <a:r>
              <a:rPr lang="sr-Latn-RS" sz="1600" dirty="0" smtClean="0"/>
              <a:t> </a:t>
            </a:r>
            <a:r>
              <a:rPr lang="sr-Cyrl-CS" sz="1600" dirty="0" smtClean="0"/>
              <a:t>поремећаја</a:t>
            </a:r>
            <a:r>
              <a:rPr lang="sr-Latn-RS" sz="1600" dirty="0" smtClean="0"/>
              <a:t> </a:t>
            </a:r>
            <a:r>
              <a:rPr lang="sr-Cyrl-CS" sz="1600" dirty="0" smtClean="0"/>
              <a:t>нервног</a:t>
            </a:r>
            <a:r>
              <a:rPr lang="sr-Latn-RS" sz="1600" dirty="0" smtClean="0"/>
              <a:t> </a:t>
            </a:r>
            <a:r>
              <a:rPr lang="sr-Cyrl-CS" sz="1600" dirty="0" smtClean="0"/>
              <a:t>система</a:t>
            </a:r>
            <a:r>
              <a:rPr lang="sr-Latn-RS" sz="1600" dirty="0" smtClean="0"/>
              <a:t> (</a:t>
            </a:r>
            <a:r>
              <a:rPr lang="sr-Cyrl-CS" sz="1600" dirty="0" smtClean="0"/>
              <a:t>аненцефалија</a:t>
            </a:r>
            <a:r>
              <a:rPr lang="sr-Latn-RS" sz="1600" dirty="0" smtClean="0"/>
              <a:t>, </a:t>
            </a:r>
            <a:r>
              <a:rPr lang="sr-Cyrl-CS" sz="1600" dirty="0" smtClean="0"/>
              <a:t>спина</a:t>
            </a:r>
            <a:r>
              <a:rPr lang="sr-Latn-RS" sz="1600" dirty="0" smtClean="0"/>
              <a:t> </a:t>
            </a:r>
            <a:r>
              <a:rPr lang="sr-Cyrl-CS" sz="1600" dirty="0" smtClean="0"/>
              <a:t>бифида</a:t>
            </a:r>
            <a:r>
              <a:rPr lang="sr-Latn-RS" sz="1600" dirty="0" smtClean="0"/>
              <a:t>) </a:t>
            </a:r>
            <a:endParaRPr lang="sr-Latn-RS" sz="1600" dirty="0"/>
          </a:p>
          <a:p>
            <a:r>
              <a:rPr lang="sr-Cyrl-CS" sz="1600" dirty="0" smtClean="0"/>
              <a:t>У</a:t>
            </a:r>
            <a:r>
              <a:rPr lang="sr-Latn-RS" sz="1600" dirty="0" smtClean="0"/>
              <a:t> </a:t>
            </a:r>
            <a:r>
              <a:rPr lang="sr-Cyrl-CS" sz="1600" dirty="0" smtClean="0"/>
              <a:t>превенцији</a:t>
            </a:r>
            <a:r>
              <a:rPr lang="sr-Latn-RS" sz="1600" dirty="0" smtClean="0"/>
              <a:t> </a:t>
            </a:r>
            <a:r>
              <a:rPr lang="sr-Cyrl-CS" sz="1600" dirty="0" smtClean="0"/>
              <a:t>дефекта</a:t>
            </a:r>
            <a:r>
              <a:rPr lang="sr-Latn-RS" sz="1600" dirty="0" smtClean="0"/>
              <a:t> </a:t>
            </a:r>
            <a:r>
              <a:rPr lang="sr-Cyrl-CS" sz="1600" dirty="0" smtClean="0"/>
              <a:t>неуралне</a:t>
            </a:r>
            <a:r>
              <a:rPr lang="sr-Latn-RS" sz="1600" dirty="0" smtClean="0"/>
              <a:t> </a:t>
            </a:r>
            <a:r>
              <a:rPr lang="sr-Cyrl-CS" sz="1600" dirty="0" smtClean="0"/>
              <a:t>тубе</a:t>
            </a:r>
            <a:r>
              <a:rPr lang="sr-Latn-RS" sz="1600" dirty="0" smtClean="0"/>
              <a:t> </a:t>
            </a:r>
            <a:r>
              <a:rPr lang="sr-Cyrl-CS" sz="1600" dirty="0" smtClean="0"/>
              <a:t>неке</a:t>
            </a:r>
            <a:r>
              <a:rPr lang="sr-Latn-RS" sz="1600" dirty="0" smtClean="0"/>
              <a:t> </a:t>
            </a:r>
            <a:r>
              <a:rPr lang="sr-Cyrl-CS" sz="1600" dirty="0" smtClean="0"/>
              <a:t>земље</a:t>
            </a:r>
            <a:r>
              <a:rPr lang="sr-Latn-RS" sz="1600" dirty="0" smtClean="0"/>
              <a:t> (</a:t>
            </a:r>
            <a:r>
              <a:rPr lang="sr-Cyrl-CS" sz="1600" dirty="0" smtClean="0"/>
              <a:t>САД</a:t>
            </a:r>
            <a:r>
              <a:rPr lang="sr-Latn-RS" sz="1600" dirty="0" smtClean="0"/>
              <a:t>, </a:t>
            </a:r>
            <a:r>
              <a:rPr lang="sr-Cyrl-CS" sz="1600" dirty="0" smtClean="0"/>
              <a:t>Канада</a:t>
            </a:r>
            <a:r>
              <a:rPr lang="sr-Latn-RS" sz="1600" dirty="0" smtClean="0"/>
              <a:t>, </a:t>
            </a:r>
            <a:r>
              <a:rPr lang="sr-Cyrl-CS" sz="1600" dirty="0" smtClean="0"/>
              <a:t>Чиле</a:t>
            </a:r>
            <a:r>
              <a:rPr lang="sr-Latn-RS" sz="1600" dirty="0" smtClean="0"/>
              <a:t>) </a:t>
            </a:r>
            <a:r>
              <a:rPr lang="sr-Cyrl-CS" sz="1600" dirty="0" smtClean="0"/>
              <a:t>су</a:t>
            </a:r>
            <a:r>
              <a:rPr lang="sr-Latn-RS" sz="1600" dirty="0" smtClean="0"/>
              <a:t> </a:t>
            </a:r>
            <a:r>
              <a:rPr lang="sr-Cyrl-CS" sz="1600" dirty="0" smtClean="0"/>
              <a:t>отишле</a:t>
            </a:r>
            <a:r>
              <a:rPr lang="sr-Latn-RS" sz="1600" dirty="0" smtClean="0"/>
              <a:t> </a:t>
            </a:r>
            <a:r>
              <a:rPr lang="sr-Cyrl-CS" sz="1600" dirty="0" smtClean="0"/>
              <a:t>корак</a:t>
            </a:r>
            <a:r>
              <a:rPr lang="vi-VN" sz="1600" dirty="0" smtClean="0"/>
              <a:t> </a:t>
            </a:r>
            <a:r>
              <a:rPr lang="sr-Cyrl-CS" sz="1600" dirty="0" smtClean="0"/>
              <a:t>даље</a:t>
            </a:r>
            <a:r>
              <a:rPr lang="vi-VN" sz="1600" dirty="0" smtClean="0"/>
              <a:t> </a:t>
            </a:r>
            <a:r>
              <a:rPr lang="sr-Cyrl-CS" sz="1600" dirty="0" smtClean="0"/>
              <a:t>и</a:t>
            </a:r>
            <a:r>
              <a:rPr lang="vi-VN" sz="1600" dirty="0" smtClean="0"/>
              <a:t> </a:t>
            </a:r>
            <a:r>
              <a:rPr lang="sr-Cyrl-CS" sz="1600" dirty="0" smtClean="0"/>
              <a:t>успоставиле</a:t>
            </a:r>
            <a:r>
              <a:rPr lang="vi-VN" sz="1600" dirty="0" smtClean="0"/>
              <a:t> </a:t>
            </a:r>
            <a:r>
              <a:rPr lang="sr-Cyrl-CS" sz="1600" dirty="0" smtClean="0"/>
              <a:t>националне</a:t>
            </a:r>
            <a:r>
              <a:rPr lang="vi-VN" sz="1600" dirty="0" smtClean="0"/>
              <a:t> </a:t>
            </a:r>
            <a:r>
              <a:rPr lang="sr-Cyrl-CS" sz="1600" dirty="0" smtClean="0"/>
              <a:t>стратегије</a:t>
            </a:r>
            <a:r>
              <a:rPr lang="vi-VN" sz="1600" dirty="0" smtClean="0"/>
              <a:t> </a:t>
            </a:r>
            <a:r>
              <a:rPr lang="sr-Cyrl-CS" sz="1600" dirty="0" smtClean="0"/>
              <a:t>за</a:t>
            </a:r>
            <a:r>
              <a:rPr lang="vi-VN" sz="1600" dirty="0" smtClean="0"/>
              <a:t> </a:t>
            </a:r>
            <a:r>
              <a:rPr lang="sr-Cyrl-CS" sz="1600" dirty="0" smtClean="0"/>
              <a:t>фортификацију</a:t>
            </a:r>
            <a:r>
              <a:rPr lang="vi-VN" sz="1600" dirty="0" smtClean="0"/>
              <a:t> </a:t>
            </a:r>
            <a:r>
              <a:rPr lang="sr-Cyrl-CS" sz="1600" dirty="0" smtClean="0"/>
              <a:t>одређених</a:t>
            </a:r>
            <a:r>
              <a:rPr lang="vi-VN" sz="1600" dirty="0" smtClean="0"/>
              <a:t> </a:t>
            </a:r>
            <a:r>
              <a:rPr lang="sr-Cyrl-CS" sz="1600" dirty="0" smtClean="0"/>
              <a:t>намирница</a:t>
            </a:r>
            <a:r>
              <a:rPr lang="sr-Latn-RS" sz="1600" dirty="0" smtClean="0"/>
              <a:t> </a:t>
            </a:r>
            <a:r>
              <a:rPr lang="sr-Cyrl-CS" sz="1600" dirty="0" smtClean="0"/>
              <a:t>брашно</a:t>
            </a:r>
            <a:r>
              <a:rPr lang="sr-Latn-RS" sz="1600" dirty="0" smtClean="0"/>
              <a:t>, </a:t>
            </a:r>
            <a:r>
              <a:rPr lang="sr-Cyrl-CS" sz="1600" dirty="0" smtClean="0"/>
              <a:t>житарице</a:t>
            </a:r>
            <a:r>
              <a:rPr lang="sr-Latn-RS" sz="1600" dirty="0" smtClean="0"/>
              <a:t>) </a:t>
            </a:r>
            <a:r>
              <a:rPr lang="sr-Cyrl-CS" sz="1600" dirty="0" smtClean="0"/>
              <a:t>фолном</a:t>
            </a:r>
            <a:r>
              <a:rPr lang="sr-Latn-RS" sz="1600" dirty="0" smtClean="0"/>
              <a:t> </a:t>
            </a:r>
            <a:r>
              <a:rPr lang="sr-Cyrl-CS" sz="1600" dirty="0" smtClean="0"/>
              <a:t>киселином</a:t>
            </a:r>
            <a:r>
              <a:rPr lang="sr-Latn-RS" sz="1600" dirty="0" smtClean="0"/>
              <a:t>.</a:t>
            </a:r>
            <a:endParaRPr lang="sr-Latn-RS" sz="1600" dirty="0"/>
          </a:p>
        </p:txBody>
      </p:sp>
    </p:spTree>
    <p:extLst>
      <p:ext uri="{BB962C8B-B14F-4D97-AF65-F5344CB8AC3E}">
        <p14:creationId xmlns="" xmlns:p14="http://schemas.microsoft.com/office/powerpoint/2010/main" val="635287758"/>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smtClean="0"/>
              <a:t>ВИТАМИН</a:t>
            </a:r>
            <a:r>
              <a:rPr lang="sr-Latn-RS" smtClean="0"/>
              <a:t> </a:t>
            </a:r>
            <a:r>
              <a:rPr lang="sr-Cyrl-CS" smtClean="0"/>
              <a:t>А</a:t>
            </a:r>
            <a:endParaRPr lang="sr-Latn-RS" dirty="0"/>
          </a:p>
        </p:txBody>
      </p:sp>
      <p:sp>
        <p:nvSpPr>
          <p:cNvPr id="3" name="Content Placeholder 2"/>
          <p:cNvSpPr>
            <a:spLocks noGrp="1"/>
          </p:cNvSpPr>
          <p:nvPr>
            <p:ph idx="1"/>
          </p:nvPr>
        </p:nvSpPr>
        <p:spPr/>
        <p:txBody>
          <a:bodyPr>
            <a:normAutofit fontScale="55000" lnSpcReduction="20000"/>
          </a:bodyPr>
          <a:lstStyle/>
          <a:p>
            <a:r>
              <a:rPr lang="sr-Cyrl-CS" dirty="0" smtClean="0"/>
              <a:t>Потребе</a:t>
            </a:r>
            <a:r>
              <a:rPr lang="pl-PL" dirty="0" smtClean="0"/>
              <a:t> </a:t>
            </a:r>
            <a:r>
              <a:rPr lang="sr-Cyrl-CS" dirty="0" smtClean="0"/>
              <a:t>за</a:t>
            </a:r>
            <a:r>
              <a:rPr lang="pl-PL" dirty="0" smtClean="0"/>
              <a:t> </a:t>
            </a:r>
            <a:r>
              <a:rPr lang="sr-Cyrl-CS" dirty="0" smtClean="0"/>
              <a:t>витамином</a:t>
            </a:r>
            <a:r>
              <a:rPr lang="pl-PL" dirty="0" smtClean="0"/>
              <a:t> </a:t>
            </a:r>
            <a:r>
              <a:rPr lang="sr-Cyrl-CS" dirty="0" smtClean="0"/>
              <a:t>А</a:t>
            </a:r>
            <a:r>
              <a:rPr lang="pl-PL" dirty="0" smtClean="0"/>
              <a:t> </a:t>
            </a:r>
            <a:r>
              <a:rPr lang="sr-Cyrl-CS" dirty="0" smtClean="0"/>
              <a:t>расту</a:t>
            </a:r>
            <a:r>
              <a:rPr lang="pl-PL" dirty="0" smtClean="0"/>
              <a:t> </a:t>
            </a:r>
            <a:r>
              <a:rPr lang="sr-Cyrl-CS" dirty="0" smtClean="0"/>
              <a:t>у</a:t>
            </a:r>
            <a:r>
              <a:rPr lang="pl-PL" dirty="0" smtClean="0"/>
              <a:t> </a:t>
            </a:r>
            <a:r>
              <a:rPr lang="sr-Cyrl-CS" dirty="0" smtClean="0"/>
              <a:t>трудноћи</a:t>
            </a:r>
            <a:r>
              <a:rPr lang="pl-PL" dirty="0" smtClean="0"/>
              <a:t> </a:t>
            </a:r>
            <a:r>
              <a:rPr lang="sr-Cyrl-CS" dirty="0" smtClean="0"/>
              <a:t>за</a:t>
            </a:r>
            <a:r>
              <a:rPr lang="pl-PL" dirty="0" smtClean="0"/>
              <a:t> </a:t>
            </a:r>
            <a:r>
              <a:rPr lang="pl-PL" dirty="0"/>
              <a:t>10% </a:t>
            </a:r>
            <a:r>
              <a:rPr lang="sr-Cyrl-CS" dirty="0" smtClean="0"/>
              <a:t>као</a:t>
            </a:r>
            <a:r>
              <a:rPr lang="pl-PL" dirty="0" smtClean="0"/>
              <a:t> </a:t>
            </a:r>
            <a:r>
              <a:rPr lang="sr-Cyrl-CS" dirty="0" smtClean="0"/>
              <a:t>одговор</a:t>
            </a:r>
            <a:r>
              <a:rPr lang="pl-PL" dirty="0" smtClean="0"/>
              <a:t> </a:t>
            </a:r>
            <a:r>
              <a:rPr lang="sr-Cyrl-CS" dirty="0" smtClean="0"/>
              <a:t>на</a:t>
            </a:r>
            <a:r>
              <a:rPr lang="pl-PL" dirty="0" smtClean="0"/>
              <a:t> </a:t>
            </a:r>
            <a:r>
              <a:rPr lang="sr-Cyrl-CS" dirty="0" smtClean="0"/>
              <a:t>раст</a:t>
            </a:r>
            <a:r>
              <a:rPr lang="pl-PL" dirty="0" smtClean="0"/>
              <a:t> </a:t>
            </a:r>
            <a:r>
              <a:rPr lang="sr-Cyrl-CS" dirty="0" smtClean="0"/>
              <a:t>фетуса</a:t>
            </a:r>
            <a:r>
              <a:rPr lang="pl-PL" dirty="0" smtClean="0"/>
              <a:t> </a:t>
            </a:r>
            <a:r>
              <a:rPr lang="sr-Cyrl-CS" dirty="0" smtClean="0"/>
              <a:t>и</a:t>
            </a:r>
            <a:r>
              <a:rPr lang="pl-PL" dirty="0" smtClean="0"/>
              <a:t> </a:t>
            </a:r>
            <a:r>
              <a:rPr lang="sr-Cyrl-CS" dirty="0" smtClean="0"/>
              <a:t>раст</a:t>
            </a:r>
            <a:r>
              <a:rPr lang="pl-PL" dirty="0" smtClean="0"/>
              <a:t> </a:t>
            </a:r>
            <a:r>
              <a:rPr lang="sr-Cyrl-CS" dirty="0" smtClean="0"/>
              <a:t>ткива</a:t>
            </a:r>
            <a:r>
              <a:rPr lang="sr-Latn-RS" dirty="0" smtClean="0"/>
              <a:t> </a:t>
            </a:r>
            <a:r>
              <a:rPr lang="sr-Cyrl-CS" dirty="0" smtClean="0"/>
              <a:t>мајке</a:t>
            </a:r>
            <a:r>
              <a:rPr lang="sr-Latn-RS" dirty="0" smtClean="0"/>
              <a:t>. </a:t>
            </a:r>
            <a:r>
              <a:rPr lang="sr-Cyrl-CS" dirty="0" smtClean="0"/>
              <a:t>Потребе</a:t>
            </a:r>
            <a:r>
              <a:rPr lang="sr-Latn-RS" dirty="0" smtClean="0"/>
              <a:t> </a:t>
            </a:r>
            <a:r>
              <a:rPr lang="sr-Cyrl-CS" dirty="0" smtClean="0"/>
              <a:t>су</a:t>
            </a:r>
            <a:r>
              <a:rPr lang="sr-Latn-RS" dirty="0" smtClean="0"/>
              <a:t> </a:t>
            </a:r>
            <a:r>
              <a:rPr lang="sr-Cyrl-CS" dirty="0" smtClean="0"/>
              <a:t>највеће</a:t>
            </a:r>
            <a:r>
              <a:rPr lang="sr-Latn-RS" dirty="0" smtClean="0"/>
              <a:t> </a:t>
            </a:r>
            <a:r>
              <a:rPr lang="sr-Cyrl-CS" dirty="0" smtClean="0"/>
              <a:t>у</a:t>
            </a:r>
            <a:r>
              <a:rPr lang="sr-Latn-RS" dirty="0" smtClean="0"/>
              <a:t> </a:t>
            </a:r>
            <a:r>
              <a:rPr lang="sr-Cyrl-CS" dirty="0" smtClean="0"/>
              <a:t>трећем</a:t>
            </a:r>
            <a:r>
              <a:rPr lang="sr-Latn-RS" dirty="0" smtClean="0"/>
              <a:t> </a:t>
            </a:r>
            <a:r>
              <a:rPr lang="sr-Cyrl-CS" dirty="0" smtClean="0"/>
              <a:t>триместру</a:t>
            </a:r>
            <a:r>
              <a:rPr lang="sr-Latn-RS" dirty="0" smtClean="0"/>
              <a:t> </a:t>
            </a:r>
            <a:r>
              <a:rPr lang="sr-Cyrl-CS" dirty="0" smtClean="0"/>
              <a:t>када</a:t>
            </a:r>
            <a:r>
              <a:rPr lang="sr-Latn-RS" dirty="0" smtClean="0"/>
              <a:t> </a:t>
            </a:r>
            <a:r>
              <a:rPr lang="sr-Cyrl-CS" dirty="0" smtClean="0"/>
              <a:t>је</a:t>
            </a:r>
            <a:r>
              <a:rPr lang="sr-Latn-RS" dirty="0" smtClean="0"/>
              <a:t> </a:t>
            </a:r>
            <a:r>
              <a:rPr lang="sr-Cyrl-CS" dirty="0" smtClean="0"/>
              <a:t>и</a:t>
            </a:r>
            <a:r>
              <a:rPr lang="sr-Latn-RS" dirty="0" smtClean="0"/>
              <a:t> </a:t>
            </a:r>
            <a:r>
              <a:rPr lang="sr-Cyrl-CS" dirty="0" smtClean="0"/>
              <a:t>најбржи</a:t>
            </a:r>
            <a:r>
              <a:rPr lang="sr-Latn-RS" dirty="0" smtClean="0"/>
              <a:t> </a:t>
            </a:r>
            <a:r>
              <a:rPr lang="sr-Cyrl-CS" dirty="0" smtClean="0"/>
              <a:t>развој</a:t>
            </a:r>
            <a:r>
              <a:rPr lang="sr-Latn-RS" dirty="0" smtClean="0"/>
              <a:t> </a:t>
            </a:r>
            <a:r>
              <a:rPr lang="sr-Cyrl-CS" dirty="0" smtClean="0"/>
              <a:t>фетуса</a:t>
            </a:r>
            <a:r>
              <a:rPr lang="sr-Latn-RS" dirty="0" smtClean="0"/>
              <a:t>.</a:t>
            </a:r>
          </a:p>
          <a:p>
            <a:r>
              <a:rPr lang="sr-Latn-RS" dirty="0" smtClean="0"/>
              <a:t> </a:t>
            </a:r>
            <a:r>
              <a:rPr lang="sr-Cyrl-CS" dirty="0" smtClean="0"/>
              <a:t>Неке</a:t>
            </a:r>
            <a:r>
              <a:rPr lang="sr-Latn-RS" dirty="0" smtClean="0"/>
              <a:t> </a:t>
            </a:r>
            <a:r>
              <a:rPr lang="sr-Cyrl-CS" dirty="0" smtClean="0"/>
              <a:t>студије</a:t>
            </a:r>
            <a:r>
              <a:rPr lang="sr-Latn-RS" dirty="0" smtClean="0"/>
              <a:t> </a:t>
            </a:r>
            <a:r>
              <a:rPr lang="sr-Cyrl-CS" dirty="0" smtClean="0"/>
              <a:t>су</a:t>
            </a:r>
            <a:r>
              <a:rPr lang="sr-Latn-RS" dirty="0" smtClean="0"/>
              <a:t> </a:t>
            </a:r>
            <a:r>
              <a:rPr lang="sr-Cyrl-CS" dirty="0" smtClean="0"/>
              <a:t>указивале</a:t>
            </a:r>
            <a:r>
              <a:rPr lang="sr-Latn-RS" dirty="0" smtClean="0"/>
              <a:t> </a:t>
            </a:r>
            <a:r>
              <a:rPr lang="sr-Cyrl-CS" dirty="0" smtClean="0"/>
              <a:t>да</a:t>
            </a:r>
            <a:r>
              <a:rPr lang="sr-Latn-RS" dirty="0" smtClean="0"/>
              <a:t> </a:t>
            </a:r>
            <a:r>
              <a:rPr lang="sr-Cyrl-CS" dirty="0" smtClean="0"/>
              <a:t>је</a:t>
            </a:r>
            <a:r>
              <a:rPr lang="sr-Latn-RS" dirty="0" smtClean="0"/>
              <a:t> </a:t>
            </a:r>
            <a:r>
              <a:rPr lang="sr-Cyrl-CS" dirty="0" smtClean="0"/>
              <a:t>низак</a:t>
            </a:r>
            <a:r>
              <a:rPr lang="sr-Latn-RS" dirty="0" smtClean="0"/>
              <a:t> </a:t>
            </a:r>
            <a:r>
              <a:rPr lang="sr-Cyrl-CS" dirty="0" smtClean="0"/>
              <a:t>статус</a:t>
            </a:r>
            <a:r>
              <a:rPr lang="sr-Latn-RS" dirty="0" smtClean="0"/>
              <a:t> </a:t>
            </a:r>
            <a:r>
              <a:rPr lang="sr-Cyrl-CS" dirty="0" smtClean="0"/>
              <a:t>витамина</a:t>
            </a:r>
            <a:r>
              <a:rPr lang="sr-Latn-RS" dirty="0" smtClean="0"/>
              <a:t> </a:t>
            </a:r>
            <a:r>
              <a:rPr lang="sr-Cyrl-CS" dirty="0" smtClean="0"/>
              <a:t>А</a:t>
            </a:r>
            <a:r>
              <a:rPr lang="sr-Latn-RS" dirty="0" smtClean="0"/>
              <a:t> </a:t>
            </a:r>
            <a:r>
              <a:rPr lang="sr-Cyrl-CS" dirty="0" smtClean="0"/>
              <a:t>у</a:t>
            </a:r>
            <a:r>
              <a:rPr lang="sr-Latn-RS" dirty="0" smtClean="0"/>
              <a:t> </a:t>
            </a:r>
            <a:r>
              <a:rPr lang="sr-Cyrl-CS" dirty="0" smtClean="0"/>
              <a:t>трудноћи</a:t>
            </a:r>
            <a:r>
              <a:rPr lang="sr-Latn-RS" dirty="0" smtClean="0"/>
              <a:t> </a:t>
            </a:r>
            <a:r>
              <a:rPr lang="sr-Cyrl-CS" dirty="0" smtClean="0"/>
              <a:t>повезан</a:t>
            </a:r>
            <a:r>
              <a:rPr lang="sr-Latn-RS" dirty="0" smtClean="0"/>
              <a:t> </a:t>
            </a:r>
            <a:r>
              <a:rPr lang="sr-Cyrl-CS" dirty="0" smtClean="0"/>
              <a:t>са</a:t>
            </a:r>
            <a:r>
              <a:rPr lang="sr-Latn-RS" dirty="0" smtClean="0"/>
              <a:t> </a:t>
            </a:r>
            <a:r>
              <a:rPr lang="sr-Cyrl-CS" dirty="0" smtClean="0"/>
              <a:t>превременим</a:t>
            </a:r>
            <a:r>
              <a:rPr lang="sr-Latn-RS" dirty="0" smtClean="0"/>
              <a:t> </a:t>
            </a:r>
            <a:r>
              <a:rPr lang="sr-Cyrl-CS" dirty="0" smtClean="0"/>
              <a:t>рођењем</a:t>
            </a:r>
            <a:r>
              <a:rPr lang="vi-VN" dirty="0" smtClean="0"/>
              <a:t>, </a:t>
            </a:r>
            <a:r>
              <a:rPr lang="sr-Cyrl-CS" dirty="0" smtClean="0"/>
              <a:t>малом</a:t>
            </a:r>
            <a:r>
              <a:rPr lang="vi-VN" dirty="0" smtClean="0"/>
              <a:t> </a:t>
            </a:r>
            <a:r>
              <a:rPr lang="sr-Cyrl-CS" dirty="0" smtClean="0"/>
              <a:t>масом</a:t>
            </a:r>
            <a:r>
              <a:rPr lang="vi-VN" dirty="0" smtClean="0"/>
              <a:t> </a:t>
            </a:r>
            <a:r>
              <a:rPr lang="sr-Cyrl-CS" dirty="0" smtClean="0"/>
              <a:t>детета</a:t>
            </a:r>
            <a:r>
              <a:rPr lang="vi-VN" dirty="0" smtClean="0"/>
              <a:t> </a:t>
            </a:r>
            <a:r>
              <a:rPr lang="sr-Cyrl-CS" dirty="0" smtClean="0"/>
              <a:t>на</a:t>
            </a:r>
            <a:r>
              <a:rPr lang="vi-VN" dirty="0" smtClean="0"/>
              <a:t> </a:t>
            </a:r>
            <a:r>
              <a:rPr lang="sr-Cyrl-CS" dirty="0" smtClean="0"/>
              <a:t>рођењу</a:t>
            </a:r>
            <a:r>
              <a:rPr lang="vi-VN" dirty="0" smtClean="0"/>
              <a:t>, </a:t>
            </a:r>
            <a:r>
              <a:rPr lang="sr-Cyrl-CS" dirty="0" smtClean="0"/>
              <a:t>интраутериним</a:t>
            </a:r>
            <a:r>
              <a:rPr lang="vi-VN" dirty="0" smtClean="0"/>
              <a:t> </a:t>
            </a:r>
            <a:r>
              <a:rPr lang="sr-Cyrl-CS" dirty="0" smtClean="0"/>
              <a:t>застојем</a:t>
            </a:r>
            <a:r>
              <a:rPr lang="vi-VN" dirty="0" smtClean="0"/>
              <a:t> </a:t>
            </a:r>
            <a:r>
              <a:rPr lang="sr-Cyrl-CS" dirty="0" smtClean="0"/>
              <a:t>раста</a:t>
            </a:r>
            <a:r>
              <a:rPr lang="vi-VN" dirty="0" smtClean="0"/>
              <a:t>, </a:t>
            </a:r>
            <a:r>
              <a:rPr lang="sr-Cyrl-CS" dirty="0" smtClean="0"/>
              <a:t>као</a:t>
            </a:r>
            <a:r>
              <a:rPr lang="vi-VN" dirty="0" smtClean="0"/>
              <a:t> </a:t>
            </a:r>
            <a:r>
              <a:rPr lang="sr-Cyrl-CS" dirty="0" smtClean="0"/>
              <a:t>и</a:t>
            </a:r>
            <a:r>
              <a:rPr lang="vi-VN" dirty="0" smtClean="0"/>
              <a:t> </a:t>
            </a:r>
            <a:r>
              <a:rPr lang="sr-Cyrl-CS" dirty="0" smtClean="0"/>
              <a:t>на</a:t>
            </a:r>
            <a:r>
              <a:rPr lang="sr-Latn-RS" dirty="0" smtClean="0"/>
              <a:t> </a:t>
            </a:r>
            <a:r>
              <a:rPr lang="sr-Cyrl-CS" dirty="0" smtClean="0"/>
              <a:t>значај</a:t>
            </a:r>
            <a:r>
              <a:rPr lang="vi-VN" dirty="0" smtClean="0"/>
              <a:t> </a:t>
            </a:r>
            <a:r>
              <a:rPr lang="sr-Cyrl-CS" dirty="0" smtClean="0"/>
              <a:t>витамина</a:t>
            </a:r>
            <a:r>
              <a:rPr lang="vi-VN" dirty="0" smtClean="0"/>
              <a:t> </a:t>
            </a:r>
            <a:r>
              <a:rPr lang="sr-Cyrl-CS" dirty="0" smtClean="0"/>
              <a:t>А</a:t>
            </a:r>
            <a:r>
              <a:rPr lang="vi-VN" dirty="0" smtClean="0"/>
              <a:t> </a:t>
            </a:r>
            <a:r>
              <a:rPr lang="sr-Cyrl-CS" dirty="0" smtClean="0"/>
              <a:t>за</a:t>
            </a:r>
            <a:r>
              <a:rPr lang="vi-VN" dirty="0" smtClean="0"/>
              <a:t> </a:t>
            </a:r>
            <a:r>
              <a:rPr lang="sr-Cyrl-CS" dirty="0" smtClean="0"/>
              <a:t>развој</a:t>
            </a:r>
            <a:r>
              <a:rPr lang="vi-VN" dirty="0" smtClean="0"/>
              <a:t> </a:t>
            </a:r>
            <a:r>
              <a:rPr lang="sr-Cyrl-CS" dirty="0" smtClean="0"/>
              <a:t>плућа</a:t>
            </a:r>
            <a:r>
              <a:rPr lang="vi-VN" dirty="0" smtClean="0"/>
              <a:t> </a:t>
            </a:r>
            <a:r>
              <a:rPr lang="sr-Cyrl-CS" dirty="0" smtClean="0"/>
              <a:t>фетуса</a:t>
            </a:r>
            <a:r>
              <a:rPr lang="sr-Latn-RS" dirty="0" smtClean="0"/>
              <a:t>.</a:t>
            </a:r>
          </a:p>
          <a:p>
            <a:r>
              <a:rPr lang="vi-VN" dirty="0" smtClean="0"/>
              <a:t> </a:t>
            </a:r>
            <a:r>
              <a:rPr lang="sr-Cyrl-CS" dirty="0" smtClean="0"/>
              <a:t>Такође</a:t>
            </a:r>
            <a:r>
              <a:rPr lang="vi-VN" dirty="0" smtClean="0"/>
              <a:t>, </a:t>
            </a:r>
            <a:r>
              <a:rPr lang="sr-Cyrl-CS" dirty="0" smtClean="0"/>
              <a:t>суплементација</a:t>
            </a:r>
            <a:r>
              <a:rPr lang="vi-VN" dirty="0" smtClean="0"/>
              <a:t> </a:t>
            </a:r>
            <a:r>
              <a:rPr lang="sr-Cyrl-CS" dirty="0" smtClean="0"/>
              <a:t>витамином</a:t>
            </a:r>
            <a:r>
              <a:rPr lang="vi-VN" dirty="0" smtClean="0"/>
              <a:t> </a:t>
            </a:r>
            <a:r>
              <a:rPr lang="sr-Cyrl-CS" dirty="0" smtClean="0"/>
              <a:t>А</a:t>
            </a:r>
            <a:r>
              <a:rPr lang="vi-VN" dirty="0" smtClean="0"/>
              <a:t> </a:t>
            </a:r>
            <a:r>
              <a:rPr lang="sr-Cyrl-CS" dirty="0" smtClean="0"/>
              <a:t>или</a:t>
            </a:r>
            <a:r>
              <a:rPr lang="vi-VN" dirty="0" smtClean="0"/>
              <a:t> </a:t>
            </a:r>
            <a:r>
              <a:rPr lang="el-GR" dirty="0" smtClean="0"/>
              <a:t>β-</a:t>
            </a:r>
            <a:r>
              <a:rPr lang="sr-Latn-RS" dirty="0" smtClean="0"/>
              <a:t> </a:t>
            </a:r>
            <a:r>
              <a:rPr lang="sr-Cyrl-CS" dirty="0" smtClean="0"/>
              <a:t>каротеном</a:t>
            </a:r>
            <a:r>
              <a:rPr lang="sr-Latn-RS" dirty="0" smtClean="0"/>
              <a:t> </a:t>
            </a:r>
            <a:r>
              <a:rPr lang="sr-Cyrl-CS" dirty="0" smtClean="0"/>
              <a:t>редукује</a:t>
            </a:r>
            <a:r>
              <a:rPr lang="sr-Latn-RS" dirty="0" smtClean="0"/>
              <a:t> </a:t>
            </a:r>
            <a:r>
              <a:rPr lang="sr-Cyrl-CS" dirty="0" smtClean="0"/>
              <a:t>за</a:t>
            </a:r>
            <a:r>
              <a:rPr lang="sr-Latn-RS" dirty="0" smtClean="0"/>
              <a:t> </a:t>
            </a:r>
            <a:r>
              <a:rPr lang="sr-Latn-RS" dirty="0"/>
              <a:t>40% </a:t>
            </a:r>
            <a:r>
              <a:rPr lang="sr-Cyrl-CS" dirty="0" smtClean="0"/>
              <a:t>постпарталну</a:t>
            </a:r>
            <a:r>
              <a:rPr lang="sr-Latn-RS" dirty="0" smtClean="0"/>
              <a:t> </a:t>
            </a:r>
            <a:r>
              <a:rPr lang="sr-Cyrl-CS" dirty="0" smtClean="0"/>
              <a:t>смрт</a:t>
            </a:r>
            <a:r>
              <a:rPr lang="sr-Latn-RS" dirty="0" smtClean="0"/>
              <a:t> </a:t>
            </a:r>
            <a:r>
              <a:rPr lang="sr-Cyrl-CS" dirty="0" smtClean="0"/>
              <a:t>мајке</a:t>
            </a:r>
            <a:r>
              <a:rPr lang="sr-Latn-RS" dirty="0" smtClean="0"/>
              <a:t> </a:t>
            </a:r>
            <a:r>
              <a:rPr lang="sr-Cyrl-CS" dirty="0" smtClean="0"/>
              <a:t>али</a:t>
            </a:r>
            <a:r>
              <a:rPr lang="sr-Latn-RS" dirty="0" smtClean="0"/>
              <a:t> </a:t>
            </a:r>
            <a:r>
              <a:rPr lang="sr-Cyrl-CS" dirty="0" smtClean="0"/>
              <a:t>не</a:t>
            </a:r>
            <a:r>
              <a:rPr lang="sr-Latn-RS" dirty="0" smtClean="0"/>
              <a:t> </a:t>
            </a:r>
            <a:r>
              <a:rPr lang="sr-Cyrl-CS" dirty="0" smtClean="0"/>
              <a:t>утиче</a:t>
            </a:r>
            <a:r>
              <a:rPr lang="sr-Latn-RS" dirty="0" smtClean="0"/>
              <a:t> </a:t>
            </a:r>
            <a:r>
              <a:rPr lang="sr-Cyrl-CS" dirty="0" smtClean="0"/>
              <a:t>на</a:t>
            </a:r>
            <a:r>
              <a:rPr lang="sr-Latn-RS" dirty="0" smtClean="0"/>
              <a:t> </a:t>
            </a:r>
            <a:r>
              <a:rPr lang="sr-Cyrl-CS" dirty="0" smtClean="0"/>
              <a:t>степен</a:t>
            </a:r>
            <a:r>
              <a:rPr lang="sr-Latn-RS" dirty="0" smtClean="0"/>
              <a:t> </a:t>
            </a:r>
            <a:r>
              <a:rPr lang="sr-Cyrl-CS" dirty="0" smtClean="0"/>
              <a:t>побачаја</a:t>
            </a:r>
            <a:r>
              <a:rPr lang="sr-Latn-RS" dirty="0" smtClean="0"/>
              <a:t> </a:t>
            </a:r>
            <a:r>
              <a:rPr lang="sr-Cyrl-CS" dirty="0" smtClean="0"/>
              <a:t>или</a:t>
            </a:r>
            <a:r>
              <a:rPr lang="sr-Latn-RS" dirty="0" smtClean="0"/>
              <a:t> </a:t>
            </a:r>
            <a:r>
              <a:rPr lang="sr-Cyrl-CS" dirty="0" smtClean="0"/>
              <a:t>морталитет</a:t>
            </a:r>
            <a:r>
              <a:rPr lang="nn-NO" dirty="0" smtClean="0"/>
              <a:t> </a:t>
            </a:r>
            <a:r>
              <a:rPr lang="sr-Cyrl-CS" dirty="0" smtClean="0"/>
              <a:t>код</a:t>
            </a:r>
            <a:r>
              <a:rPr lang="nn-NO" dirty="0" smtClean="0"/>
              <a:t> </a:t>
            </a:r>
            <a:r>
              <a:rPr lang="sr-Cyrl-CS" dirty="0" smtClean="0"/>
              <a:t>новорођенчади</a:t>
            </a:r>
            <a:r>
              <a:rPr lang="nn-NO" dirty="0" smtClean="0"/>
              <a:t>. </a:t>
            </a:r>
            <a:r>
              <a:rPr lang="sr-Cyrl-RS" dirty="0"/>
              <a:t>П</a:t>
            </a:r>
            <a:r>
              <a:rPr lang="sr-Cyrl-CS" dirty="0" smtClean="0"/>
              <a:t>ретеране</a:t>
            </a:r>
            <a:r>
              <a:rPr lang="nn-NO" dirty="0" smtClean="0"/>
              <a:t> </a:t>
            </a:r>
            <a:r>
              <a:rPr lang="sr-Cyrl-CS" dirty="0" smtClean="0"/>
              <a:t>количине</a:t>
            </a:r>
            <a:r>
              <a:rPr lang="nn-NO" dirty="0" smtClean="0"/>
              <a:t> </a:t>
            </a:r>
            <a:r>
              <a:rPr lang="sr-Cyrl-CS" dirty="0" smtClean="0"/>
              <a:t>витамина</a:t>
            </a:r>
            <a:r>
              <a:rPr lang="nn-NO" dirty="0" smtClean="0"/>
              <a:t> </a:t>
            </a:r>
            <a:r>
              <a:rPr lang="sr-Cyrl-CS" dirty="0" smtClean="0"/>
              <a:t>могу</a:t>
            </a:r>
            <a:r>
              <a:rPr lang="nn-NO" dirty="0" smtClean="0"/>
              <a:t> </a:t>
            </a:r>
            <a:r>
              <a:rPr lang="sr-Cyrl-CS" dirty="0" smtClean="0"/>
              <a:t>бити</a:t>
            </a:r>
            <a:r>
              <a:rPr lang="sr-Latn-RS" dirty="0" smtClean="0"/>
              <a:t> </a:t>
            </a:r>
            <a:r>
              <a:rPr lang="sr-Cyrl-CS" dirty="0" smtClean="0"/>
              <a:t>тератогене</a:t>
            </a:r>
            <a:r>
              <a:rPr lang="sr-Latn-RS" dirty="0" smtClean="0"/>
              <a:t> </a:t>
            </a:r>
            <a:r>
              <a:rPr lang="sr-Cyrl-CS" dirty="0" smtClean="0"/>
              <a:t>а</a:t>
            </a:r>
            <a:r>
              <a:rPr lang="sr-Latn-RS" dirty="0" smtClean="0"/>
              <a:t> </a:t>
            </a:r>
            <a:r>
              <a:rPr lang="sr-Cyrl-CS" dirty="0" smtClean="0"/>
              <a:t>нарочито</a:t>
            </a:r>
            <a:r>
              <a:rPr lang="sr-Latn-RS" dirty="0" smtClean="0"/>
              <a:t> </a:t>
            </a:r>
            <a:r>
              <a:rPr lang="sr-Cyrl-CS" dirty="0" smtClean="0"/>
              <a:t>су</a:t>
            </a:r>
            <a:r>
              <a:rPr lang="sr-Latn-RS" dirty="0" smtClean="0"/>
              <a:t> </a:t>
            </a:r>
            <a:r>
              <a:rPr lang="sr-Cyrl-CS" dirty="0" smtClean="0"/>
              <a:t>у</a:t>
            </a:r>
            <a:r>
              <a:rPr lang="sr-Latn-RS" dirty="0" smtClean="0"/>
              <a:t> </a:t>
            </a:r>
            <a:r>
              <a:rPr lang="sr-Cyrl-CS" dirty="0" smtClean="0"/>
              <a:t>опасности</a:t>
            </a:r>
            <a:r>
              <a:rPr lang="sr-Latn-RS" dirty="0" smtClean="0"/>
              <a:t> </a:t>
            </a:r>
            <a:r>
              <a:rPr lang="sr-Cyrl-CS" dirty="0" smtClean="0"/>
              <a:t>жене</a:t>
            </a:r>
            <a:r>
              <a:rPr lang="sr-Latn-RS" dirty="0" smtClean="0"/>
              <a:t> </a:t>
            </a:r>
            <a:r>
              <a:rPr lang="sr-Cyrl-CS" dirty="0" smtClean="0"/>
              <a:t>које</a:t>
            </a:r>
            <a:r>
              <a:rPr lang="sr-Latn-RS" dirty="0" smtClean="0"/>
              <a:t> </a:t>
            </a:r>
            <a:r>
              <a:rPr lang="sr-Cyrl-CS" dirty="0" smtClean="0"/>
              <a:t>користе</a:t>
            </a:r>
            <a:r>
              <a:rPr lang="sr-Latn-RS" dirty="0" smtClean="0"/>
              <a:t> </a:t>
            </a:r>
            <a:r>
              <a:rPr lang="sr-Cyrl-CS" dirty="0" smtClean="0"/>
              <a:t>препарате</a:t>
            </a:r>
            <a:r>
              <a:rPr lang="sr-Latn-RS" dirty="0" smtClean="0"/>
              <a:t> </a:t>
            </a:r>
            <a:r>
              <a:rPr lang="sr-Cyrl-CS" dirty="0" smtClean="0"/>
              <a:t>за</a:t>
            </a:r>
            <a:r>
              <a:rPr lang="sr-Latn-RS" dirty="0" smtClean="0"/>
              <a:t> </a:t>
            </a:r>
            <a:r>
              <a:rPr lang="sr-Cyrl-CS" dirty="0" smtClean="0"/>
              <a:t>акне</a:t>
            </a:r>
            <a:r>
              <a:rPr lang="sr-Latn-RS" dirty="0" smtClean="0"/>
              <a:t> </a:t>
            </a:r>
            <a:r>
              <a:rPr lang="sr-Cyrl-CS" dirty="0" smtClean="0"/>
              <a:t>на</a:t>
            </a:r>
            <a:r>
              <a:rPr lang="sr-Latn-RS" dirty="0" smtClean="0"/>
              <a:t> </a:t>
            </a:r>
            <a:r>
              <a:rPr lang="sr-Cyrl-CS" dirty="0" smtClean="0"/>
              <a:t>бази</a:t>
            </a:r>
            <a:r>
              <a:rPr lang="sr-Latn-RS" dirty="0" smtClean="0"/>
              <a:t> </a:t>
            </a:r>
            <a:r>
              <a:rPr lang="sr-Cyrl-CS" dirty="0" smtClean="0"/>
              <a:t>ретинолне</a:t>
            </a:r>
            <a:r>
              <a:rPr lang="vi-VN" dirty="0" smtClean="0"/>
              <a:t> </a:t>
            </a:r>
            <a:r>
              <a:rPr lang="sr-Cyrl-CS" dirty="0" smtClean="0"/>
              <a:t>киселине</a:t>
            </a:r>
            <a:r>
              <a:rPr lang="vi-VN" dirty="0" smtClean="0"/>
              <a:t>. </a:t>
            </a:r>
            <a:r>
              <a:rPr lang="sr-Cyrl-RS" dirty="0" smtClean="0"/>
              <a:t>Ж</a:t>
            </a:r>
            <a:r>
              <a:rPr lang="sr-Cyrl-CS" dirty="0" smtClean="0"/>
              <a:t>енама</a:t>
            </a:r>
            <a:r>
              <a:rPr lang="vi-VN" dirty="0" smtClean="0"/>
              <a:t> </a:t>
            </a:r>
            <a:r>
              <a:rPr lang="sr-Cyrl-CS" dirty="0" smtClean="0"/>
              <a:t>се</a:t>
            </a:r>
            <a:r>
              <a:rPr lang="vi-VN" dirty="0" smtClean="0"/>
              <a:t> </a:t>
            </a:r>
            <a:r>
              <a:rPr lang="sr-Cyrl-CS" dirty="0" smtClean="0"/>
              <a:t>саветује</a:t>
            </a:r>
            <a:r>
              <a:rPr lang="vi-VN" dirty="0" smtClean="0"/>
              <a:t> </a:t>
            </a:r>
            <a:r>
              <a:rPr lang="sr-Cyrl-CS" dirty="0" smtClean="0"/>
              <a:t>да</a:t>
            </a:r>
            <a:r>
              <a:rPr lang="vi-VN" dirty="0" smtClean="0"/>
              <a:t> </a:t>
            </a:r>
            <a:r>
              <a:rPr lang="sr-Cyrl-CS" dirty="0" smtClean="0"/>
              <a:t>избегавају</a:t>
            </a:r>
            <a:r>
              <a:rPr lang="vi-VN" dirty="0" smtClean="0"/>
              <a:t> </a:t>
            </a:r>
            <a:r>
              <a:rPr lang="sr-Cyrl-CS" dirty="0" smtClean="0"/>
              <a:t>намирнице</a:t>
            </a:r>
            <a:r>
              <a:rPr lang="vi-VN" dirty="0" smtClean="0"/>
              <a:t> </a:t>
            </a:r>
            <a:r>
              <a:rPr lang="sr-Cyrl-CS" dirty="0" smtClean="0"/>
              <a:t>као</a:t>
            </a:r>
            <a:r>
              <a:rPr lang="vi-VN" dirty="0" smtClean="0"/>
              <a:t> </a:t>
            </a:r>
            <a:r>
              <a:rPr lang="sr-Cyrl-CS" dirty="0" smtClean="0"/>
              <a:t>што</a:t>
            </a:r>
            <a:r>
              <a:rPr lang="vi-VN" dirty="0" smtClean="0"/>
              <a:t> </a:t>
            </a:r>
            <a:r>
              <a:rPr lang="sr-Cyrl-CS" dirty="0" smtClean="0"/>
              <a:t>је</a:t>
            </a:r>
            <a:r>
              <a:rPr lang="vi-VN" dirty="0" smtClean="0"/>
              <a:t> </a:t>
            </a:r>
            <a:r>
              <a:rPr lang="sr-Cyrl-CS" dirty="0" smtClean="0"/>
              <a:t>јетра</a:t>
            </a:r>
            <a:r>
              <a:rPr lang="vi-VN" dirty="0" smtClean="0"/>
              <a:t> </a:t>
            </a:r>
            <a:r>
              <a:rPr lang="sr-Cyrl-CS" dirty="0" smtClean="0"/>
              <a:t>и</a:t>
            </a:r>
            <a:r>
              <a:rPr lang="sr-Latn-RS" dirty="0" smtClean="0"/>
              <a:t> </a:t>
            </a:r>
            <a:r>
              <a:rPr lang="sr-Cyrl-CS" dirty="0" smtClean="0"/>
              <a:t>производи</a:t>
            </a:r>
            <a:r>
              <a:rPr lang="sr-Latn-RS" dirty="0" smtClean="0"/>
              <a:t> </a:t>
            </a:r>
            <a:r>
              <a:rPr lang="sr-Cyrl-CS" dirty="0" smtClean="0"/>
              <a:t>од</a:t>
            </a:r>
            <a:r>
              <a:rPr lang="sr-Latn-RS" dirty="0" smtClean="0"/>
              <a:t> </a:t>
            </a:r>
            <a:r>
              <a:rPr lang="sr-Cyrl-CS" dirty="0" smtClean="0"/>
              <a:t>јетре</a:t>
            </a:r>
            <a:r>
              <a:rPr lang="sr-Latn-RS" dirty="0" smtClean="0"/>
              <a:t> </a:t>
            </a:r>
            <a:r>
              <a:rPr lang="sr-Cyrl-CS" dirty="0" smtClean="0"/>
              <a:t>који</a:t>
            </a:r>
            <a:r>
              <a:rPr lang="sr-Latn-RS" dirty="0" smtClean="0"/>
              <a:t> </a:t>
            </a:r>
            <a:r>
              <a:rPr lang="sr-Cyrl-CS" dirty="0" smtClean="0"/>
              <a:t>могу</a:t>
            </a:r>
            <a:r>
              <a:rPr lang="sr-Latn-RS" dirty="0" smtClean="0"/>
              <a:t> </a:t>
            </a:r>
            <a:r>
              <a:rPr lang="sr-Cyrl-CS" dirty="0" smtClean="0"/>
              <a:t>садржати</a:t>
            </a:r>
            <a:r>
              <a:rPr lang="sr-Latn-RS" dirty="0" smtClean="0"/>
              <a:t> </a:t>
            </a:r>
            <a:r>
              <a:rPr lang="sr-Cyrl-CS" dirty="0" smtClean="0"/>
              <a:t>јако</a:t>
            </a:r>
            <a:r>
              <a:rPr lang="sr-Latn-RS" dirty="0" smtClean="0"/>
              <a:t> </a:t>
            </a:r>
            <a:r>
              <a:rPr lang="sr-Cyrl-CS" dirty="0" smtClean="0"/>
              <a:t>велике</a:t>
            </a:r>
            <a:r>
              <a:rPr lang="sr-Latn-RS" dirty="0" smtClean="0"/>
              <a:t> </a:t>
            </a:r>
            <a:r>
              <a:rPr lang="sr-Cyrl-CS" dirty="0" smtClean="0"/>
              <a:t>количине</a:t>
            </a:r>
            <a:r>
              <a:rPr lang="sr-Latn-RS" dirty="0" smtClean="0"/>
              <a:t> </a:t>
            </a:r>
            <a:r>
              <a:rPr lang="sr-Cyrl-CS" dirty="0" smtClean="0"/>
              <a:t>витамина</a:t>
            </a:r>
            <a:r>
              <a:rPr lang="sr-Latn-RS" dirty="0" smtClean="0"/>
              <a:t> </a:t>
            </a:r>
            <a:r>
              <a:rPr lang="sr-Cyrl-CS" dirty="0" smtClean="0"/>
              <a:t>А</a:t>
            </a:r>
            <a:r>
              <a:rPr lang="sr-Latn-RS" dirty="0" smtClean="0"/>
              <a:t> </a:t>
            </a:r>
            <a:r>
              <a:rPr lang="sr-Cyrl-CS" dirty="0" smtClean="0"/>
              <a:t>и</a:t>
            </a:r>
            <a:r>
              <a:rPr lang="sr-Latn-RS" dirty="0" smtClean="0"/>
              <a:t> </a:t>
            </a:r>
            <a:r>
              <a:rPr lang="sr-Cyrl-CS" dirty="0" smtClean="0"/>
              <a:t>суплементацију</a:t>
            </a:r>
            <a:r>
              <a:rPr lang="sr-Latn-RS" dirty="0" smtClean="0"/>
              <a:t> </a:t>
            </a:r>
            <a:r>
              <a:rPr lang="sr-Cyrl-CS" dirty="0" smtClean="0"/>
              <a:t>ретинолом</a:t>
            </a:r>
            <a:r>
              <a:rPr lang="sr-Latn-RS" dirty="0" smtClean="0"/>
              <a:t>. </a:t>
            </a:r>
            <a:r>
              <a:rPr lang="sr-Cyrl-CS" dirty="0" smtClean="0"/>
              <a:t>Остали</a:t>
            </a:r>
            <a:r>
              <a:rPr lang="sr-Latn-RS" dirty="0" smtClean="0"/>
              <a:t> </a:t>
            </a:r>
            <a:r>
              <a:rPr lang="sr-Cyrl-CS" dirty="0" smtClean="0"/>
              <a:t>дијетарни</a:t>
            </a:r>
            <a:r>
              <a:rPr lang="sr-Latn-RS" dirty="0" smtClean="0"/>
              <a:t> </a:t>
            </a:r>
            <a:r>
              <a:rPr lang="sr-Cyrl-CS" dirty="0" smtClean="0"/>
              <a:t>извори</a:t>
            </a:r>
            <a:r>
              <a:rPr lang="sr-Latn-RS" dirty="0" smtClean="0"/>
              <a:t> </a:t>
            </a:r>
            <a:r>
              <a:rPr lang="sr-Cyrl-CS" dirty="0" smtClean="0"/>
              <a:t>витамина</a:t>
            </a:r>
            <a:r>
              <a:rPr lang="sr-Latn-RS" dirty="0" smtClean="0"/>
              <a:t> </a:t>
            </a:r>
            <a:r>
              <a:rPr lang="sr-Cyrl-CS" dirty="0" smtClean="0"/>
              <a:t>А</a:t>
            </a:r>
            <a:r>
              <a:rPr lang="sr-Latn-RS" dirty="0" smtClean="0"/>
              <a:t> </a:t>
            </a:r>
            <a:r>
              <a:rPr lang="sr-Cyrl-CS" dirty="0" smtClean="0"/>
              <a:t>и</a:t>
            </a:r>
            <a:r>
              <a:rPr lang="sr-Latn-RS" dirty="0" smtClean="0"/>
              <a:t> </a:t>
            </a:r>
            <a:r>
              <a:rPr lang="sr-Cyrl-CS" dirty="0" smtClean="0"/>
              <a:t>каротена</a:t>
            </a:r>
            <a:r>
              <a:rPr lang="sr-Latn-RS" dirty="0" smtClean="0"/>
              <a:t> </a:t>
            </a:r>
            <a:r>
              <a:rPr lang="sr-Cyrl-CS" dirty="0" smtClean="0"/>
              <a:t>могу</a:t>
            </a:r>
            <a:r>
              <a:rPr lang="sr-Latn-RS" dirty="0" smtClean="0"/>
              <a:t> </a:t>
            </a:r>
            <a:r>
              <a:rPr lang="sr-Cyrl-CS" dirty="0" smtClean="0"/>
              <a:t>бити</a:t>
            </a:r>
            <a:r>
              <a:rPr lang="sr-Latn-RS" dirty="0" smtClean="0"/>
              <a:t> </a:t>
            </a:r>
            <a:r>
              <a:rPr lang="sr-Cyrl-CS" dirty="0" smtClean="0"/>
              <a:t>укључени</a:t>
            </a:r>
            <a:r>
              <a:rPr lang="sr-Latn-RS" dirty="0" smtClean="0"/>
              <a:t> </a:t>
            </a:r>
            <a:r>
              <a:rPr lang="sr-Cyrl-CS" dirty="0" smtClean="0"/>
              <a:t>као</a:t>
            </a:r>
            <a:r>
              <a:rPr lang="sr-Latn-RS" dirty="0" smtClean="0"/>
              <a:t> </a:t>
            </a:r>
            <a:r>
              <a:rPr lang="sr-Cyrl-CS" dirty="0" smtClean="0"/>
              <a:t>део</a:t>
            </a:r>
            <a:r>
              <a:rPr lang="sr-Latn-RS" dirty="0" smtClean="0"/>
              <a:t> </a:t>
            </a:r>
            <a:r>
              <a:rPr lang="sr-Cyrl-CS" dirty="0" smtClean="0"/>
              <a:t>добре</a:t>
            </a:r>
            <a:r>
              <a:rPr lang="sr-Latn-RS" dirty="0" smtClean="0"/>
              <a:t> </a:t>
            </a:r>
            <a:r>
              <a:rPr lang="sr-Cyrl-CS" dirty="0" smtClean="0"/>
              <a:t>балансиране</a:t>
            </a:r>
            <a:r>
              <a:rPr lang="sr-Latn-RS" dirty="0" smtClean="0"/>
              <a:t> </a:t>
            </a:r>
            <a:r>
              <a:rPr lang="sr-Cyrl-CS" dirty="0" smtClean="0"/>
              <a:t>исхране</a:t>
            </a:r>
            <a:r>
              <a:rPr lang="sr-Latn-RS" dirty="0" smtClean="0"/>
              <a:t>. </a:t>
            </a:r>
            <a:r>
              <a:rPr lang="sr-Cyrl-CS" dirty="0" smtClean="0"/>
              <a:t>У</a:t>
            </a:r>
            <a:r>
              <a:rPr lang="sr-Latn-RS" dirty="0" smtClean="0"/>
              <a:t> </a:t>
            </a:r>
            <a:r>
              <a:rPr lang="sr-Cyrl-CS" dirty="0" smtClean="0"/>
              <a:t>развијеним</a:t>
            </a:r>
            <a:r>
              <a:rPr lang="sr-Latn-RS" dirty="0" smtClean="0"/>
              <a:t> </a:t>
            </a:r>
            <a:r>
              <a:rPr lang="sr-Cyrl-CS" dirty="0" smtClean="0"/>
              <a:t>земљама</a:t>
            </a:r>
            <a:r>
              <a:rPr lang="sr-Latn-RS" dirty="0" smtClean="0"/>
              <a:t> </a:t>
            </a:r>
            <a:r>
              <a:rPr lang="sr-Cyrl-CS" dirty="0" smtClean="0"/>
              <a:t>је</a:t>
            </a:r>
            <a:r>
              <a:rPr lang="sr-Latn-RS" dirty="0" smtClean="0"/>
              <a:t> </a:t>
            </a:r>
            <a:r>
              <a:rPr lang="sr-Cyrl-CS" dirty="0" smtClean="0"/>
              <a:t>редак</a:t>
            </a:r>
            <a:r>
              <a:rPr lang="sr-Latn-RS" dirty="0" smtClean="0"/>
              <a:t> </a:t>
            </a:r>
            <a:r>
              <a:rPr lang="sr-Cyrl-CS" dirty="0" smtClean="0"/>
              <a:t>дефицит</a:t>
            </a:r>
            <a:r>
              <a:rPr lang="sr-Latn-RS" dirty="0" smtClean="0"/>
              <a:t> </a:t>
            </a:r>
            <a:r>
              <a:rPr lang="sr-Cyrl-CS" dirty="0" smtClean="0"/>
              <a:t>витамина</a:t>
            </a:r>
            <a:r>
              <a:rPr lang="sr-Latn-RS" dirty="0" smtClean="0"/>
              <a:t> </a:t>
            </a:r>
            <a:r>
              <a:rPr lang="sr-Cyrl-CS" dirty="0" smtClean="0"/>
              <a:t>А</a:t>
            </a:r>
            <a:r>
              <a:rPr lang="sr-Latn-RS" dirty="0" smtClean="0"/>
              <a:t>, </a:t>
            </a:r>
            <a:r>
              <a:rPr lang="sr-Cyrl-CS" dirty="0" smtClean="0"/>
              <a:t>а</a:t>
            </a:r>
            <a:r>
              <a:rPr lang="sr-Latn-RS" dirty="0" smtClean="0"/>
              <a:t> </a:t>
            </a:r>
            <a:r>
              <a:rPr lang="sr-Cyrl-CS" dirty="0" smtClean="0"/>
              <a:t>и</a:t>
            </a:r>
            <a:r>
              <a:rPr lang="sr-Latn-RS" dirty="0" smtClean="0"/>
              <a:t> </a:t>
            </a:r>
            <a:r>
              <a:rPr lang="sr-Cyrl-CS" dirty="0" smtClean="0"/>
              <a:t>због</a:t>
            </a:r>
            <a:r>
              <a:rPr lang="sr-Latn-RS" dirty="0" smtClean="0"/>
              <a:t> </a:t>
            </a:r>
            <a:r>
              <a:rPr lang="sr-Cyrl-CS" dirty="0" smtClean="0"/>
              <a:t>могућих</a:t>
            </a:r>
            <a:r>
              <a:rPr lang="sr-Latn-RS" dirty="0" smtClean="0"/>
              <a:t> </a:t>
            </a:r>
            <a:r>
              <a:rPr lang="sr-Cyrl-CS" dirty="0" smtClean="0"/>
              <a:t>негативних</a:t>
            </a:r>
            <a:r>
              <a:rPr lang="sr-Latn-RS" dirty="0" smtClean="0"/>
              <a:t> </a:t>
            </a:r>
            <a:r>
              <a:rPr lang="sr-Cyrl-CS" dirty="0" smtClean="0"/>
              <a:t>ефеката</a:t>
            </a:r>
            <a:r>
              <a:rPr lang="sr-Latn-RS" dirty="0" smtClean="0"/>
              <a:t>, </a:t>
            </a:r>
            <a:r>
              <a:rPr lang="sr-Cyrl-CS" dirty="0" smtClean="0"/>
              <a:t>рутинска</a:t>
            </a:r>
            <a:r>
              <a:rPr lang="sr-Latn-RS" dirty="0" smtClean="0"/>
              <a:t> </a:t>
            </a:r>
            <a:r>
              <a:rPr lang="sr-Cyrl-CS" dirty="0" smtClean="0"/>
              <a:t>суплементација</a:t>
            </a:r>
            <a:r>
              <a:rPr lang="sr-Latn-RS" dirty="0" smtClean="0"/>
              <a:t> </a:t>
            </a:r>
            <a:r>
              <a:rPr lang="sr-Cyrl-CS" dirty="0" smtClean="0"/>
              <a:t>витамином</a:t>
            </a:r>
            <a:r>
              <a:rPr lang="sr-Latn-RS" dirty="0" smtClean="0"/>
              <a:t> </a:t>
            </a:r>
            <a:r>
              <a:rPr lang="sr-Cyrl-CS" dirty="0" smtClean="0"/>
              <a:t>А</a:t>
            </a:r>
            <a:r>
              <a:rPr lang="sr-Latn-RS" dirty="0" smtClean="0"/>
              <a:t> </a:t>
            </a:r>
            <a:r>
              <a:rPr lang="sr-Cyrl-CS" dirty="0" smtClean="0"/>
              <a:t>се</a:t>
            </a:r>
            <a:r>
              <a:rPr lang="sr-Latn-RS" dirty="0" smtClean="0"/>
              <a:t> </a:t>
            </a:r>
            <a:r>
              <a:rPr lang="sr-Cyrl-CS" dirty="0" smtClean="0"/>
              <a:t>не</a:t>
            </a:r>
            <a:r>
              <a:rPr lang="sr-Latn-RS" dirty="0" smtClean="0"/>
              <a:t> </a:t>
            </a:r>
            <a:r>
              <a:rPr lang="sr-Cyrl-CS" dirty="0" smtClean="0"/>
              <a:t>препоручује</a:t>
            </a:r>
            <a:r>
              <a:rPr lang="sr-Latn-RS" dirty="0" smtClean="0"/>
              <a:t>.</a:t>
            </a:r>
            <a:endParaRPr lang="sr-Latn-RS" dirty="0"/>
          </a:p>
        </p:txBody>
      </p:sp>
    </p:spTree>
    <p:extLst>
      <p:ext uri="{BB962C8B-B14F-4D97-AF65-F5344CB8AC3E}">
        <p14:creationId xmlns="" xmlns:p14="http://schemas.microsoft.com/office/powerpoint/2010/main" val="1714171208"/>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8229600" cy="1143000"/>
          </a:xfrm>
        </p:spPr>
        <p:txBody>
          <a:bodyPr/>
          <a:lstStyle/>
          <a:p>
            <a:r>
              <a:rPr lang="sr-Cyrl-CS" dirty="0" smtClean="0"/>
              <a:t>ВИТАМИН</a:t>
            </a:r>
            <a:r>
              <a:rPr lang="sr-Latn-RS" dirty="0" smtClean="0"/>
              <a:t> </a:t>
            </a:r>
            <a:r>
              <a:rPr lang="en-US" dirty="0" smtClean="0"/>
              <a:t>D</a:t>
            </a:r>
            <a:endParaRPr lang="sr-Latn-RS" dirty="0"/>
          </a:p>
        </p:txBody>
      </p:sp>
      <p:sp>
        <p:nvSpPr>
          <p:cNvPr id="3" name="Content Placeholder 2"/>
          <p:cNvSpPr>
            <a:spLocks noGrp="1"/>
          </p:cNvSpPr>
          <p:nvPr>
            <p:ph idx="1"/>
          </p:nvPr>
        </p:nvSpPr>
        <p:spPr>
          <a:xfrm>
            <a:off x="107504" y="908720"/>
            <a:ext cx="9036496" cy="5589240"/>
          </a:xfrm>
        </p:spPr>
        <p:txBody>
          <a:bodyPr>
            <a:noAutofit/>
          </a:bodyPr>
          <a:lstStyle/>
          <a:p>
            <a:pPr marL="0" indent="0">
              <a:buNone/>
            </a:pPr>
            <a:r>
              <a:rPr lang="sr-Cyrl-CS" sz="1600" dirty="0" smtClean="0"/>
              <a:t>Потребе</a:t>
            </a:r>
            <a:r>
              <a:rPr lang="pl-PL" sz="1600" dirty="0" smtClean="0"/>
              <a:t> </a:t>
            </a:r>
            <a:r>
              <a:rPr lang="sr-Cyrl-CS" sz="1600" dirty="0" smtClean="0"/>
              <a:t>за</a:t>
            </a:r>
            <a:r>
              <a:rPr lang="pl-PL" sz="1600" dirty="0" smtClean="0"/>
              <a:t> </a:t>
            </a:r>
            <a:r>
              <a:rPr lang="sr-Cyrl-CS" sz="1600" dirty="0" smtClean="0"/>
              <a:t>витамином</a:t>
            </a:r>
            <a:r>
              <a:rPr lang="pl-PL" sz="1600" dirty="0" smtClean="0"/>
              <a:t> </a:t>
            </a:r>
            <a:r>
              <a:rPr lang="en-US" sz="1600" dirty="0" smtClean="0"/>
              <a:t>D</a:t>
            </a:r>
            <a:r>
              <a:rPr lang="pl-PL" sz="1600" dirty="0" smtClean="0"/>
              <a:t> </a:t>
            </a:r>
            <a:r>
              <a:rPr lang="sr-Cyrl-CS" sz="1600" dirty="0" smtClean="0"/>
              <a:t>нису</a:t>
            </a:r>
            <a:r>
              <a:rPr lang="pl-PL" sz="1600" dirty="0" smtClean="0"/>
              <a:t> </a:t>
            </a:r>
            <a:r>
              <a:rPr lang="sr-Cyrl-CS" sz="1600" dirty="0" smtClean="0"/>
              <a:t>повећане</a:t>
            </a:r>
            <a:r>
              <a:rPr lang="pl-PL" sz="1600" dirty="0" smtClean="0"/>
              <a:t> </a:t>
            </a:r>
            <a:r>
              <a:rPr lang="sr-Cyrl-CS" sz="1600" dirty="0" smtClean="0"/>
              <a:t>у</a:t>
            </a:r>
            <a:r>
              <a:rPr lang="pl-PL" sz="1600" dirty="0" smtClean="0"/>
              <a:t> </a:t>
            </a:r>
            <a:r>
              <a:rPr lang="sr-Cyrl-CS" sz="1600" dirty="0" smtClean="0"/>
              <a:t>трудноћи</a:t>
            </a:r>
            <a:r>
              <a:rPr lang="pl-PL" sz="1600" dirty="0" smtClean="0"/>
              <a:t>, </a:t>
            </a:r>
            <a:r>
              <a:rPr lang="sr-Cyrl-CS" sz="1600" dirty="0" smtClean="0"/>
              <a:t>међутим</a:t>
            </a:r>
            <a:r>
              <a:rPr lang="pl-PL" sz="1600" dirty="0" smtClean="0"/>
              <a:t> </a:t>
            </a:r>
            <a:r>
              <a:rPr lang="sr-Cyrl-CS" sz="1600" dirty="0" smtClean="0"/>
              <a:t>у</a:t>
            </a:r>
            <a:r>
              <a:rPr lang="pl-PL" sz="1600" dirty="0" smtClean="0"/>
              <a:t> </a:t>
            </a:r>
            <a:r>
              <a:rPr lang="sr-Cyrl-CS" sz="1600" dirty="0" smtClean="0"/>
              <a:t>трудноћи</a:t>
            </a:r>
            <a:r>
              <a:rPr lang="pl-PL" sz="1600" dirty="0" smtClean="0"/>
              <a:t> </a:t>
            </a:r>
            <a:r>
              <a:rPr lang="sr-Cyrl-CS" sz="1600" dirty="0" smtClean="0"/>
              <a:t>су</a:t>
            </a:r>
            <a:r>
              <a:rPr lang="pl-PL" sz="1600" dirty="0" smtClean="0"/>
              <a:t> </a:t>
            </a:r>
            <a:r>
              <a:rPr lang="sr-Cyrl-CS" sz="1600" dirty="0" smtClean="0"/>
              <a:t>потребне</a:t>
            </a:r>
            <a:r>
              <a:rPr lang="sr-Latn-RS" sz="1600" dirty="0" smtClean="0"/>
              <a:t> </a:t>
            </a:r>
            <a:r>
              <a:rPr lang="sr-Cyrl-CS" sz="1600" dirty="0" smtClean="0"/>
              <a:t>додатне</a:t>
            </a:r>
            <a:r>
              <a:rPr lang="sr-Latn-RS" sz="1600" dirty="0" smtClean="0"/>
              <a:t> </a:t>
            </a:r>
            <a:r>
              <a:rPr lang="sr-Cyrl-CS" sz="1600" dirty="0" smtClean="0"/>
              <a:t>количине</a:t>
            </a:r>
            <a:r>
              <a:rPr lang="sr-Latn-RS" sz="1600" dirty="0" smtClean="0"/>
              <a:t> </a:t>
            </a:r>
            <a:r>
              <a:rPr lang="sr-Cyrl-CS" sz="1600" dirty="0" smtClean="0"/>
              <a:t>калцијума</a:t>
            </a:r>
            <a:r>
              <a:rPr lang="sr-Latn-RS" sz="1600" dirty="0" smtClean="0"/>
              <a:t> </a:t>
            </a:r>
            <a:r>
              <a:rPr lang="sr-Cyrl-CS" sz="1600" dirty="0" smtClean="0"/>
              <a:t>чија</a:t>
            </a:r>
            <a:r>
              <a:rPr lang="sr-Latn-RS" sz="1600" dirty="0" smtClean="0"/>
              <a:t> </a:t>
            </a:r>
            <a:r>
              <a:rPr lang="sr-Cyrl-CS" sz="1600" dirty="0" smtClean="0"/>
              <a:t>је</a:t>
            </a:r>
            <a:r>
              <a:rPr lang="sr-Latn-RS" sz="1600" dirty="0" smtClean="0"/>
              <a:t> </a:t>
            </a:r>
            <a:r>
              <a:rPr lang="sr-Cyrl-CS" sz="1600" dirty="0" smtClean="0"/>
              <a:t>концентрација</a:t>
            </a:r>
            <a:r>
              <a:rPr lang="sr-Latn-RS" sz="1600" dirty="0" smtClean="0"/>
              <a:t>, </a:t>
            </a:r>
            <a:r>
              <a:rPr lang="sr-Cyrl-CS" sz="1600" dirty="0" smtClean="0"/>
              <a:t>као</a:t>
            </a:r>
            <a:r>
              <a:rPr lang="sr-Latn-RS" sz="1600" dirty="0" smtClean="0"/>
              <a:t> </a:t>
            </a:r>
            <a:r>
              <a:rPr lang="sr-Cyrl-CS" sz="1600" dirty="0" smtClean="0"/>
              <a:t>и</a:t>
            </a:r>
            <a:r>
              <a:rPr lang="sr-Latn-RS" sz="1600" dirty="0" smtClean="0"/>
              <a:t> </a:t>
            </a:r>
            <a:r>
              <a:rPr lang="sr-Cyrl-CS" sz="1600" dirty="0" smtClean="0"/>
              <a:t>метаболизам</a:t>
            </a:r>
            <a:r>
              <a:rPr lang="sr-Latn-RS" sz="1600" dirty="0" smtClean="0"/>
              <a:t> </a:t>
            </a:r>
            <a:r>
              <a:rPr lang="sr-Cyrl-CS" sz="1600" dirty="0" smtClean="0"/>
              <a:t>костију</a:t>
            </a:r>
            <a:r>
              <a:rPr lang="sr-Latn-RS" sz="1600" dirty="0" smtClean="0"/>
              <a:t>, </a:t>
            </a:r>
            <a:r>
              <a:rPr lang="sr-Cyrl-CS" sz="1600" dirty="0" smtClean="0"/>
              <a:t>регулисана</a:t>
            </a:r>
            <a:r>
              <a:rPr lang="sr-Latn-RS" sz="1600" dirty="0" smtClean="0"/>
              <a:t> </a:t>
            </a:r>
            <a:r>
              <a:rPr lang="sr-Cyrl-CS" sz="1600" dirty="0" smtClean="0"/>
              <a:t>витамином</a:t>
            </a:r>
            <a:r>
              <a:rPr lang="sr-Latn-RS" sz="1600" dirty="0" smtClean="0"/>
              <a:t> </a:t>
            </a:r>
            <a:r>
              <a:rPr lang="en-US" sz="1600" dirty="0"/>
              <a:t>D</a:t>
            </a:r>
            <a:r>
              <a:rPr lang="sr-Latn-RS" sz="1600" dirty="0" smtClean="0"/>
              <a:t>, </a:t>
            </a:r>
            <a:r>
              <a:rPr lang="sr-Cyrl-CS" sz="1600" dirty="0" smtClean="0"/>
              <a:t>због</a:t>
            </a:r>
            <a:r>
              <a:rPr lang="sr-Latn-RS" sz="1600" dirty="0" smtClean="0"/>
              <a:t> </a:t>
            </a:r>
            <a:r>
              <a:rPr lang="sr-Cyrl-CS" sz="1600" dirty="0" smtClean="0"/>
              <a:t>чега</a:t>
            </a:r>
            <a:r>
              <a:rPr lang="sr-Latn-RS" sz="1600" dirty="0" smtClean="0"/>
              <a:t> </a:t>
            </a:r>
            <a:r>
              <a:rPr lang="sr-Cyrl-CS" sz="1600" dirty="0" smtClean="0"/>
              <a:t>и</a:t>
            </a:r>
            <a:r>
              <a:rPr lang="sr-Latn-RS" sz="1600" dirty="0" smtClean="0"/>
              <a:t> </a:t>
            </a:r>
            <a:r>
              <a:rPr lang="sr-Cyrl-CS" sz="1600" dirty="0" smtClean="0"/>
              <a:t>статус</a:t>
            </a:r>
            <a:r>
              <a:rPr lang="sr-Latn-RS" sz="1600" dirty="0" smtClean="0"/>
              <a:t> </a:t>
            </a:r>
            <a:r>
              <a:rPr lang="sr-Cyrl-CS" sz="1600" dirty="0" smtClean="0"/>
              <a:t>витамина</a:t>
            </a:r>
            <a:r>
              <a:rPr lang="sr-Latn-RS" sz="1600" dirty="0" smtClean="0"/>
              <a:t> </a:t>
            </a:r>
            <a:r>
              <a:rPr lang="en-US" sz="1600" dirty="0"/>
              <a:t>D</a:t>
            </a:r>
            <a:r>
              <a:rPr lang="sr-Latn-RS" sz="1600" dirty="0" smtClean="0"/>
              <a:t> </a:t>
            </a:r>
            <a:r>
              <a:rPr lang="sr-Cyrl-CS" sz="1600" dirty="0" smtClean="0"/>
              <a:t>у</a:t>
            </a:r>
            <a:r>
              <a:rPr lang="sr-Latn-RS" sz="1600" dirty="0" smtClean="0"/>
              <a:t> </a:t>
            </a:r>
            <a:r>
              <a:rPr lang="sr-Cyrl-CS" sz="1600" dirty="0" smtClean="0"/>
              <a:t>трудноћи</a:t>
            </a:r>
            <a:r>
              <a:rPr lang="sr-Latn-RS" sz="1600" dirty="0" smtClean="0"/>
              <a:t> </a:t>
            </a:r>
            <a:r>
              <a:rPr lang="sr-Cyrl-CS" sz="1600" dirty="0" smtClean="0"/>
              <a:t>може</a:t>
            </a:r>
            <a:r>
              <a:rPr lang="sr-Latn-RS" sz="1600" dirty="0" smtClean="0"/>
              <a:t> </a:t>
            </a:r>
            <a:r>
              <a:rPr lang="sr-Cyrl-CS" sz="1600" dirty="0" smtClean="0"/>
              <a:t>бити</a:t>
            </a:r>
            <a:r>
              <a:rPr lang="sr-Latn-RS" sz="1600" dirty="0" smtClean="0"/>
              <a:t> </a:t>
            </a:r>
            <a:r>
              <a:rPr lang="sr-Cyrl-CS" sz="1600" dirty="0" smtClean="0"/>
              <a:t>угрожен</a:t>
            </a:r>
            <a:r>
              <a:rPr lang="sr-Latn-RS" sz="1600" dirty="0" smtClean="0"/>
              <a:t>. </a:t>
            </a:r>
            <a:r>
              <a:rPr lang="sr-Cyrl-CS" sz="1600" dirty="0" smtClean="0"/>
              <a:t>Значајно</a:t>
            </a:r>
            <a:r>
              <a:rPr lang="sr-Latn-RS" sz="1600" dirty="0" smtClean="0"/>
              <a:t> </a:t>
            </a:r>
            <a:r>
              <a:rPr lang="sr-Cyrl-CS" sz="1600" dirty="0" smtClean="0"/>
              <a:t>је</a:t>
            </a:r>
            <a:r>
              <a:rPr lang="sr-Latn-RS" sz="1600" dirty="0" smtClean="0"/>
              <a:t> </a:t>
            </a:r>
            <a:r>
              <a:rPr lang="sr-Cyrl-CS" sz="1600" dirty="0" smtClean="0"/>
              <a:t>да</a:t>
            </a:r>
            <a:r>
              <a:rPr lang="sr-Latn-RS" sz="1600" dirty="0" smtClean="0"/>
              <a:t> </a:t>
            </a:r>
            <a:r>
              <a:rPr lang="sr-Cyrl-CS" sz="1600" dirty="0" smtClean="0"/>
              <a:t>је</a:t>
            </a:r>
            <a:r>
              <a:rPr lang="sr-Latn-RS" sz="1600" dirty="0" smtClean="0"/>
              <a:t> </a:t>
            </a:r>
            <a:r>
              <a:rPr lang="sr-Cyrl-CS" sz="1600" dirty="0" smtClean="0"/>
              <a:t>статус</a:t>
            </a:r>
            <a:r>
              <a:rPr lang="sr-Latn-RS" sz="1600" dirty="0" smtClean="0"/>
              <a:t> </a:t>
            </a:r>
            <a:r>
              <a:rPr lang="sr-Cyrl-CS" sz="1600" dirty="0" smtClean="0"/>
              <a:t>витамина</a:t>
            </a:r>
            <a:r>
              <a:rPr lang="sr-Latn-RS" sz="1600" dirty="0" smtClean="0"/>
              <a:t> </a:t>
            </a:r>
            <a:r>
              <a:rPr lang="en-US" sz="1600" dirty="0"/>
              <a:t>D</a:t>
            </a:r>
            <a:r>
              <a:rPr lang="sr-Latn-RS" sz="1600" dirty="0" smtClean="0"/>
              <a:t> </a:t>
            </a:r>
            <a:r>
              <a:rPr lang="sr-Cyrl-CS" sz="1600" dirty="0" smtClean="0"/>
              <a:t>код</a:t>
            </a:r>
            <a:r>
              <a:rPr lang="sr-Latn-RS" sz="1600" dirty="0" smtClean="0"/>
              <a:t> </a:t>
            </a:r>
            <a:r>
              <a:rPr lang="sr-Cyrl-CS" sz="1600" dirty="0" smtClean="0"/>
              <a:t>одрасле</a:t>
            </a:r>
            <a:r>
              <a:rPr lang="sr-Latn-RS" sz="1600" dirty="0" smtClean="0"/>
              <a:t> </a:t>
            </a:r>
            <a:r>
              <a:rPr lang="sr-Cyrl-CS" sz="1600" dirty="0" smtClean="0"/>
              <a:t>особе</a:t>
            </a:r>
            <a:r>
              <a:rPr lang="sr-Latn-RS" sz="1600" dirty="0" smtClean="0"/>
              <a:t> </a:t>
            </a:r>
            <a:r>
              <a:rPr lang="sr-Cyrl-CS" sz="1600" dirty="0" smtClean="0"/>
              <a:t>више</a:t>
            </a:r>
            <a:r>
              <a:rPr lang="sr-Latn-RS" sz="1600" dirty="0" smtClean="0"/>
              <a:t> </a:t>
            </a:r>
            <a:r>
              <a:rPr lang="sr-Cyrl-CS" sz="1600" dirty="0" smtClean="0"/>
              <a:t>условљен</a:t>
            </a:r>
            <a:r>
              <a:rPr lang="sr-Latn-RS" sz="1600" dirty="0" smtClean="0"/>
              <a:t> </a:t>
            </a:r>
            <a:r>
              <a:rPr lang="sr-Cyrl-CS" sz="1600" dirty="0" smtClean="0"/>
              <a:t>изложености</a:t>
            </a:r>
            <a:r>
              <a:rPr lang="en-US" sz="1600" dirty="0" smtClean="0"/>
              <a:t> </a:t>
            </a:r>
            <a:r>
              <a:rPr lang="sr-Cyrl-CS" sz="1600" dirty="0" smtClean="0"/>
              <a:t>сунчевом</a:t>
            </a:r>
            <a:r>
              <a:rPr lang="sr-Latn-RS" sz="1600" dirty="0" smtClean="0"/>
              <a:t> </a:t>
            </a:r>
            <a:r>
              <a:rPr lang="sr-Cyrl-CS" sz="1600" dirty="0" smtClean="0"/>
              <a:t>зрачењу</a:t>
            </a:r>
            <a:r>
              <a:rPr lang="sr-Latn-RS" sz="1600" dirty="0" smtClean="0"/>
              <a:t> </a:t>
            </a:r>
            <a:r>
              <a:rPr lang="sr-Cyrl-CS" sz="1600" dirty="0" smtClean="0"/>
              <a:t>него</a:t>
            </a:r>
            <a:r>
              <a:rPr lang="sr-Latn-RS" sz="1600" dirty="0" smtClean="0"/>
              <a:t> </a:t>
            </a:r>
            <a:r>
              <a:rPr lang="sr-Cyrl-CS" sz="1600" dirty="0" smtClean="0"/>
              <a:t>исхраном</a:t>
            </a:r>
            <a:r>
              <a:rPr lang="sr-Latn-RS" sz="1600" dirty="0" smtClean="0"/>
              <a:t>, </a:t>
            </a:r>
            <a:r>
              <a:rPr lang="sr-Cyrl-CS" sz="1600" dirty="0" smtClean="0"/>
              <a:t>што</a:t>
            </a:r>
            <a:r>
              <a:rPr lang="sr-Latn-RS" sz="1600" dirty="0" smtClean="0"/>
              <a:t> </a:t>
            </a:r>
            <a:r>
              <a:rPr lang="sr-Cyrl-CS" sz="1600" dirty="0" smtClean="0"/>
              <a:t>представља</a:t>
            </a:r>
            <a:r>
              <a:rPr lang="sr-Latn-RS" sz="1600" dirty="0" smtClean="0"/>
              <a:t> </a:t>
            </a:r>
            <a:r>
              <a:rPr lang="sr-Cyrl-CS" sz="1600" dirty="0" smtClean="0"/>
              <a:t>додатни</a:t>
            </a:r>
            <a:r>
              <a:rPr lang="sr-Latn-RS" sz="1600" dirty="0" smtClean="0"/>
              <a:t> </a:t>
            </a:r>
            <a:r>
              <a:rPr lang="sr-Cyrl-CS" sz="1600" dirty="0" smtClean="0"/>
              <a:t>проблем</a:t>
            </a:r>
            <a:r>
              <a:rPr lang="sr-Latn-RS" sz="1600" dirty="0" smtClean="0"/>
              <a:t> </a:t>
            </a:r>
            <a:r>
              <a:rPr lang="sr-Cyrl-CS" sz="1600" dirty="0" smtClean="0"/>
              <a:t>код</a:t>
            </a:r>
            <a:r>
              <a:rPr lang="sr-Latn-RS" sz="1600" dirty="0" smtClean="0"/>
              <a:t> </a:t>
            </a:r>
            <a:r>
              <a:rPr lang="sr-Cyrl-CS" sz="1600" dirty="0" smtClean="0"/>
              <a:t>жена</a:t>
            </a:r>
            <a:r>
              <a:rPr lang="sr-Latn-RS" sz="1600" dirty="0" smtClean="0"/>
              <a:t> </a:t>
            </a:r>
            <a:r>
              <a:rPr lang="sr-Cyrl-CS" sz="1600" dirty="0" smtClean="0"/>
              <a:t>у</a:t>
            </a:r>
            <a:r>
              <a:rPr lang="sr-Latn-RS" sz="1600" dirty="0" smtClean="0"/>
              <a:t> </a:t>
            </a:r>
            <a:r>
              <a:rPr lang="sr-Cyrl-CS" sz="1600" dirty="0" smtClean="0"/>
              <a:t>географским</a:t>
            </a:r>
            <a:r>
              <a:rPr lang="sr-Latn-RS" sz="1600" dirty="0" smtClean="0"/>
              <a:t> </a:t>
            </a:r>
            <a:r>
              <a:rPr lang="sr-Cyrl-CS" sz="1600" dirty="0" smtClean="0"/>
              <a:t>поднебљима</a:t>
            </a:r>
            <a:r>
              <a:rPr lang="sr-Latn-RS" sz="1600" dirty="0" smtClean="0"/>
              <a:t> </a:t>
            </a:r>
            <a:r>
              <a:rPr lang="sr-Cyrl-CS" sz="1600" dirty="0" smtClean="0"/>
              <a:t>са</a:t>
            </a:r>
            <a:r>
              <a:rPr lang="sr-Latn-RS" sz="1600" dirty="0" smtClean="0"/>
              <a:t> </a:t>
            </a:r>
            <a:r>
              <a:rPr lang="sr-Cyrl-CS" sz="1600" dirty="0" smtClean="0"/>
              <a:t>недовољном</a:t>
            </a:r>
            <a:r>
              <a:rPr lang="sr-Latn-RS" sz="1600" dirty="0" smtClean="0"/>
              <a:t> </a:t>
            </a:r>
            <a:r>
              <a:rPr lang="sr-Cyrl-CS" sz="1600" dirty="0" smtClean="0"/>
              <a:t>изложености</a:t>
            </a:r>
            <a:r>
              <a:rPr lang="sr-Latn-RS" sz="1600" dirty="0" smtClean="0"/>
              <a:t> </a:t>
            </a:r>
            <a:r>
              <a:rPr lang="sr-Cyrl-CS" sz="1600" dirty="0" smtClean="0"/>
              <a:t>сунчевом</a:t>
            </a:r>
            <a:r>
              <a:rPr lang="sr-Latn-RS" sz="1600" dirty="0" smtClean="0"/>
              <a:t> </a:t>
            </a:r>
            <a:r>
              <a:rPr lang="sr-Cyrl-CS" sz="1600" dirty="0" smtClean="0"/>
              <a:t>зрачењу</a:t>
            </a:r>
            <a:r>
              <a:rPr lang="sr-Latn-RS" sz="1600" dirty="0" smtClean="0"/>
              <a:t>. </a:t>
            </a:r>
            <a:r>
              <a:rPr lang="sr-Cyrl-CS" sz="1600" dirty="0" smtClean="0"/>
              <a:t>Дефицит</a:t>
            </a:r>
            <a:r>
              <a:rPr lang="sr-Latn-RS" sz="1600" dirty="0" smtClean="0"/>
              <a:t> </a:t>
            </a:r>
            <a:r>
              <a:rPr lang="sr-Cyrl-CS" sz="1600" dirty="0" smtClean="0"/>
              <a:t>витамина</a:t>
            </a:r>
            <a:r>
              <a:rPr lang="sr-Latn-RS" sz="1600" dirty="0" smtClean="0"/>
              <a:t> </a:t>
            </a:r>
            <a:r>
              <a:rPr lang="en-US" sz="1600" dirty="0"/>
              <a:t>D</a:t>
            </a:r>
            <a:r>
              <a:rPr lang="sr-Latn-RS" sz="1600" dirty="0" smtClean="0"/>
              <a:t> </a:t>
            </a:r>
            <a:r>
              <a:rPr lang="sr-Cyrl-CS" sz="1600" dirty="0" smtClean="0"/>
              <a:t>у</a:t>
            </a:r>
            <a:r>
              <a:rPr lang="sr-Latn-RS" sz="1600" dirty="0" smtClean="0"/>
              <a:t> </a:t>
            </a:r>
            <a:r>
              <a:rPr lang="sr-Cyrl-CS" sz="1600" dirty="0" smtClean="0"/>
              <a:t>току</a:t>
            </a:r>
            <a:r>
              <a:rPr lang="sr-Latn-RS" sz="1600" dirty="0" smtClean="0"/>
              <a:t> </a:t>
            </a:r>
            <a:r>
              <a:rPr lang="sr-Cyrl-CS" sz="1600" dirty="0" smtClean="0"/>
              <a:t>трудноће</a:t>
            </a:r>
            <a:r>
              <a:rPr lang="sr-Latn-RS" sz="1600" dirty="0" smtClean="0"/>
              <a:t> </a:t>
            </a:r>
            <a:r>
              <a:rPr lang="sr-Cyrl-CS" sz="1600" dirty="0" smtClean="0"/>
              <a:t>је</a:t>
            </a:r>
            <a:r>
              <a:rPr lang="sr-Latn-RS" sz="1600" dirty="0" smtClean="0"/>
              <a:t> </a:t>
            </a:r>
            <a:r>
              <a:rPr lang="sr-Cyrl-CS" sz="1600" dirty="0" smtClean="0"/>
              <a:t>повезан</a:t>
            </a:r>
            <a:r>
              <a:rPr lang="sr-Latn-RS" sz="1600" dirty="0" smtClean="0"/>
              <a:t> </a:t>
            </a:r>
            <a:r>
              <a:rPr lang="sr-Cyrl-CS" sz="1600" dirty="0" smtClean="0"/>
              <a:t>са</a:t>
            </a:r>
            <a:r>
              <a:rPr lang="sr-Latn-RS" sz="1600" dirty="0" smtClean="0"/>
              <a:t> </a:t>
            </a:r>
            <a:r>
              <a:rPr lang="sr-Cyrl-CS" sz="1600" dirty="0" smtClean="0"/>
              <a:t>неколико</a:t>
            </a:r>
            <a:r>
              <a:rPr lang="sr-Latn-RS" sz="1600" dirty="0" smtClean="0"/>
              <a:t> </a:t>
            </a:r>
            <a:r>
              <a:rPr lang="sr-Cyrl-CS" sz="1600" dirty="0" smtClean="0"/>
              <a:t>поремећаја</a:t>
            </a:r>
            <a:r>
              <a:rPr lang="sr-Latn-RS" sz="1600" dirty="0" smtClean="0"/>
              <a:t> </a:t>
            </a:r>
            <a:r>
              <a:rPr lang="sr-Cyrl-CS" sz="1600" dirty="0" smtClean="0"/>
              <a:t>метаболизма</a:t>
            </a:r>
            <a:r>
              <a:rPr lang="sr-Latn-RS" sz="1600" dirty="0" smtClean="0"/>
              <a:t> </a:t>
            </a:r>
            <a:r>
              <a:rPr lang="sr-Cyrl-CS" sz="1600" dirty="0" smtClean="0"/>
              <a:t>калцијума</a:t>
            </a:r>
            <a:r>
              <a:rPr lang="sr-Latn-RS" sz="1600" dirty="0" smtClean="0"/>
              <a:t>, </a:t>
            </a:r>
            <a:r>
              <a:rPr lang="sr-Cyrl-CS" sz="1600" dirty="0" smtClean="0"/>
              <a:t>како</a:t>
            </a:r>
            <a:r>
              <a:rPr lang="sr-Latn-RS" sz="1600" dirty="0" smtClean="0"/>
              <a:t> </a:t>
            </a:r>
            <a:r>
              <a:rPr lang="sr-Cyrl-CS" sz="1600" dirty="0" smtClean="0"/>
              <a:t>код</a:t>
            </a:r>
            <a:r>
              <a:rPr lang="sr-Latn-RS" sz="1600" dirty="0" smtClean="0"/>
              <a:t> </a:t>
            </a:r>
            <a:r>
              <a:rPr lang="sr-Cyrl-CS" sz="1600" dirty="0" smtClean="0"/>
              <a:t>мајке</a:t>
            </a:r>
            <a:r>
              <a:rPr lang="sr-Latn-RS" sz="1600" dirty="0" smtClean="0"/>
              <a:t>, </a:t>
            </a:r>
            <a:r>
              <a:rPr lang="sr-Cyrl-CS" sz="1600" dirty="0" smtClean="0"/>
              <a:t>тако</a:t>
            </a:r>
            <a:r>
              <a:rPr lang="sr-Latn-RS" sz="1600" dirty="0" smtClean="0"/>
              <a:t> </a:t>
            </a:r>
            <a:r>
              <a:rPr lang="sr-Cyrl-CS" sz="1600" dirty="0" smtClean="0"/>
              <a:t>и</a:t>
            </a:r>
            <a:r>
              <a:rPr lang="sr-Latn-RS" sz="1600" dirty="0" smtClean="0"/>
              <a:t> </a:t>
            </a:r>
            <a:r>
              <a:rPr lang="sr-Cyrl-CS" sz="1600" dirty="0" smtClean="0"/>
              <a:t>код</a:t>
            </a:r>
            <a:r>
              <a:rPr lang="sr-Latn-RS" sz="1600" dirty="0" smtClean="0"/>
              <a:t> </a:t>
            </a:r>
            <a:r>
              <a:rPr lang="sr-Cyrl-CS" sz="1600" dirty="0" smtClean="0"/>
              <a:t>фетуса</a:t>
            </a:r>
            <a:r>
              <a:rPr lang="sr-Latn-RS" sz="1600" dirty="0" smtClean="0"/>
              <a:t>, </a:t>
            </a:r>
            <a:r>
              <a:rPr lang="sr-Cyrl-CS" sz="1600" dirty="0" smtClean="0"/>
              <a:t>укључујући</a:t>
            </a:r>
            <a:r>
              <a:rPr lang="sr-Latn-RS" sz="1600" dirty="0" smtClean="0"/>
              <a:t> </a:t>
            </a:r>
            <a:r>
              <a:rPr lang="sr-Cyrl-CS" sz="1600" dirty="0" smtClean="0"/>
              <a:t>неонаталну</a:t>
            </a:r>
            <a:r>
              <a:rPr lang="sr-Latn-RS" sz="1600" dirty="0" smtClean="0"/>
              <a:t> </a:t>
            </a:r>
            <a:r>
              <a:rPr lang="sr-Cyrl-CS" sz="1600" dirty="0" smtClean="0"/>
              <a:t>хипокалцемију</a:t>
            </a:r>
            <a:r>
              <a:rPr lang="sr-Latn-RS" sz="1600" dirty="0" smtClean="0"/>
              <a:t> </a:t>
            </a:r>
            <a:r>
              <a:rPr lang="sr-Cyrl-CS" sz="1600" dirty="0" smtClean="0"/>
              <a:t>и</a:t>
            </a:r>
            <a:r>
              <a:rPr lang="sr-Latn-RS" sz="1600" dirty="0" smtClean="0"/>
              <a:t> </a:t>
            </a:r>
            <a:r>
              <a:rPr lang="sr-Cyrl-CS" sz="1600" dirty="0" smtClean="0"/>
              <a:t>хипоплазију</a:t>
            </a:r>
            <a:r>
              <a:rPr lang="sr-Latn-RS" sz="1600" dirty="0" smtClean="0"/>
              <a:t> </a:t>
            </a:r>
            <a:r>
              <a:rPr lang="sr-Cyrl-CS" sz="1600" dirty="0" smtClean="0"/>
              <a:t>глеђи</a:t>
            </a:r>
            <a:r>
              <a:rPr lang="vi-VN" sz="1600" dirty="0" smtClean="0"/>
              <a:t> </a:t>
            </a:r>
            <a:r>
              <a:rPr lang="sr-Cyrl-CS" sz="1600" dirty="0" smtClean="0"/>
              <a:t>зуба</a:t>
            </a:r>
            <a:r>
              <a:rPr lang="vi-VN" sz="1600" dirty="0" smtClean="0"/>
              <a:t> </a:t>
            </a:r>
            <a:r>
              <a:rPr lang="sr-Cyrl-CS" sz="1600" dirty="0" smtClean="0"/>
              <a:t>код</a:t>
            </a:r>
            <a:r>
              <a:rPr lang="vi-VN" sz="1600" dirty="0" smtClean="0"/>
              <a:t> </a:t>
            </a:r>
            <a:r>
              <a:rPr lang="sr-Cyrl-CS" sz="1600" dirty="0" smtClean="0"/>
              <a:t>фетуса</a:t>
            </a:r>
            <a:r>
              <a:rPr lang="vi-VN" sz="1600" dirty="0" smtClean="0"/>
              <a:t> </a:t>
            </a:r>
            <a:r>
              <a:rPr lang="sr-Cyrl-CS" sz="1600" dirty="0" smtClean="0"/>
              <a:t>и</a:t>
            </a:r>
            <a:r>
              <a:rPr lang="vi-VN" sz="1600" dirty="0" smtClean="0"/>
              <a:t> </a:t>
            </a:r>
            <a:r>
              <a:rPr lang="sr-Cyrl-CS" sz="1600" dirty="0" smtClean="0"/>
              <a:t>остеомалације</a:t>
            </a:r>
            <a:r>
              <a:rPr lang="vi-VN" sz="1600" dirty="0" smtClean="0"/>
              <a:t> </a:t>
            </a:r>
            <a:r>
              <a:rPr lang="sr-Cyrl-CS" sz="1600" dirty="0" smtClean="0"/>
              <a:t>код</a:t>
            </a:r>
            <a:r>
              <a:rPr lang="vi-VN" sz="1600" dirty="0" smtClean="0"/>
              <a:t> </a:t>
            </a:r>
            <a:r>
              <a:rPr lang="sr-Cyrl-CS" sz="1600" dirty="0" smtClean="0"/>
              <a:t>мајке</a:t>
            </a:r>
            <a:r>
              <a:rPr lang="vi-VN" sz="1600" dirty="0" smtClean="0"/>
              <a:t> </a:t>
            </a:r>
            <a:endParaRPr lang="sr-Latn-RS" sz="1600" dirty="0" smtClean="0"/>
          </a:p>
          <a:p>
            <a:pPr marL="0" indent="0">
              <a:buNone/>
            </a:pPr>
            <a:r>
              <a:rPr lang="vi-VN" sz="1600" dirty="0" smtClean="0"/>
              <a:t> </a:t>
            </a:r>
            <a:r>
              <a:rPr lang="sr-Cyrl-CS" sz="1600" dirty="0" smtClean="0"/>
              <a:t>Резултати</a:t>
            </a:r>
            <a:r>
              <a:rPr lang="vi-VN" sz="1600" dirty="0" smtClean="0"/>
              <a:t> </a:t>
            </a:r>
            <a:r>
              <a:rPr lang="sr-Cyrl-CS" sz="1600" dirty="0" smtClean="0"/>
              <a:t>студија</a:t>
            </a:r>
            <a:r>
              <a:rPr lang="vi-VN" sz="1600" dirty="0" smtClean="0"/>
              <a:t> </a:t>
            </a:r>
            <a:r>
              <a:rPr lang="sr-Cyrl-CS" sz="1600" dirty="0" smtClean="0"/>
              <a:t>у</a:t>
            </a:r>
            <a:r>
              <a:rPr lang="vi-VN" sz="1600" dirty="0" smtClean="0"/>
              <a:t> </a:t>
            </a:r>
            <a:r>
              <a:rPr lang="sr-Cyrl-CS" sz="1600" dirty="0" smtClean="0"/>
              <a:t>којима</a:t>
            </a:r>
            <a:r>
              <a:rPr lang="vi-VN" sz="1600" dirty="0" smtClean="0"/>
              <a:t> </a:t>
            </a:r>
            <a:r>
              <a:rPr lang="sr-Cyrl-CS" sz="1600" dirty="0" smtClean="0"/>
              <a:t>је</a:t>
            </a:r>
            <a:r>
              <a:rPr lang="sr-Latn-RS" sz="1600" dirty="0" smtClean="0"/>
              <a:t> </a:t>
            </a:r>
            <a:r>
              <a:rPr lang="sr-Cyrl-CS" sz="1600" dirty="0" smtClean="0"/>
              <a:t>вршена</a:t>
            </a:r>
            <a:r>
              <a:rPr lang="sr-Latn-RS" sz="1600" dirty="0" smtClean="0"/>
              <a:t> </a:t>
            </a:r>
            <a:r>
              <a:rPr lang="sr-Cyrl-CS" sz="1600" dirty="0" smtClean="0"/>
              <a:t>суплементација</a:t>
            </a:r>
            <a:r>
              <a:rPr lang="sr-Latn-RS" sz="1600" dirty="0" smtClean="0"/>
              <a:t> </a:t>
            </a:r>
            <a:r>
              <a:rPr lang="sr-Cyrl-CS" sz="1600" dirty="0" smtClean="0"/>
              <a:t>витамином</a:t>
            </a:r>
            <a:r>
              <a:rPr lang="sr-Latn-RS" sz="1600" dirty="0" smtClean="0"/>
              <a:t> </a:t>
            </a:r>
            <a:r>
              <a:rPr lang="en-US" sz="1600" dirty="0"/>
              <a:t>D</a:t>
            </a:r>
            <a:r>
              <a:rPr lang="sr-Latn-RS" sz="1600" dirty="0" smtClean="0"/>
              <a:t> </a:t>
            </a:r>
            <a:r>
              <a:rPr lang="sr-Cyrl-CS" sz="1600" dirty="0" smtClean="0"/>
              <a:t>у</a:t>
            </a:r>
            <a:r>
              <a:rPr lang="sr-Latn-RS" sz="1600" dirty="0" smtClean="0"/>
              <a:t> </a:t>
            </a:r>
            <a:r>
              <a:rPr lang="sr-Cyrl-CS" sz="1600" dirty="0" smtClean="0"/>
              <a:t>трудноћи</a:t>
            </a:r>
            <a:r>
              <a:rPr lang="sr-Latn-RS" sz="1600" dirty="0" smtClean="0"/>
              <a:t> </a:t>
            </a:r>
            <a:r>
              <a:rPr lang="sr-Cyrl-CS" sz="1600" dirty="0" smtClean="0"/>
              <a:t>су</a:t>
            </a:r>
            <a:r>
              <a:rPr lang="sr-Latn-RS" sz="1600" dirty="0" smtClean="0"/>
              <a:t> </a:t>
            </a:r>
            <a:r>
              <a:rPr lang="sr-Cyrl-CS" sz="1600" dirty="0" smtClean="0"/>
              <a:t>опречне</a:t>
            </a:r>
            <a:r>
              <a:rPr lang="sr-Latn-RS" sz="1600" dirty="0" smtClean="0"/>
              <a:t> </a:t>
            </a:r>
            <a:r>
              <a:rPr lang="sr-Cyrl-CS" sz="1600" dirty="0" smtClean="0"/>
              <a:t>што</a:t>
            </a:r>
            <a:r>
              <a:rPr lang="sr-Latn-RS" sz="1600" dirty="0" smtClean="0"/>
              <a:t> </a:t>
            </a:r>
            <a:r>
              <a:rPr lang="sr-Cyrl-CS" sz="1600" dirty="0" smtClean="0"/>
              <a:t>се</a:t>
            </a:r>
            <a:r>
              <a:rPr lang="sr-Latn-RS" sz="1600" dirty="0" smtClean="0"/>
              <a:t> </a:t>
            </a:r>
            <a:r>
              <a:rPr lang="sr-Cyrl-CS" sz="1600" dirty="0" smtClean="0"/>
              <a:t>тиче</a:t>
            </a:r>
            <a:r>
              <a:rPr lang="sr-Latn-RS" sz="1600" dirty="0" smtClean="0"/>
              <a:t> </a:t>
            </a:r>
            <a:r>
              <a:rPr lang="sr-Cyrl-CS" sz="1600" dirty="0" smtClean="0"/>
              <a:t>утицаја</a:t>
            </a:r>
            <a:r>
              <a:rPr lang="sr-Latn-RS" sz="1600" dirty="0" smtClean="0"/>
              <a:t> </a:t>
            </a:r>
            <a:r>
              <a:rPr lang="sr-Cyrl-CS" sz="1600" dirty="0" smtClean="0"/>
              <a:t>суплементације</a:t>
            </a:r>
            <a:r>
              <a:rPr lang="vi-VN" sz="1600" dirty="0" smtClean="0"/>
              <a:t> </a:t>
            </a:r>
            <a:r>
              <a:rPr lang="sr-Cyrl-CS" sz="1600" dirty="0" smtClean="0"/>
              <a:t>на</a:t>
            </a:r>
            <a:r>
              <a:rPr lang="vi-VN" sz="1600" dirty="0" smtClean="0"/>
              <a:t> </a:t>
            </a:r>
            <a:r>
              <a:rPr lang="sr-Cyrl-CS" sz="1600" dirty="0" smtClean="0"/>
              <a:t>исход</a:t>
            </a:r>
            <a:r>
              <a:rPr lang="vi-VN" sz="1600" dirty="0" smtClean="0"/>
              <a:t> </a:t>
            </a:r>
            <a:r>
              <a:rPr lang="sr-Cyrl-CS" sz="1600" dirty="0" smtClean="0"/>
              <a:t>трудноће</a:t>
            </a:r>
            <a:r>
              <a:rPr lang="vi-VN" sz="1600" dirty="0" smtClean="0"/>
              <a:t> </a:t>
            </a:r>
            <a:r>
              <a:rPr lang="sr-Cyrl-CS" sz="1600" dirty="0" smtClean="0"/>
              <a:t>и</a:t>
            </a:r>
            <a:r>
              <a:rPr lang="vi-VN" sz="1600" dirty="0" smtClean="0"/>
              <a:t> </a:t>
            </a:r>
            <a:r>
              <a:rPr lang="sr-Cyrl-CS" sz="1600" dirty="0" smtClean="0"/>
              <a:t>антропометријске</a:t>
            </a:r>
            <a:r>
              <a:rPr lang="vi-VN" sz="1600" dirty="0" smtClean="0"/>
              <a:t> </a:t>
            </a:r>
            <a:r>
              <a:rPr lang="sr-Cyrl-CS" sz="1600" dirty="0" smtClean="0"/>
              <a:t>мере</a:t>
            </a:r>
            <a:r>
              <a:rPr lang="vi-VN" sz="1600" dirty="0" smtClean="0"/>
              <a:t> </a:t>
            </a:r>
            <a:r>
              <a:rPr lang="sr-Cyrl-CS" sz="1600" dirty="0" smtClean="0"/>
              <a:t>новорођенчади</a:t>
            </a:r>
            <a:r>
              <a:rPr lang="vi-VN" sz="1600" dirty="0" smtClean="0"/>
              <a:t>, </a:t>
            </a:r>
            <a:r>
              <a:rPr lang="sr-Cyrl-CS" sz="1600" dirty="0" smtClean="0"/>
              <a:t>а</a:t>
            </a:r>
            <a:r>
              <a:rPr lang="sr-Latn-RS" sz="1600" dirty="0" smtClean="0"/>
              <a:t> </a:t>
            </a:r>
            <a:r>
              <a:rPr lang="sr-Cyrl-CS" sz="1600" dirty="0" smtClean="0"/>
              <a:t>неке</a:t>
            </a:r>
            <a:r>
              <a:rPr lang="vi-VN" sz="1600" dirty="0" smtClean="0"/>
              <a:t> </a:t>
            </a:r>
            <a:r>
              <a:rPr lang="sr-Cyrl-CS" sz="1600" dirty="0" smtClean="0"/>
              <a:t>студије</a:t>
            </a:r>
            <a:r>
              <a:rPr lang="vi-VN" sz="1600" dirty="0" smtClean="0"/>
              <a:t> </a:t>
            </a:r>
            <a:r>
              <a:rPr lang="sr-Cyrl-CS" sz="1600" dirty="0" smtClean="0"/>
              <a:t>указују</a:t>
            </a:r>
            <a:r>
              <a:rPr lang="vi-VN" sz="1600" dirty="0" smtClean="0"/>
              <a:t> </a:t>
            </a:r>
            <a:r>
              <a:rPr lang="sr-Cyrl-CS" sz="1600" dirty="0" smtClean="0"/>
              <a:t>на</a:t>
            </a:r>
            <a:r>
              <a:rPr lang="vi-VN" sz="1600" dirty="0" smtClean="0"/>
              <a:t> </a:t>
            </a:r>
            <a:r>
              <a:rPr lang="sr-Cyrl-CS" sz="1600" dirty="0" smtClean="0"/>
              <a:t>везу</a:t>
            </a:r>
            <a:r>
              <a:rPr lang="vi-VN" sz="1600" dirty="0" smtClean="0"/>
              <a:t> </a:t>
            </a:r>
            <a:r>
              <a:rPr lang="sr-Cyrl-CS" sz="1600" dirty="0" smtClean="0"/>
              <a:t>између</a:t>
            </a:r>
            <a:r>
              <a:rPr lang="vi-VN" sz="1600" dirty="0" smtClean="0"/>
              <a:t> </a:t>
            </a:r>
            <a:r>
              <a:rPr lang="sr-Cyrl-CS" sz="1600" dirty="0" smtClean="0"/>
              <a:t>ниских</a:t>
            </a:r>
            <a:r>
              <a:rPr lang="vi-VN" sz="1600" dirty="0" smtClean="0"/>
              <a:t> </a:t>
            </a:r>
            <a:r>
              <a:rPr lang="sr-Cyrl-CS" sz="1600" dirty="0" smtClean="0"/>
              <a:t>вредности</a:t>
            </a:r>
            <a:r>
              <a:rPr lang="vi-VN" sz="1600" dirty="0" smtClean="0"/>
              <a:t> </a:t>
            </a:r>
            <a:r>
              <a:rPr lang="sr-Cyrl-CS" sz="1600" dirty="0" smtClean="0"/>
              <a:t>витамина</a:t>
            </a:r>
            <a:r>
              <a:rPr lang="vi-VN" sz="1600" dirty="0" smtClean="0"/>
              <a:t> </a:t>
            </a:r>
            <a:r>
              <a:rPr lang="en-US" sz="1600" dirty="0"/>
              <a:t>D</a:t>
            </a:r>
            <a:r>
              <a:rPr lang="vi-VN" sz="1600" dirty="0" smtClean="0"/>
              <a:t> </a:t>
            </a:r>
            <a:r>
              <a:rPr lang="sr-Cyrl-CS" sz="1600" dirty="0" smtClean="0"/>
              <a:t>у</a:t>
            </a:r>
            <a:r>
              <a:rPr lang="vi-VN" sz="1600" dirty="0" smtClean="0"/>
              <a:t> </a:t>
            </a:r>
            <a:r>
              <a:rPr lang="sr-Cyrl-CS" sz="1600" dirty="0" smtClean="0"/>
              <a:t>трудноћи</a:t>
            </a:r>
            <a:r>
              <a:rPr lang="vi-VN" sz="1600" dirty="0" smtClean="0"/>
              <a:t> </a:t>
            </a:r>
            <a:r>
              <a:rPr lang="sr-Cyrl-CS" sz="1600" dirty="0" smtClean="0"/>
              <a:t>и</a:t>
            </a:r>
            <a:r>
              <a:rPr lang="sr-Latn-RS" sz="1600" dirty="0" smtClean="0"/>
              <a:t> </a:t>
            </a:r>
            <a:r>
              <a:rPr lang="sr-Cyrl-CS" sz="1600" dirty="0" smtClean="0"/>
              <a:t>редуковане</a:t>
            </a:r>
            <a:r>
              <a:rPr lang="sr-Latn-RS" sz="1600" dirty="0" smtClean="0"/>
              <a:t> </a:t>
            </a:r>
            <a:r>
              <a:rPr lang="sr-Cyrl-CS" sz="1600" dirty="0" smtClean="0"/>
              <a:t>густине</a:t>
            </a:r>
            <a:r>
              <a:rPr lang="sr-Latn-RS" sz="1600" dirty="0" smtClean="0"/>
              <a:t> </a:t>
            </a:r>
            <a:r>
              <a:rPr lang="sr-Cyrl-CS" sz="1600" dirty="0" smtClean="0"/>
              <a:t>костију</a:t>
            </a:r>
            <a:r>
              <a:rPr lang="sr-Latn-RS" sz="1600" dirty="0" smtClean="0"/>
              <a:t> </a:t>
            </a:r>
            <a:r>
              <a:rPr lang="sr-Cyrl-CS" sz="1600" dirty="0" smtClean="0"/>
              <a:t>у</a:t>
            </a:r>
            <a:r>
              <a:rPr lang="sr-Latn-RS" sz="1600" dirty="0" smtClean="0"/>
              <a:t> </a:t>
            </a:r>
            <a:r>
              <a:rPr lang="sr-Cyrl-CS" sz="1600" dirty="0" smtClean="0"/>
              <a:t>адолесцентном</a:t>
            </a:r>
            <a:r>
              <a:rPr lang="sr-Latn-RS" sz="1600" dirty="0" smtClean="0"/>
              <a:t> </a:t>
            </a:r>
            <a:r>
              <a:rPr lang="sr-Cyrl-CS" sz="1600" dirty="0" smtClean="0"/>
              <a:t>периоду</a:t>
            </a:r>
            <a:r>
              <a:rPr lang="sr-Latn-RS" sz="1600" dirty="0" smtClean="0"/>
              <a:t> </a:t>
            </a:r>
            <a:r>
              <a:rPr lang="sr-Cyrl-CS" sz="1600" dirty="0" smtClean="0"/>
              <a:t>и</a:t>
            </a:r>
            <a:r>
              <a:rPr lang="sr-Latn-RS" sz="1600" dirty="0" smtClean="0"/>
              <a:t> </a:t>
            </a:r>
            <a:r>
              <a:rPr lang="sr-Cyrl-CS" sz="1600" dirty="0" smtClean="0"/>
              <a:t>повећаног</a:t>
            </a:r>
            <a:r>
              <a:rPr lang="sr-Latn-RS" sz="1600" dirty="0" smtClean="0"/>
              <a:t> </a:t>
            </a:r>
            <a:r>
              <a:rPr lang="sr-Cyrl-CS" sz="1600" dirty="0" smtClean="0"/>
              <a:t>ризика</a:t>
            </a:r>
            <a:r>
              <a:rPr lang="sr-Latn-RS" sz="1600" dirty="0" smtClean="0"/>
              <a:t> </a:t>
            </a:r>
            <a:r>
              <a:rPr lang="sr-Cyrl-CS" sz="1600" dirty="0" smtClean="0"/>
              <a:t>за</a:t>
            </a:r>
            <a:r>
              <a:rPr lang="sr-Latn-RS" sz="1600" dirty="0" smtClean="0"/>
              <a:t> </a:t>
            </a:r>
            <a:r>
              <a:rPr lang="sr-Cyrl-CS" sz="1600" dirty="0" smtClean="0"/>
              <a:t>појаву</a:t>
            </a:r>
            <a:r>
              <a:rPr lang="sr-Latn-RS" sz="1600" dirty="0" smtClean="0"/>
              <a:t> </a:t>
            </a:r>
            <a:r>
              <a:rPr lang="sr-Cyrl-CS" sz="1600" dirty="0" smtClean="0"/>
              <a:t>остеопорозе</a:t>
            </a:r>
            <a:r>
              <a:rPr lang="vi-VN" sz="1600" dirty="0" smtClean="0"/>
              <a:t> </a:t>
            </a:r>
            <a:r>
              <a:rPr lang="sr-Cyrl-CS" sz="1600" dirty="0" smtClean="0"/>
              <a:t>у</a:t>
            </a:r>
            <a:r>
              <a:rPr lang="vi-VN" sz="1600" dirty="0" smtClean="0"/>
              <a:t> </a:t>
            </a:r>
            <a:r>
              <a:rPr lang="sr-Cyrl-CS" sz="1600" dirty="0" smtClean="0"/>
              <a:t>каснијем</a:t>
            </a:r>
            <a:r>
              <a:rPr lang="vi-VN" sz="1600" dirty="0" smtClean="0"/>
              <a:t> </a:t>
            </a:r>
            <a:r>
              <a:rPr lang="sr-Cyrl-CS" sz="1600" dirty="0" smtClean="0"/>
              <a:t>животном</a:t>
            </a:r>
            <a:r>
              <a:rPr lang="vi-VN" sz="1600" dirty="0" smtClean="0"/>
              <a:t> </a:t>
            </a:r>
            <a:r>
              <a:rPr lang="sr-Cyrl-CS" sz="1600" dirty="0" smtClean="0"/>
              <a:t>периоду</a:t>
            </a:r>
            <a:r>
              <a:rPr lang="vi-VN" sz="1600" dirty="0" smtClean="0"/>
              <a:t> .</a:t>
            </a:r>
            <a:endParaRPr lang="sr-Latn-RS" sz="1600" dirty="0" smtClean="0"/>
          </a:p>
          <a:p>
            <a:pPr marL="0" indent="0">
              <a:buNone/>
            </a:pPr>
            <a:r>
              <a:rPr lang="vi-VN" sz="1600" dirty="0" smtClean="0"/>
              <a:t> </a:t>
            </a:r>
            <a:endParaRPr lang="sr-Latn-RS" sz="1600" dirty="0"/>
          </a:p>
        </p:txBody>
      </p:sp>
    </p:spTree>
    <p:extLst>
      <p:ext uri="{BB962C8B-B14F-4D97-AF65-F5344CB8AC3E}">
        <p14:creationId xmlns="" xmlns:p14="http://schemas.microsoft.com/office/powerpoint/2010/main" val="1991597522"/>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ВИТАМИН</a:t>
            </a:r>
            <a:r>
              <a:rPr lang="sr-Latn-RS" dirty="0" smtClean="0"/>
              <a:t> </a:t>
            </a:r>
            <a:r>
              <a:rPr lang="en-US" dirty="0"/>
              <a:t>C</a:t>
            </a:r>
            <a:endParaRPr lang="sr-Latn-RS" dirty="0"/>
          </a:p>
        </p:txBody>
      </p:sp>
      <p:sp>
        <p:nvSpPr>
          <p:cNvPr id="3" name="Content Placeholder 2"/>
          <p:cNvSpPr>
            <a:spLocks noGrp="1"/>
          </p:cNvSpPr>
          <p:nvPr>
            <p:ph idx="1"/>
          </p:nvPr>
        </p:nvSpPr>
        <p:spPr>
          <a:xfrm>
            <a:off x="457200" y="1600200"/>
            <a:ext cx="8229600" cy="4997152"/>
          </a:xfrm>
        </p:spPr>
        <p:txBody>
          <a:bodyPr>
            <a:normAutofit fontScale="40000" lnSpcReduction="20000"/>
          </a:bodyPr>
          <a:lstStyle/>
          <a:p>
            <a:r>
              <a:rPr lang="sr-Cyrl-CS" sz="4500" dirty="0" smtClean="0"/>
              <a:t>У</a:t>
            </a:r>
            <a:r>
              <a:rPr lang="pl-PL" sz="4500" dirty="0" smtClean="0"/>
              <a:t> </a:t>
            </a:r>
            <a:r>
              <a:rPr lang="sr-Cyrl-CS" sz="4500" dirty="0" smtClean="0"/>
              <a:t>трудноћи</a:t>
            </a:r>
            <a:r>
              <a:rPr lang="pl-PL" sz="4500" dirty="0" smtClean="0"/>
              <a:t> </a:t>
            </a:r>
            <a:r>
              <a:rPr lang="sr-Cyrl-CS" sz="4500" dirty="0" smtClean="0"/>
              <a:t>потребе</a:t>
            </a:r>
            <a:r>
              <a:rPr lang="pl-PL" sz="4500" dirty="0" smtClean="0"/>
              <a:t> </a:t>
            </a:r>
            <a:r>
              <a:rPr lang="sr-Cyrl-CS" sz="4500" dirty="0" smtClean="0"/>
              <a:t>за</a:t>
            </a:r>
            <a:r>
              <a:rPr lang="pl-PL" sz="4500" dirty="0" smtClean="0"/>
              <a:t> </a:t>
            </a:r>
            <a:r>
              <a:rPr lang="sr-Cyrl-CS" sz="4500" dirty="0" smtClean="0"/>
              <a:t>витамином</a:t>
            </a:r>
            <a:r>
              <a:rPr lang="pl-PL" sz="4500" dirty="0" smtClean="0"/>
              <a:t> </a:t>
            </a:r>
            <a:r>
              <a:rPr lang="en-US" sz="4500" dirty="0"/>
              <a:t>C</a:t>
            </a:r>
            <a:r>
              <a:rPr lang="pl-PL" sz="4500" dirty="0" smtClean="0"/>
              <a:t> </a:t>
            </a:r>
            <a:r>
              <a:rPr lang="sr-Cyrl-CS" sz="4500" dirty="0" smtClean="0"/>
              <a:t>расту</a:t>
            </a:r>
            <a:r>
              <a:rPr lang="pl-PL" sz="4500" dirty="0" smtClean="0"/>
              <a:t> </a:t>
            </a:r>
            <a:r>
              <a:rPr lang="sr-Cyrl-CS" sz="4500" dirty="0" smtClean="0"/>
              <a:t>за</a:t>
            </a:r>
            <a:r>
              <a:rPr lang="pl-PL" sz="4500" dirty="0" smtClean="0"/>
              <a:t> </a:t>
            </a:r>
            <a:r>
              <a:rPr lang="sr-Cyrl-CS" sz="4500" dirty="0" smtClean="0"/>
              <a:t>додатних</a:t>
            </a:r>
            <a:r>
              <a:rPr lang="pl-PL" sz="4500" dirty="0" smtClean="0"/>
              <a:t> </a:t>
            </a:r>
            <a:r>
              <a:rPr lang="pl-PL" sz="4500" dirty="0"/>
              <a:t>10 </a:t>
            </a:r>
            <a:r>
              <a:rPr lang="sr-Cyrl-CS" sz="4500" dirty="0" smtClean="0"/>
              <a:t>мг</a:t>
            </a:r>
            <a:r>
              <a:rPr lang="pl-PL" sz="4500" dirty="0" smtClean="0"/>
              <a:t>/</a:t>
            </a:r>
            <a:r>
              <a:rPr lang="sr-Cyrl-CS" sz="4500" dirty="0" smtClean="0"/>
              <a:t>дан</a:t>
            </a:r>
            <a:r>
              <a:rPr lang="pl-PL" sz="4500" dirty="0" smtClean="0"/>
              <a:t> </a:t>
            </a:r>
            <a:r>
              <a:rPr lang="sr-Cyrl-CS" sz="4500" dirty="0" smtClean="0"/>
              <a:t>витамина</a:t>
            </a:r>
            <a:r>
              <a:rPr lang="pl-PL" sz="4500" dirty="0" smtClean="0"/>
              <a:t> </a:t>
            </a:r>
            <a:r>
              <a:rPr lang="sr-Cyrl-CS" sz="4500" dirty="0" smtClean="0"/>
              <a:t>Ц</a:t>
            </a:r>
            <a:r>
              <a:rPr lang="pl-PL" sz="4500" dirty="0" smtClean="0"/>
              <a:t>.</a:t>
            </a:r>
            <a:endParaRPr lang="pl-PL" sz="4500" dirty="0"/>
          </a:p>
          <a:p>
            <a:r>
              <a:rPr lang="sr-Cyrl-CS" sz="4500" dirty="0" smtClean="0"/>
              <a:t>Сматра</a:t>
            </a:r>
            <a:r>
              <a:rPr lang="sr-Latn-RS" sz="4500" dirty="0" smtClean="0"/>
              <a:t> </a:t>
            </a:r>
            <a:r>
              <a:rPr lang="sr-Cyrl-CS" sz="4500" dirty="0" smtClean="0"/>
              <a:t>се</a:t>
            </a:r>
            <a:r>
              <a:rPr lang="sr-Latn-RS" sz="4500" dirty="0" smtClean="0"/>
              <a:t> </a:t>
            </a:r>
            <a:r>
              <a:rPr lang="sr-Cyrl-CS" sz="4500" dirty="0" smtClean="0"/>
              <a:t>да</a:t>
            </a:r>
            <a:r>
              <a:rPr lang="sr-Latn-RS" sz="4500" dirty="0" smtClean="0"/>
              <a:t> </a:t>
            </a:r>
            <a:r>
              <a:rPr lang="sr-Cyrl-CS" sz="4500" dirty="0" smtClean="0"/>
              <a:t>се</a:t>
            </a:r>
            <a:r>
              <a:rPr lang="sr-Latn-RS" sz="4500" dirty="0" smtClean="0"/>
              <a:t> </a:t>
            </a:r>
            <a:r>
              <a:rPr lang="sr-Cyrl-CS" sz="4500" dirty="0" smtClean="0"/>
              <a:t>дневне</a:t>
            </a:r>
            <a:r>
              <a:rPr lang="sr-Latn-RS" sz="4500" dirty="0" smtClean="0"/>
              <a:t> </a:t>
            </a:r>
            <a:r>
              <a:rPr lang="sr-Cyrl-CS" sz="4500" dirty="0" smtClean="0"/>
              <a:t>потребе</a:t>
            </a:r>
            <a:r>
              <a:rPr lang="sr-Latn-RS" sz="4500" dirty="0" smtClean="0"/>
              <a:t> </a:t>
            </a:r>
            <a:r>
              <a:rPr lang="sr-Cyrl-CS" sz="4500" dirty="0" smtClean="0"/>
              <a:t>од</a:t>
            </a:r>
            <a:r>
              <a:rPr lang="sr-Latn-RS" sz="4500" dirty="0" smtClean="0"/>
              <a:t> </a:t>
            </a:r>
            <a:r>
              <a:rPr lang="sr-Latn-RS" sz="4500" dirty="0"/>
              <a:t>85 </a:t>
            </a:r>
            <a:r>
              <a:rPr lang="en-US" sz="4500" dirty="0" smtClean="0"/>
              <a:t>mg</a:t>
            </a:r>
            <a:r>
              <a:rPr lang="sr-Latn-RS" sz="4500" dirty="0" smtClean="0"/>
              <a:t> </a:t>
            </a:r>
            <a:r>
              <a:rPr lang="sr-Cyrl-CS" sz="4500" dirty="0" smtClean="0"/>
              <a:t>витамина</a:t>
            </a:r>
            <a:r>
              <a:rPr lang="sr-Latn-RS" sz="4500" dirty="0" smtClean="0"/>
              <a:t> </a:t>
            </a:r>
            <a:r>
              <a:rPr lang="en-US" sz="4500" dirty="0"/>
              <a:t>C</a:t>
            </a:r>
            <a:r>
              <a:rPr lang="sr-Latn-RS" sz="4500" dirty="0" smtClean="0"/>
              <a:t> </a:t>
            </a:r>
            <a:r>
              <a:rPr lang="sr-Cyrl-CS" sz="4500" dirty="0" smtClean="0"/>
              <a:t>у</a:t>
            </a:r>
            <a:r>
              <a:rPr lang="sr-Latn-RS" sz="4500" dirty="0" smtClean="0"/>
              <a:t> </a:t>
            </a:r>
            <a:r>
              <a:rPr lang="sr-Cyrl-CS" sz="4500" dirty="0" smtClean="0"/>
              <a:t>трудноћи</a:t>
            </a:r>
            <a:r>
              <a:rPr lang="sr-Latn-RS" sz="4500" dirty="0" smtClean="0"/>
              <a:t> </a:t>
            </a:r>
            <a:r>
              <a:rPr lang="sr-Cyrl-CS" sz="4500" dirty="0" smtClean="0"/>
              <a:t>могу</a:t>
            </a:r>
            <a:r>
              <a:rPr lang="sr-Latn-RS" sz="4500" dirty="0" smtClean="0"/>
              <a:t> </a:t>
            </a:r>
            <a:r>
              <a:rPr lang="sr-Cyrl-CS" sz="4500" dirty="0" smtClean="0"/>
              <a:t>постићи</a:t>
            </a:r>
            <a:r>
              <a:rPr lang="sr-Latn-RS" sz="4500" dirty="0" smtClean="0"/>
              <a:t> </a:t>
            </a:r>
            <a:r>
              <a:rPr lang="sr-Cyrl-CS" sz="4500" dirty="0" smtClean="0"/>
              <a:t>уносом</a:t>
            </a:r>
            <a:r>
              <a:rPr lang="sr-Latn-RS" sz="4500" dirty="0" smtClean="0"/>
              <a:t> </a:t>
            </a:r>
            <a:r>
              <a:rPr lang="sr-Cyrl-CS" sz="4500" dirty="0" smtClean="0"/>
              <a:t>пет</a:t>
            </a:r>
            <a:r>
              <a:rPr lang="vi-VN" sz="4500" dirty="0" smtClean="0"/>
              <a:t> </a:t>
            </a:r>
            <a:r>
              <a:rPr lang="sr-Cyrl-CS" sz="4500" dirty="0" smtClean="0"/>
              <a:t>порција</a:t>
            </a:r>
            <a:r>
              <a:rPr lang="vi-VN" sz="4500" dirty="0" smtClean="0"/>
              <a:t> </a:t>
            </a:r>
            <a:r>
              <a:rPr lang="sr-Cyrl-CS" sz="4500" dirty="0" smtClean="0"/>
              <a:t>воћа</a:t>
            </a:r>
            <a:r>
              <a:rPr lang="vi-VN" sz="4500" dirty="0" smtClean="0"/>
              <a:t>. </a:t>
            </a:r>
            <a:endParaRPr lang="sr-Latn-RS" sz="4500" dirty="0" smtClean="0"/>
          </a:p>
          <a:p>
            <a:r>
              <a:rPr lang="sr-Cyrl-CS" sz="4500" dirty="0" smtClean="0"/>
              <a:t>Резултати</a:t>
            </a:r>
            <a:r>
              <a:rPr lang="vi-VN" sz="4500" dirty="0" smtClean="0"/>
              <a:t> </a:t>
            </a:r>
            <a:r>
              <a:rPr lang="sr-Cyrl-CS" sz="4500" dirty="0" smtClean="0"/>
              <a:t>неколико</a:t>
            </a:r>
            <a:r>
              <a:rPr lang="vi-VN" sz="4500" dirty="0" smtClean="0"/>
              <a:t> </a:t>
            </a:r>
            <a:r>
              <a:rPr lang="sr-Cyrl-CS" sz="4500" dirty="0" smtClean="0"/>
              <a:t>студија</a:t>
            </a:r>
            <a:r>
              <a:rPr lang="vi-VN" sz="4500" dirty="0" smtClean="0"/>
              <a:t> </a:t>
            </a:r>
            <a:r>
              <a:rPr lang="sr-Cyrl-CS" sz="4500" dirty="0" smtClean="0"/>
              <a:t>указују</a:t>
            </a:r>
            <a:r>
              <a:rPr lang="vi-VN" sz="4500" dirty="0" smtClean="0"/>
              <a:t> </a:t>
            </a:r>
            <a:r>
              <a:rPr lang="sr-Cyrl-CS" sz="4500" dirty="0" smtClean="0"/>
              <a:t>на</a:t>
            </a:r>
            <a:r>
              <a:rPr lang="vi-VN" sz="4500" dirty="0" smtClean="0"/>
              <a:t> </a:t>
            </a:r>
            <a:r>
              <a:rPr lang="sr-Cyrl-CS" sz="4500" dirty="0" smtClean="0"/>
              <a:t>везу</a:t>
            </a:r>
            <a:r>
              <a:rPr lang="vi-VN" sz="4500" dirty="0" smtClean="0"/>
              <a:t> </a:t>
            </a:r>
            <a:r>
              <a:rPr lang="sr-Cyrl-CS" sz="4500" dirty="0" smtClean="0"/>
              <a:t>између</a:t>
            </a:r>
            <a:r>
              <a:rPr lang="vi-VN" sz="4500" dirty="0" smtClean="0"/>
              <a:t> </a:t>
            </a:r>
            <a:r>
              <a:rPr lang="sr-Cyrl-CS" sz="4500" dirty="0" smtClean="0"/>
              <a:t>ниске</a:t>
            </a:r>
            <a:r>
              <a:rPr lang="vi-VN" sz="4500" dirty="0" smtClean="0"/>
              <a:t> </a:t>
            </a:r>
            <a:r>
              <a:rPr lang="sr-Cyrl-CS" sz="4500" dirty="0" smtClean="0"/>
              <a:t>концентрације</a:t>
            </a:r>
            <a:r>
              <a:rPr lang="sr-Latn-RS" sz="4500" dirty="0" smtClean="0"/>
              <a:t> </a:t>
            </a:r>
            <a:r>
              <a:rPr lang="sr-Cyrl-CS" sz="4500" dirty="0" smtClean="0"/>
              <a:t>витамина</a:t>
            </a:r>
            <a:r>
              <a:rPr lang="sr-Latn-RS" sz="4500" dirty="0" smtClean="0"/>
              <a:t> </a:t>
            </a:r>
            <a:r>
              <a:rPr lang="en-US" sz="4500" dirty="0"/>
              <a:t>C</a:t>
            </a:r>
            <a:r>
              <a:rPr lang="sr-Latn-RS" sz="4500" dirty="0" smtClean="0"/>
              <a:t> </a:t>
            </a:r>
            <a:r>
              <a:rPr lang="sr-Cyrl-CS" sz="4500" dirty="0" smtClean="0"/>
              <a:t>у</a:t>
            </a:r>
            <a:r>
              <a:rPr lang="sr-Latn-RS" sz="4500" dirty="0" smtClean="0"/>
              <a:t> </a:t>
            </a:r>
            <a:r>
              <a:rPr lang="sr-Cyrl-CS" sz="4500" dirty="0" smtClean="0"/>
              <a:t>крви</a:t>
            </a:r>
            <a:r>
              <a:rPr lang="sr-Latn-RS" sz="4500" dirty="0" smtClean="0"/>
              <a:t> </a:t>
            </a:r>
            <a:r>
              <a:rPr lang="sr-Cyrl-CS" sz="4500" dirty="0" smtClean="0"/>
              <a:t>и</a:t>
            </a:r>
            <a:r>
              <a:rPr lang="sr-Latn-RS" sz="4500" dirty="0" smtClean="0"/>
              <a:t> </a:t>
            </a:r>
            <a:r>
              <a:rPr lang="sr-Cyrl-CS" sz="4500" dirty="0" smtClean="0"/>
              <a:t>ризика</a:t>
            </a:r>
            <a:r>
              <a:rPr lang="sr-Latn-RS" sz="4500" dirty="0" smtClean="0"/>
              <a:t> </a:t>
            </a:r>
            <a:r>
              <a:rPr lang="sr-Cyrl-CS" sz="4500" dirty="0" smtClean="0"/>
              <a:t>за</a:t>
            </a:r>
            <a:r>
              <a:rPr lang="sr-Latn-RS" sz="4500" dirty="0" smtClean="0"/>
              <a:t> </a:t>
            </a:r>
            <a:r>
              <a:rPr lang="sr-Cyrl-CS" sz="4500" dirty="0" smtClean="0"/>
              <a:t>појаву</a:t>
            </a:r>
            <a:r>
              <a:rPr lang="sr-Latn-RS" sz="4500" dirty="0" smtClean="0"/>
              <a:t> </a:t>
            </a:r>
            <a:r>
              <a:rPr lang="sr-Cyrl-CS" sz="4500" dirty="0" smtClean="0"/>
              <a:t>прееклампсије</a:t>
            </a:r>
            <a:r>
              <a:rPr lang="sr-Latn-RS" sz="4500" dirty="0" smtClean="0"/>
              <a:t>, </a:t>
            </a:r>
            <a:r>
              <a:rPr lang="sr-Cyrl-CS" sz="4500" dirty="0" smtClean="0"/>
              <a:t>као</a:t>
            </a:r>
            <a:r>
              <a:rPr lang="sr-Latn-RS" sz="4500" dirty="0" smtClean="0"/>
              <a:t> </a:t>
            </a:r>
            <a:r>
              <a:rPr lang="sr-Cyrl-CS" sz="4500" dirty="0" smtClean="0"/>
              <a:t>и</a:t>
            </a:r>
            <a:r>
              <a:rPr lang="sr-Latn-RS" sz="4500" dirty="0" smtClean="0"/>
              <a:t> </a:t>
            </a:r>
            <a:r>
              <a:rPr lang="sr-Cyrl-CS" sz="4500" dirty="0" smtClean="0"/>
              <a:t>превремену</a:t>
            </a:r>
            <a:r>
              <a:rPr lang="sr-Latn-RS" sz="4500" dirty="0" smtClean="0"/>
              <a:t> </a:t>
            </a:r>
            <a:r>
              <a:rPr lang="sr-Cyrl-CS" sz="4500" dirty="0" smtClean="0"/>
              <a:t>руптуру</a:t>
            </a:r>
            <a:r>
              <a:rPr lang="sr-Latn-RS" sz="4500" dirty="0" smtClean="0"/>
              <a:t> </a:t>
            </a:r>
            <a:r>
              <a:rPr lang="sr-Cyrl-CS" sz="4500" dirty="0" smtClean="0"/>
              <a:t>плаценте</a:t>
            </a:r>
            <a:r>
              <a:rPr lang="sr-Latn-RS" sz="4500" dirty="0" smtClean="0"/>
              <a:t>.</a:t>
            </a:r>
            <a:endParaRPr lang="sr-Latn-RS" sz="4500" dirty="0"/>
          </a:p>
          <a:p>
            <a:pPr marL="0" indent="0">
              <a:buNone/>
            </a:pPr>
            <a:r>
              <a:rPr lang="sr-Latn-RS" sz="4500" dirty="0" smtClean="0"/>
              <a:t> </a:t>
            </a:r>
            <a:r>
              <a:rPr lang="sr-Cyrl-CS" sz="4500" dirty="0" smtClean="0"/>
              <a:t>Велики</a:t>
            </a:r>
            <a:r>
              <a:rPr lang="sr-Latn-RS" sz="4500" dirty="0" smtClean="0"/>
              <a:t> </a:t>
            </a:r>
            <a:r>
              <a:rPr lang="sr-Cyrl-CS" sz="4500" dirty="0" smtClean="0"/>
              <a:t>број</a:t>
            </a:r>
            <a:r>
              <a:rPr lang="sr-Latn-RS" sz="4500" dirty="0" smtClean="0"/>
              <a:t> </a:t>
            </a:r>
            <a:r>
              <a:rPr lang="sr-Cyrl-CS" sz="4500" dirty="0" smtClean="0"/>
              <a:t>студија</a:t>
            </a:r>
            <a:r>
              <a:rPr lang="sr-Latn-RS" sz="4500" dirty="0" smtClean="0"/>
              <a:t> </a:t>
            </a:r>
            <a:r>
              <a:rPr lang="sr-Cyrl-CS" sz="4500" dirty="0" smtClean="0"/>
              <a:t>у</a:t>
            </a:r>
            <a:r>
              <a:rPr lang="sr-Latn-RS" sz="4500" dirty="0" smtClean="0"/>
              <a:t> </a:t>
            </a:r>
            <a:r>
              <a:rPr lang="sr-Cyrl-CS" sz="4500" dirty="0" smtClean="0"/>
              <a:t>којима</a:t>
            </a:r>
            <a:r>
              <a:rPr lang="sr-Latn-RS" sz="4500" dirty="0" smtClean="0"/>
              <a:t> </a:t>
            </a:r>
            <a:r>
              <a:rPr lang="sr-Cyrl-CS" sz="4500" dirty="0" smtClean="0"/>
              <a:t>је</a:t>
            </a:r>
            <a:r>
              <a:rPr lang="sr-Latn-RS" sz="4500" dirty="0" smtClean="0"/>
              <a:t> </a:t>
            </a:r>
            <a:r>
              <a:rPr lang="sr-Cyrl-CS" sz="4500" dirty="0" smtClean="0"/>
              <a:t>коришћен</a:t>
            </a:r>
            <a:r>
              <a:rPr lang="sr-Latn-RS" sz="4500" dirty="0" smtClean="0"/>
              <a:t> </a:t>
            </a:r>
            <a:r>
              <a:rPr lang="sr-Cyrl-CS" sz="4500" dirty="0" smtClean="0"/>
              <a:t>витамин</a:t>
            </a:r>
            <a:r>
              <a:rPr lang="sr-Latn-RS" sz="4500" dirty="0" smtClean="0"/>
              <a:t> </a:t>
            </a:r>
            <a:r>
              <a:rPr lang="en-US" sz="4500" dirty="0"/>
              <a:t>C</a:t>
            </a:r>
            <a:r>
              <a:rPr lang="sr-Latn-RS" sz="4500" dirty="0" smtClean="0"/>
              <a:t> </a:t>
            </a:r>
            <a:r>
              <a:rPr lang="sr-Cyrl-CS" sz="4500" dirty="0" smtClean="0"/>
              <a:t>за</a:t>
            </a:r>
            <a:r>
              <a:rPr lang="sr-Latn-RS" sz="4500" dirty="0" smtClean="0"/>
              <a:t> </a:t>
            </a:r>
            <a:r>
              <a:rPr lang="sr-Cyrl-CS" sz="4500" dirty="0" smtClean="0"/>
              <a:t>превенцију</a:t>
            </a:r>
            <a:r>
              <a:rPr lang="sr-Latn-RS" sz="4500" dirty="0" smtClean="0"/>
              <a:t> </a:t>
            </a:r>
            <a:r>
              <a:rPr lang="sr-Cyrl-CS" sz="4500" dirty="0" smtClean="0"/>
              <a:t>превременог</a:t>
            </a:r>
            <a:r>
              <a:rPr lang="sr-Latn-RS" sz="4500" dirty="0" smtClean="0"/>
              <a:t> </a:t>
            </a:r>
            <a:r>
              <a:rPr lang="sr-Cyrl-CS" sz="4500" dirty="0" smtClean="0"/>
              <a:t>порођаја</a:t>
            </a:r>
            <a:r>
              <a:rPr lang="vi-VN" sz="4500" dirty="0" smtClean="0"/>
              <a:t> </a:t>
            </a:r>
            <a:r>
              <a:rPr lang="sr-Cyrl-CS" sz="4500" dirty="0" smtClean="0"/>
              <a:t>указују</a:t>
            </a:r>
            <a:r>
              <a:rPr lang="vi-VN" sz="4500" dirty="0" smtClean="0"/>
              <a:t> </a:t>
            </a:r>
            <a:r>
              <a:rPr lang="sr-Cyrl-CS" sz="4500" dirty="0" smtClean="0"/>
              <a:t>да</a:t>
            </a:r>
            <a:r>
              <a:rPr lang="vi-VN" sz="4500" dirty="0" smtClean="0"/>
              <a:t> </a:t>
            </a:r>
            <a:r>
              <a:rPr lang="sr-Cyrl-CS" sz="4500" dirty="0" smtClean="0"/>
              <a:t>не</a:t>
            </a:r>
            <a:r>
              <a:rPr lang="vi-VN" sz="4500" dirty="0" smtClean="0"/>
              <a:t> </a:t>
            </a:r>
            <a:r>
              <a:rPr lang="sr-Cyrl-CS" sz="4500" dirty="0" smtClean="0"/>
              <a:t>постоји</a:t>
            </a:r>
            <a:r>
              <a:rPr lang="vi-VN" sz="4500" dirty="0" smtClean="0"/>
              <a:t> </a:t>
            </a:r>
            <a:r>
              <a:rPr lang="sr-Cyrl-CS" sz="4500" dirty="0" smtClean="0"/>
              <a:t>корист</a:t>
            </a:r>
            <a:r>
              <a:rPr lang="vi-VN" sz="4500" dirty="0" smtClean="0"/>
              <a:t> </a:t>
            </a:r>
            <a:r>
              <a:rPr lang="sr-Cyrl-CS" sz="4500" dirty="0" smtClean="0"/>
              <a:t>од</a:t>
            </a:r>
            <a:r>
              <a:rPr lang="vi-VN" sz="4500" dirty="0" smtClean="0"/>
              <a:t> </a:t>
            </a:r>
            <a:r>
              <a:rPr lang="sr-Cyrl-CS" sz="4500" dirty="0" smtClean="0"/>
              <a:t>суплементације</a:t>
            </a:r>
            <a:r>
              <a:rPr lang="vi-VN" sz="4500" dirty="0" smtClean="0"/>
              <a:t> </a:t>
            </a:r>
            <a:r>
              <a:rPr lang="sr-Cyrl-CS" sz="4500" dirty="0" smtClean="0"/>
              <a:t>витамином</a:t>
            </a:r>
            <a:r>
              <a:rPr lang="vi-VN" sz="4500" dirty="0" smtClean="0"/>
              <a:t> </a:t>
            </a:r>
            <a:r>
              <a:rPr lang="en-US" sz="4500" dirty="0"/>
              <a:t>C</a:t>
            </a:r>
            <a:r>
              <a:rPr lang="sr-Latn-RS" sz="4500" dirty="0" smtClean="0"/>
              <a:t>.</a:t>
            </a:r>
          </a:p>
          <a:p>
            <a:pPr marL="0" indent="0">
              <a:buNone/>
            </a:pPr>
            <a:r>
              <a:rPr lang="vi-VN" sz="4500" dirty="0" smtClean="0"/>
              <a:t> </a:t>
            </a:r>
            <a:r>
              <a:rPr lang="sr-Cyrl-CS" sz="4500" dirty="0" smtClean="0"/>
              <a:t>Не</a:t>
            </a:r>
            <a:r>
              <a:rPr lang="vi-VN" sz="4500" dirty="0" smtClean="0"/>
              <a:t> </a:t>
            </a:r>
            <a:r>
              <a:rPr lang="sr-Cyrl-CS" sz="4500" dirty="0" smtClean="0"/>
              <a:t>постоје</a:t>
            </a:r>
            <a:r>
              <a:rPr lang="sr-Latn-RS" sz="4500" dirty="0" smtClean="0"/>
              <a:t> </a:t>
            </a:r>
            <a:r>
              <a:rPr lang="sr-Cyrl-CS" sz="4500" dirty="0" smtClean="0"/>
              <a:t>препоруке</a:t>
            </a:r>
            <a:r>
              <a:rPr lang="sr-Latn-RS" sz="4500" dirty="0" smtClean="0"/>
              <a:t> </a:t>
            </a:r>
            <a:r>
              <a:rPr lang="sr-Cyrl-CS" sz="4500" dirty="0" smtClean="0"/>
              <a:t>за</a:t>
            </a:r>
            <a:r>
              <a:rPr lang="sr-Latn-RS" sz="4500" dirty="0" smtClean="0"/>
              <a:t> </a:t>
            </a:r>
            <a:r>
              <a:rPr lang="sr-Cyrl-CS" sz="4500" dirty="0" smtClean="0"/>
              <a:t>суплементацију</a:t>
            </a:r>
            <a:r>
              <a:rPr lang="sr-Latn-RS" sz="4500" dirty="0" smtClean="0"/>
              <a:t> </a:t>
            </a:r>
            <a:r>
              <a:rPr lang="sr-Cyrl-CS" sz="4500" dirty="0" smtClean="0"/>
              <a:t>витамином</a:t>
            </a:r>
            <a:r>
              <a:rPr lang="sr-Latn-RS" sz="4500" dirty="0" smtClean="0"/>
              <a:t> </a:t>
            </a:r>
            <a:r>
              <a:rPr lang="en-US" sz="4500" dirty="0"/>
              <a:t>C</a:t>
            </a:r>
            <a:r>
              <a:rPr lang="sr-Latn-RS" sz="4500" dirty="0" smtClean="0"/>
              <a:t> </a:t>
            </a:r>
            <a:r>
              <a:rPr lang="sr-Cyrl-CS" sz="4500" dirty="0" smtClean="0"/>
              <a:t>у</a:t>
            </a:r>
            <a:r>
              <a:rPr lang="sr-Latn-RS" sz="4500" dirty="0" smtClean="0"/>
              <a:t> </a:t>
            </a:r>
            <a:r>
              <a:rPr lang="sr-Cyrl-CS" sz="4500" dirty="0" smtClean="0"/>
              <a:t>трудноћи</a:t>
            </a:r>
            <a:r>
              <a:rPr lang="sr-Latn-RS" sz="4500" dirty="0" smtClean="0"/>
              <a:t>, </a:t>
            </a:r>
            <a:r>
              <a:rPr lang="sr-Cyrl-CS" sz="4500" dirty="0" smtClean="0"/>
              <a:t>али</a:t>
            </a:r>
            <a:r>
              <a:rPr lang="sr-Latn-RS" sz="4500" dirty="0" smtClean="0"/>
              <a:t> </a:t>
            </a:r>
            <a:r>
              <a:rPr lang="sr-Cyrl-CS" sz="4500" dirty="0" smtClean="0"/>
              <a:t>неке</a:t>
            </a:r>
            <a:r>
              <a:rPr lang="sr-Latn-RS" sz="4500" dirty="0" smtClean="0"/>
              <a:t> </a:t>
            </a:r>
            <a:r>
              <a:rPr lang="sr-Cyrl-CS" sz="4500" dirty="0" smtClean="0"/>
              <a:t>особе</a:t>
            </a:r>
            <a:r>
              <a:rPr lang="sr-Latn-RS" sz="4500" dirty="0" smtClean="0"/>
              <a:t> </a:t>
            </a:r>
            <a:r>
              <a:rPr lang="sr-Cyrl-CS" sz="4500" dirty="0" smtClean="0"/>
              <a:t>могу</a:t>
            </a:r>
            <a:r>
              <a:rPr lang="sr-Latn-RS" sz="4500" dirty="0" smtClean="0"/>
              <a:t> </a:t>
            </a:r>
            <a:r>
              <a:rPr lang="sr-Cyrl-CS" sz="4500" dirty="0" smtClean="0"/>
              <a:t>имати</a:t>
            </a:r>
            <a:r>
              <a:rPr lang="sr-Latn-RS" sz="4500" dirty="0" smtClean="0"/>
              <a:t> </a:t>
            </a:r>
            <a:r>
              <a:rPr lang="sr-Cyrl-CS" sz="4500" dirty="0" smtClean="0"/>
              <a:t>користи</a:t>
            </a:r>
            <a:r>
              <a:rPr lang="sr-Latn-RS" sz="4500" dirty="0" smtClean="0"/>
              <a:t> </a:t>
            </a:r>
            <a:r>
              <a:rPr lang="sr-Cyrl-CS" sz="4500" dirty="0" smtClean="0"/>
              <a:t>од</a:t>
            </a:r>
            <a:r>
              <a:rPr lang="sr-Latn-RS" sz="4500" dirty="0" smtClean="0"/>
              <a:t> </a:t>
            </a:r>
            <a:r>
              <a:rPr lang="sr-Cyrl-CS" sz="4500" dirty="0" smtClean="0"/>
              <a:t>суплементације</a:t>
            </a:r>
            <a:r>
              <a:rPr lang="sr-Latn-RS" sz="4500" dirty="0" smtClean="0"/>
              <a:t> </a:t>
            </a:r>
            <a:r>
              <a:rPr lang="sr-Cyrl-CS" sz="4500" dirty="0" smtClean="0"/>
              <a:t>витамином</a:t>
            </a:r>
            <a:r>
              <a:rPr lang="sr-Latn-RS" sz="4500" dirty="0" smtClean="0"/>
              <a:t> </a:t>
            </a:r>
            <a:r>
              <a:rPr lang="en-US" sz="4500" dirty="0"/>
              <a:t>C</a:t>
            </a:r>
            <a:r>
              <a:rPr lang="sr-Latn-RS" sz="4500" dirty="0" smtClean="0"/>
              <a:t>, </a:t>
            </a:r>
            <a:r>
              <a:rPr lang="sr-Cyrl-CS" sz="4500" dirty="0" smtClean="0"/>
              <a:t>као</a:t>
            </a:r>
            <a:r>
              <a:rPr lang="sr-Latn-RS" sz="4500" dirty="0" smtClean="0"/>
              <a:t> </a:t>
            </a:r>
            <a:r>
              <a:rPr lang="sr-Cyrl-CS" sz="4500" dirty="0" smtClean="0"/>
              <a:t>што</a:t>
            </a:r>
            <a:r>
              <a:rPr lang="sr-Latn-RS" sz="4500" dirty="0" smtClean="0"/>
              <a:t> </a:t>
            </a:r>
            <a:r>
              <a:rPr lang="sr-Cyrl-CS" sz="4500" dirty="0" smtClean="0"/>
              <a:t>су</a:t>
            </a:r>
            <a:r>
              <a:rPr lang="sr-Latn-RS" sz="4500" dirty="0" smtClean="0"/>
              <a:t> </a:t>
            </a:r>
            <a:r>
              <a:rPr lang="sr-Cyrl-CS" sz="4500" dirty="0" smtClean="0"/>
              <a:t>труднице</a:t>
            </a:r>
            <a:r>
              <a:rPr lang="sr-Latn-RS" sz="4500" dirty="0" smtClean="0"/>
              <a:t> </a:t>
            </a:r>
            <a:r>
              <a:rPr lang="sr-Cyrl-CS" sz="4500" dirty="0" smtClean="0"/>
              <a:t>пушачи</a:t>
            </a:r>
            <a:r>
              <a:rPr lang="sr-Latn-RS" sz="4500" dirty="0" smtClean="0"/>
              <a:t> </a:t>
            </a:r>
            <a:r>
              <a:rPr lang="sr-Cyrl-CS" sz="4500" dirty="0" smtClean="0"/>
              <a:t>и</a:t>
            </a:r>
            <a:r>
              <a:rPr lang="sr-Latn-RS" sz="4500" dirty="0" smtClean="0"/>
              <a:t> </a:t>
            </a:r>
            <a:r>
              <a:rPr lang="sr-Cyrl-CS" sz="4500" dirty="0" smtClean="0"/>
              <a:t>трудноћа</a:t>
            </a:r>
            <a:r>
              <a:rPr lang="sr-Latn-RS" sz="4500" dirty="0" smtClean="0"/>
              <a:t> </a:t>
            </a:r>
            <a:r>
              <a:rPr lang="sr-Cyrl-CS" sz="4500" dirty="0" smtClean="0"/>
              <a:t>са</a:t>
            </a:r>
            <a:r>
              <a:rPr lang="sr-Latn-RS" sz="4500" dirty="0" smtClean="0"/>
              <a:t> </a:t>
            </a:r>
            <a:r>
              <a:rPr lang="sr-Cyrl-CS" sz="4500" dirty="0" smtClean="0"/>
              <a:t>више</a:t>
            </a:r>
            <a:r>
              <a:rPr lang="sr-Latn-RS" sz="4500" dirty="0" smtClean="0"/>
              <a:t> </a:t>
            </a:r>
            <a:r>
              <a:rPr lang="sr-Cyrl-CS" sz="4500" dirty="0" smtClean="0"/>
              <a:t>од</a:t>
            </a:r>
            <a:r>
              <a:rPr lang="sr-Latn-RS" sz="4500" dirty="0" smtClean="0"/>
              <a:t> </a:t>
            </a:r>
            <a:r>
              <a:rPr lang="sr-Cyrl-CS" sz="4500" dirty="0" smtClean="0"/>
              <a:t>једног</a:t>
            </a:r>
            <a:r>
              <a:rPr lang="sr-Latn-RS" sz="4500" dirty="0" smtClean="0"/>
              <a:t> </a:t>
            </a:r>
            <a:r>
              <a:rPr lang="sr-Cyrl-CS" sz="4500" dirty="0" smtClean="0"/>
              <a:t>плода</a:t>
            </a:r>
            <a:r>
              <a:rPr lang="sr-Latn-RS" sz="4500" dirty="0" smtClean="0"/>
              <a:t>.</a:t>
            </a:r>
          </a:p>
          <a:p>
            <a:pPr marL="0" indent="0">
              <a:buNone/>
            </a:pPr>
            <a:r>
              <a:rPr lang="sr-Latn-RS" sz="4500" dirty="0" smtClean="0"/>
              <a:t> </a:t>
            </a:r>
            <a:r>
              <a:rPr lang="sr-Cyrl-CS" sz="4500" dirty="0" smtClean="0"/>
              <a:t>Закључак</a:t>
            </a:r>
            <a:r>
              <a:rPr lang="sr-Latn-RS" sz="4500" dirty="0" smtClean="0"/>
              <a:t> </a:t>
            </a:r>
            <a:r>
              <a:rPr lang="sr-Cyrl-CS" sz="4500" dirty="0" smtClean="0"/>
              <a:t>рандомизоване</a:t>
            </a:r>
            <a:r>
              <a:rPr lang="sr-Latn-RS" sz="4500" dirty="0" smtClean="0"/>
              <a:t>, </a:t>
            </a:r>
            <a:r>
              <a:rPr lang="sr-Cyrl-CS" sz="4500" dirty="0" smtClean="0"/>
              <a:t>двоструко</a:t>
            </a:r>
            <a:r>
              <a:rPr lang="sr-Latn-RS" sz="4500" dirty="0" smtClean="0"/>
              <a:t> </a:t>
            </a:r>
            <a:r>
              <a:rPr lang="sr-Cyrl-CS" sz="4500" dirty="0" smtClean="0"/>
              <a:t>слепе</a:t>
            </a:r>
            <a:r>
              <a:rPr lang="sr-Latn-RS" sz="4500" dirty="0" smtClean="0"/>
              <a:t> </a:t>
            </a:r>
            <a:r>
              <a:rPr lang="sr-Cyrl-CS" sz="4500" dirty="0" smtClean="0"/>
              <a:t>студије</a:t>
            </a:r>
            <a:r>
              <a:rPr lang="sr-Latn-RS" sz="4500" dirty="0" smtClean="0"/>
              <a:t> </a:t>
            </a:r>
            <a:r>
              <a:rPr lang="sr-Cyrl-CS" sz="4500" dirty="0" smtClean="0"/>
              <a:t>из</a:t>
            </a:r>
            <a:r>
              <a:rPr lang="sr-Latn-RS" sz="4500" dirty="0" smtClean="0"/>
              <a:t> </a:t>
            </a:r>
            <a:r>
              <a:rPr lang="sr-Latn-RS" sz="4500" dirty="0"/>
              <a:t>2014. </a:t>
            </a:r>
            <a:r>
              <a:rPr lang="sr-Cyrl-CS" sz="4500" dirty="0" smtClean="0"/>
              <a:t>године</a:t>
            </a:r>
            <a:r>
              <a:rPr lang="sr-Latn-RS" sz="4500" dirty="0" smtClean="0"/>
              <a:t> </a:t>
            </a:r>
            <a:r>
              <a:rPr lang="sr-Cyrl-CS" sz="4500" dirty="0" smtClean="0"/>
              <a:t>у</a:t>
            </a:r>
            <a:r>
              <a:rPr lang="sr-Latn-RS" sz="4500" dirty="0" smtClean="0"/>
              <a:t> </a:t>
            </a:r>
            <a:r>
              <a:rPr lang="sr-Cyrl-CS" sz="4500" dirty="0" smtClean="0"/>
              <a:t>којој</a:t>
            </a:r>
            <a:r>
              <a:rPr lang="sr-Latn-RS" sz="4500" dirty="0" smtClean="0"/>
              <a:t> </a:t>
            </a:r>
            <a:r>
              <a:rPr lang="sr-Cyrl-CS" sz="4500" dirty="0" smtClean="0"/>
              <a:t>су</a:t>
            </a:r>
            <a:r>
              <a:rPr lang="sr-Latn-RS" sz="4500" dirty="0" smtClean="0"/>
              <a:t> </a:t>
            </a:r>
            <a:r>
              <a:rPr lang="sr-Cyrl-CS" sz="4500" dirty="0" smtClean="0"/>
              <a:t>труднице</a:t>
            </a:r>
            <a:r>
              <a:rPr lang="sr-Latn-RS" sz="4500" dirty="0" smtClean="0"/>
              <a:t> </a:t>
            </a:r>
            <a:r>
              <a:rPr lang="sr-Cyrl-CS" sz="4500" dirty="0" smtClean="0"/>
              <a:t>пушачи</a:t>
            </a:r>
            <a:r>
              <a:rPr lang="sr-Latn-RS" sz="4500" dirty="0" smtClean="0"/>
              <a:t> </a:t>
            </a:r>
            <a:r>
              <a:rPr lang="sr-Cyrl-CS" sz="4500" dirty="0" smtClean="0"/>
              <a:t>биле</a:t>
            </a:r>
            <a:r>
              <a:rPr lang="sr-Latn-RS" sz="4500" dirty="0" smtClean="0"/>
              <a:t> </a:t>
            </a:r>
            <a:r>
              <a:rPr lang="sr-Cyrl-CS" sz="4500" dirty="0" smtClean="0"/>
              <a:t>суплементиране</a:t>
            </a:r>
            <a:r>
              <a:rPr lang="sr-Latn-RS" sz="4500" dirty="0" smtClean="0"/>
              <a:t> </a:t>
            </a:r>
            <a:r>
              <a:rPr lang="sr-Cyrl-CS" sz="4500" dirty="0" smtClean="0"/>
              <a:t>витамином</a:t>
            </a:r>
            <a:r>
              <a:rPr lang="sr-Latn-RS" sz="4500" dirty="0" smtClean="0"/>
              <a:t> </a:t>
            </a:r>
            <a:r>
              <a:rPr lang="en-US" sz="4500" dirty="0"/>
              <a:t>C</a:t>
            </a:r>
            <a:r>
              <a:rPr lang="sr-Latn-RS" sz="4500" dirty="0" smtClean="0"/>
              <a:t> </a:t>
            </a:r>
            <a:r>
              <a:rPr lang="sr-Latn-RS" sz="4500" dirty="0"/>
              <a:t>(500 </a:t>
            </a:r>
            <a:r>
              <a:rPr lang="en-US" sz="4500" dirty="0" smtClean="0"/>
              <a:t>mg</a:t>
            </a:r>
            <a:r>
              <a:rPr lang="sr-Latn-RS" sz="4500" dirty="0" smtClean="0"/>
              <a:t>/</a:t>
            </a:r>
            <a:r>
              <a:rPr lang="sr-Cyrl-CS" sz="4500" dirty="0" smtClean="0"/>
              <a:t>дан</a:t>
            </a:r>
            <a:r>
              <a:rPr lang="sr-Latn-RS" sz="4500" dirty="0" smtClean="0"/>
              <a:t>), </a:t>
            </a:r>
            <a:r>
              <a:rPr lang="sr-Cyrl-CS" sz="4500" dirty="0" smtClean="0"/>
              <a:t>а</a:t>
            </a:r>
            <a:r>
              <a:rPr lang="sr-Latn-RS" sz="4500" dirty="0" smtClean="0"/>
              <a:t> </a:t>
            </a:r>
            <a:r>
              <a:rPr lang="sr-Cyrl-CS" sz="4500" dirty="0" smtClean="0"/>
              <a:t>праћени</a:t>
            </a:r>
            <a:r>
              <a:rPr lang="sr-Latn-RS" sz="4500" dirty="0" smtClean="0"/>
              <a:t> </a:t>
            </a:r>
            <a:r>
              <a:rPr lang="sr-Cyrl-CS" sz="4500" dirty="0" smtClean="0"/>
              <a:t>су</a:t>
            </a:r>
            <a:r>
              <a:rPr lang="sr-Latn-RS" sz="4500" dirty="0" smtClean="0"/>
              <a:t> </a:t>
            </a:r>
            <a:r>
              <a:rPr lang="sr-Cyrl-CS" sz="4500" dirty="0" smtClean="0"/>
              <a:t>функција</a:t>
            </a:r>
            <a:r>
              <a:rPr lang="sr-Latn-RS" sz="4500" dirty="0" smtClean="0"/>
              <a:t> </a:t>
            </a:r>
            <a:r>
              <a:rPr lang="sr-Cyrl-CS" sz="4500" dirty="0" smtClean="0"/>
              <a:t>плућа</a:t>
            </a:r>
            <a:r>
              <a:rPr lang="vi-VN" sz="4500" dirty="0" smtClean="0"/>
              <a:t> </a:t>
            </a:r>
            <a:r>
              <a:rPr lang="sr-Cyrl-CS" sz="4500" dirty="0" smtClean="0"/>
              <a:t>и</a:t>
            </a:r>
            <a:r>
              <a:rPr lang="vi-VN" sz="4500" dirty="0" smtClean="0"/>
              <a:t> </a:t>
            </a:r>
            <a:r>
              <a:rPr lang="sr-Cyrl-CS" sz="4500" dirty="0" smtClean="0"/>
              <a:t>респираторни</a:t>
            </a:r>
            <a:r>
              <a:rPr lang="vi-VN" sz="4500" dirty="0" smtClean="0"/>
              <a:t> </a:t>
            </a:r>
            <a:r>
              <a:rPr lang="sr-Cyrl-CS" sz="4500" dirty="0" smtClean="0"/>
              <a:t>поремећаји</a:t>
            </a:r>
            <a:r>
              <a:rPr lang="vi-VN" sz="4500" dirty="0" smtClean="0"/>
              <a:t> </a:t>
            </a:r>
            <a:r>
              <a:rPr lang="sr-Cyrl-CS" sz="4500" dirty="0" smtClean="0"/>
              <a:t>новорођенчади</a:t>
            </a:r>
            <a:r>
              <a:rPr lang="vi-VN" sz="4500" dirty="0" smtClean="0"/>
              <a:t> </a:t>
            </a:r>
            <a:r>
              <a:rPr lang="sr-Cyrl-CS" sz="4500" dirty="0" smtClean="0"/>
              <a:t>до</a:t>
            </a:r>
            <a:r>
              <a:rPr lang="vi-VN" sz="4500" dirty="0" smtClean="0"/>
              <a:t> </a:t>
            </a:r>
            <a:r>
              <a:rPr lang="sr-Cyrl-CS" sz="4500" dirty="0" smtClean="0"/>
              <a:t>навршених</a:t>
            </a:r>
            <a:r>
              <a:rPr lang="vi-VN" sz="4500" dirty="0" smtClean="0"/>
              <a:t> </a:t>
            </a:r>
            <a:r>
              <a:rPr lang="sr-Cyrl-CS" sz="4500" dirty="0" smtClean="0"/>
              <a:t>годину</a:t>
            </a:r>
            <a:r>
              <a:rPr lang="vi-VN" sz="4500" dirty="0" smtClean="0"/>
              <a:t> </a:t>
            </a:r>
            <a:r>
              <a:rPr lang="sr-Cyrl-CS" sz="4500" dirty="0" smtClean="0"/>
              <a:t>дана</a:t>
            </a:r>
            <a:r>
              <a:rPr lang="vi-VN" sz="4500" dirty="0" smtClean="0"/>
              <a:t>, </a:t>
            </a:r>
            <a:r>
              <a:rPr lang="sr-Cyrl-CS" sz="4500" dirty="0" smtClean="0"/>
              <a:t>јесте</a:t>
            </a:r>
            <a:r>
              <a:rPr lang="vi-VN" sz="4500" dirty="0" smtClean="0"/>
              <a:t> </a:t>
            </a:r>
            <a:r>
              <a:rPr lang="sr-Cyrl-CS" sz="4500" dirty="0" smtClean="0"/>
              <a:t>да</a:t>
            </a:r>
            <a:r>
              <a:rPr lang="vi-VN" sz="4500" dirty="0" smtClean="0"/>
              <a:t> </a:t>
            </a:r>
            <a:r>
              <a:rPr lang="sr-Cyrl-CS" sz="4500" dirty="0" smtClean="0"/>
              <a:t>је</a:t>
            </a:r>
            <a:r>
              <a:rPr lang="sr-Latn-RS" sz="4500" dirty="0" smtClean="0"/>
              <a:t> </a:t>
            </a:r>
            <a:r>
              <a:rPr lang="sr-Cyrl-CS" sz="4500" dirty="0" smtClean="0"/>
              <a:t>суплементација</a:t>
            </a:r>
            <a:r>
              <a:rPr lang="sr-Latn-RS" sz="4500" dirty="0" smtClean="0"/>
              <a:t> </a:t>
            </a:r>
            <a:r>
              <a:rPr lang="sr-Cyrl-CS" sz="4500" dirty="0" smtClean="0"/>
              <a:t>витамином</a:t>
            </a:r>
            <a:r>
              <a:rPr lang="sr-Latn-RS" sz="4500" dirty="0" smtClean="0"/>
              <a:t> </a:t>
            </a:r>
            <a:r>
              <a:rPr lang="en-US" sz="4500" dirty="0"/>
              <a:t>C</a:t>
            </a:r>
            <a:r>
              <a:rPr lang="sr-Latn-RS" sz="4500" dirty="0" smtClean="0"/>
              <a:t> </a:t>
            </a:r>
            <a:r>
              <a:rPr lang="sr-Cyrl-CS" sz="4500" dirty="0" smtClean="0"/>
              <a:t>могла</a:t>
            </a:r>
            <a:r>
              <a:rPr lang="sr-Latn-RS" sz="4500" dirty="0" smtClean="0"/>
              <a:t> </a:t>
            </a:r>
            <a:r>
              <a:rPr lang="sr-Cyrl-CS" sz="4500" dirty="0" smtClean="0"/>
              <a:t>да</a:t>
            </a:r>
            <a:r>
              <a:rPr lang="sr-Latn-RS" sz="4500" dirty="0" smtClean="0"/>
              <a:t> </a:t>
            </a:r>
            <a:r>
              <a:rPr lang="sr-Cyrl-CS" sz="4500" dirty="0" smtClean="0"/>
              <a:t>буде</a:t>
            </a:r>
            <a:r>
              <a:rPr lang="sr-Latn-RS" sz="4500" dirty="0" smtClean="0"/>
              <a:t> </a:t>
            </a:r>
            <a:r>
              <a:rPr lang="sr-Cyrl-CS" sz="4500" dirty="0" smtClean="0"/>
              <a:t>јефтин</a:t>
            </a:r>
            <a:r>
              <a:rPr lang="sr-Latn-RS" sz="4500" dirty="0" smtClean="0"/>
              <a:t> </a:t>
            </a:r>
            <a:r>
              <a:rPr lang="sr-Cyrl-CS" sz="4500" dirty="0" smtClean="0"/>
              <a:t>и</a:t>
            </a:r>
            <a:r>
              <a:rPr lang="sr-Latn-RS" sz="4500" dirty="0" smtClean="0"/>
              <a:t> </a:t>
            </a:r>
            <a:r>
              <a:rPr lang="sr-Cyrl-CS" sz="4500" dirty="0" smtClean="0"/>
              <a:t>једноставан</a:t>
            </a:r>
            <a:r>
              <a:rPr lang="sr-Latn-RS" sz="4500" dirty="0" smtClean="0"/>
              <a:t> </a:t>
            </a:r>
            <a:r>
              <a:rPr lang="sr-Cyrl-CS" sz="4500" dirty="0" smtClean="0"/>
              <a:t>приступ</a:t>
            </a:r>
            <a:r>
              <a:rPr lang="sr-Latn-RS" sz="4500" dirty="0" smtClean="0"/>
              <a:t> </a:t>
            </a:r>
            <a:r>
              <a:rPr lang="sr-Cyrl-CS" sz="4500" dirty="0" smtClean="0"/>
              <a:t>за</a:t>
            </a:r>
            <a:r>
              <a:rPr lang="sr-Latn-RS" sz="4500" dirty="0" smtClean="0"/>
              <a:t> </a:t>
            </a:r>
            <a:r>
              <a:rPr lang="sr-Cyrl-CS" sz="4500" dirty="0" smtClean="0"/>
              <a:t>смањење</a:t>
            </a:r>
            <a:r>
              <a:rPr lang="sr-Latn-RS" sz="4500" dirty="0" smtClean="0"/>
              <a:t> </a:t>
            </a:r>
            <a:r>
              <a:rPr lang="sr-Cyrl-CS" sz="4500" dirty="0" smtClean="0"/>
              <a:t>ефеката</a:t>
            </a:r>
            <a:r>
              <a:rPr lang="vi-VN" sz="4500" dirty="0" smtClean="0"/>
              <a:t> </a:t>
            </a:r>
            <a:r>
              <a:rPr lang="sr-Cyrl-CS" sz="4500" dirty="0" smtClean="0"/>
              <a:t>пушења</a:t>
            </a:r>
            <a:r>
              <a:rPr lang="vi-VN" sz="4500" dirty="0" smtClean="0"/>
              <a:t> </a:t>
            </a:r>
            <a:r>
              <a:rPr lang="sr-Cyrl-CS" sz="4500" dirty="0" smtClean="0"/>
              <a:t>на</a:t>
            </a:r>
            <a:r>
              <a:rPr lang="vi-VN" sz="4500" dirty="0" smtClean="0"/>
              <a:t> </a:t>
            </a:r>
            <a:r>
              <a:rPr lang="sr-Cyrl-CS" sz="4500" dirty="0" smtClean="0"/>
              <a:t>функцију</a:t>
            </a:r>
            <a:r>
              <a:rPr lang="vi-VN" sz="4500" dirty="0" smtClean="0"/>
              <a:t> </a:t>
            </a:r>
            <a:r>
              <a:rPr lang="sr-Cyrl-CS" sz="4500" dirty="0" smtClean="0"/>
              <a:t>плућа</a:t>
            </a:r>
            <a:r>
              <a:rPr lang="vi-VN" sz="4500" dirty="0" smtClean="0"/>
              <a:t> </a:t>
            </a:r>
            <a:r>
              <a:rPr lang="sr-Cyrl-CS" sz="4500" dirty="0" smtClean="0"/>
              <a:t>код</a:t>
            </a:r>
            <a:r>
              <a:rPr lang="vi-VN" sz="4500" dirty="0" smtClean="0"/>
              <a:t> </a:t>
            </a:r>
            <a:r>
              <a:rPr lang="sr-Cyrl-CS" sz="4500" dirty="0" smtClean="0"/>
              <a:t>новорођенчади</a:t>
            </a:r>
            <a:r>
              <a:rPr lang="vi-VN" sz="4500" dirty="0" smtClean="0"/>
              <a:t> . </a:t>
            </a:r>
            <a:r>
              <a:rPr lang="sr-Cyrl-CS" sz="4500" dirty="0" smtClean="0"/>
              <a:t>Институт</a:t>
            </a:r>
            <a:r>
              <a:rPr lang="vi-VN" sz="4500" dirty="0" smtClean="0"/>
              <a:t> </a:t>
            </a:r>
            <a:r>
              <a:rPr lang="sr-Cyrl-CS" sz="4500" dirty="0" smtClean="0"/>
              <a:t>за</a:t>
            </a:r>
            <a:r>
              <a:rPr lang="vi-VN" sz="4500" dirty="0" smtClean="0"/>
              <a:t> </a:t>
            </a:r>
            <a:r>
              <a:rPr lang="sr-Cyrl-CS" sz="4500" dirty="0" smtClean="0"/>
              <a:t>медицину</a:t>
            </a:r>
            <a:r>
              <a:rPr lang="sr-Latn-RS" sz="4500" dirty="0" smtClean="0"/>
              <a:t> </a:t>
            </a:r>
            <a:r>
              <a:rPr lang="sr-Cyrl-CS" sz="4500" dirty="0" smtClean="0"/>
              <a:t>Националне</a:t>
            </a:r>
            <a:r>
              <a:rPr lang="pl-PL" sz="4500" dirty="0" smtClean="0"/>
              <a:t> </a:t>
            </a:r>
            <a:r>
              <a:rPr lang="sr-Cyrl-CS" sz="4500" dirty="0" smtClean="0"/>
              <a:t>академије</a:t>
            </a:r>
            <a:r>
              <a:rPr lang="pl-PL" sz="4500" dirty="0" smtClean="0"/>
              <a:t> </a:t>
            </a:r>
            <a:r>
              <a:rPr lang="sr-Cyrl-CS" sz="4500" dirty="0" smtClean="0"/>
              <a:t>наука</a:t>
            </a:r>
            <a:r>
              <a:rPr lang="pl-PL" sz="4500" dirty="0" smtClean="0"/>
              <a:t> </a:t>
            </a:r>
            <a:r>
              <a:rPr lang="sr-Cyrl-CS" sz="4500" dirty="0" smtClean="0"/>
              <a:t>САД</a:t>
            </a:r>
            <a:r>
              <a:rPr lang="pl-PL" sz="4500" dirty="0" smtClean="0"/>
              <a:t> </a:t>
            </a:r>
            <a:r>
              <a:rPr lang="sr-Cyrl-CS" sz="4500" dirty="0" smtClean="0"/>
              <a:t>препоручује</a:t>
            </a:r>
            <a:r>
              <a:rPr lang="pl-PL" sz="4500" dirty="0" smtClean="0"/>
              <a:t> </a:t>
            </a:r>
            <a:r>
              <a:rPr lang="sr-Cyrl-CS" sz="4500" dirty="0" smtClean="0"/>
              <a:t>додатни</a:t>
            </a:r>
            <a:r>
              <a:rPr lang="pl-PL" sz="4500" dirty="0" smtClean="0"/>
              <a:t> </a:t>
            </a:r>
            <a:r>
              <a:rPr lang="sr-Cyrl-CS" sz="4500" dirty="0" smtClean="0"/>
              <a:t>унос</a:t>
            </a:r>
            <a:r>
              <a:rPr lang="pl-PL" sz="4500" dirty="0" smtClean="0"/>
              <a:t> </a:t>
            </a:r>
            <a:r>
              <a:rPr lang="sr-Cyrl-CS" sz="4500" dirty="0" smtClean="0"/>
              <a:t>од</a:t>
            </a:r>
            <a:r>
              <a:rPr lang="pl-PL" sz="4500" dirty="0" smtClean="0"/>
              <a:t> </a:t>
            </a:r>
            <a:r>
              <a:rPr lang="pl-PL" sz="4500" dirty="0"/>
              <a:t>50 </a:t>
            </a:r>
            <a:r>
              <a:rPr lang="en-US" sz="4500" dirty="0" smtClean="0"/>
              <a:t>mg</a:t>
            </a:r>
            <a:r>
              <a:rPr lang="pl-PL" sz="4500" dirty="0" smtClean="0"/>
              <a:t> </a:t>
            </a:r>
            <a:r>
              <a:rPr lang="sr-Cyrl-CS" sz="4500" dirty="0" smtClean="0"/>
              <a:t>витамина</a:t>
            </a:r>
            <a:r>
              <a:rPr lang="pl-PL" sz="4500" dirty="0" smtClean="0"/>
              <a:t> </a:t>
            </a:r>
            <a:r>
              <a:rPr lang="en-US" sz="4500" dirty="0"/>
              <a:t>C</a:t>
            </a:r>
            <a:r>
              <a:rPr lang="pl-PL" sz="4500" dirty="0" smtClean="0"/>
              <a:t> </a:t>
            </a:r>
            <a:r>
              <a:rPr lang="sr-Cyrl-CS" sz="4500" dirty="0" smtClean="0"/>
              <a:t>дневно</a:t>
            </a:r>
            <a:r>
              <a:rPr lang="sr-Latn-RS" sz="4500" dirty="0" smtClean="0"/>
              <a:t> </a:t>
            </a:r>
            <a:r>
              <a:rPr lang="sr-Cyrl-CS" sz="4500" dirty="0" smtClean="0"/>
              <a:t>трудницама</a:t>
            </a:r>
            <a:r>
              <a:rPr lang="sr-Latn-RS" sz="4500" dirty="0" smtClean="0"/>
              <a:t> </a:t>
            </a:r>
            <a:r>
              <a:rPr lang="sr-Cyrl-CS" sz="4500" dirty="0" smtClean="0"/>
              <a:t>које</a:t>
            </a:r>
            <a:r>
              <a:rPr lang="sr-Latn-RS" sz="4500" dirty="0" smtClean="0"/>
              <a:t> </a:t>
            </a:r>
            <a:r>
              <a:rPr lang="sr-Cyrl-CS" sz="4500" dirty="0" smtClean="0"/>
              <a:t>имају</a:t>
            </a:r>
            <a:r>
              <a:rPr lang="sr-Latn-RS" sz="4500" dirty="0" smtClean="0"/>
              <a:t> </a:t>
            </a:r>
            <a:r>
              <a:rPr lang="sr-Cyrl-CS" sz="4500" dirty="0" smtClean="0"/>
              <a:t>ризик</a:t>
            </a:r>
            <a:r>
              <a:rPr lang="sr-Latn-RS" sz="4500" dirty="0" smtClean="0"/>
              <a:t> </a:t>
            </a:r>
            <a:r>
              <a:rPr lang="sr-Cyrl-CS" sz="4500" dirty="0" smtClean="0"/>
              <a:t>од</a:t>
            </a:r>
            <a:r>
              <a:rPr lang="sr-Latn-RS" sz="4500" dirty="0" smtClean="0"/>
              <a:t> </a:t>
            </a:r>
            <a:r>
              <a:rPr lang="sr-Cyrl-CS" sz="4500" dirty="0" smtClean="0"/>
              <a:t>дефицита</a:t>
            </a:r>
            <a:r>
              <a:rPr lang="sr-Latn-RS" sz="4500" dirty="0" smtClean="0"/>
              <a:t> </a:t>
            </a:r>
            <a:r>
              <a:rPr lang="sr-Cyrl-CS" sz="4500" dirty="0" smtClean="0"/>
              <a:t>услед</a:t>
            </a:r>
            <a:r>
              <a:rPr lang="sr-Latn-RS" sz="4500" dirty="0" smtClean="0"/>
              <a:t> </a:t>
            </a:r>
            <a:r>
              <a:rPr lang="sr-Cyrl-CS" sz="4500" dirty="0" smtClean="0"/>
              <a:t>недовољне</a:t>
            </a:r>
            <a:r>
              <a:rPr lang="sr-Latn-RS" sz="4500" dirty="0" smtClean="0"/>
              <a:t> </a:t>
            </a:r>
            <a:r>
              <a:rPr lang="sr-Cyrl-CS" sz="4500" dirty="0" smtClean="0"/>
              <a:t>заступљености</a:t>
            </a:r>
            <a:r>
              <a:rPr lang="sr-Latn-RS" sz="4500" dirty="0" smtClean="0"/>
              <a:t> </a:t>
            </a:r>
            <a:r>
              <a:rPr lang="sr-Cyrl-CS" sz="4500" dirty="0" smtClean="0"/>
              <a:t>воћа</a:t>
            </a:r>
            <a:r>
              <a:rPr lang="sr-Latn-RS" sz="4500" dirty="0" smtClean="0"/>
              <a:t> </a:t>
            </a:r>
            <a:r>
              <a:rPr lang="sr-Cyrl-CS" sz="4500" dirty="0" smtClean="0"/>
              <a:t>и</a:t>
            </a:r>
            <a:r>
              <a:rPr lang="sr-Latn-RS" sz="4500" dirty="0" smtClean="0"/>
              <a:t> </a:t>
            </a:r>
            <a:r>
              <a:rPr lang="sr-Cyrl-CS" sz="4500" dirty="0" smtClean="0"/>
              <a:t>поврћа</a:t>
            </a:r>
            <a:r>
              <a:rPr lang="sr-Latn-RS" sz="4500" dirty="0" smtClean="0"/>
              <a:t> </a:t>
            </a:r>
            <a:r>
              <a:rPr lang="sr-Cyrl-CS" sz="4500" dirty="0" smtClean="0"/>
              <a:t>у</a:t>
            </a:r>
            <a:r>
              <a:rPr lang="sr-Latn-RS" sz="4500" dirty="0" smtClean="0"/>
              <a:t> </a:t>
            </a:r>
            <a:r>
              <a:rPr lang="sr-Cyrl-CS" sz="4500" dirty="0" smtClean="0"/>
              <a:t>исхрани</a:t>
            </a:r>
            <a:r>
              <a:rPr lang="sr-Latn-RS" dirty="0" smtClean="0"/>
              <a:t>.</a:t>
            </a:r>
            <a:endParaRPr lang="sr-Latn-RS" dirty="0"/>
          </a:p>
        </p:txBody>
      </p:sp>
    </p:spTree>
    <p:extLst>
      <p:ext uri="{BB962C8B-B14F-4D97-AF65-F5344CB8AC3E}">
        <p14:creationId xmlns="" xmlns:p14="http://schemas.microsoft.com/office/powerpoint/2010/main" val="1300583395"/>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smtClean="0"/>
              <a:t>ГВОЖЂЕ</a:t>
            </a:r>
            <a:endParaRPr lang="sr-Latn-RS" dirty="0"/>
          </a:p>
        </p:txBody>
      </p:sp>
      <p:sp>
        <p:nvSpPr>
          <p:cNvPr id="3" name="Content Placeholder 2"/>
          <p:cNvSpPr>
            <a:spLocks noGrp="1"/>
          </p:cNvSpPr>
          <p:nvPr>
            <p:ph idx="1"/>
          </p:nvPr>
        </p:nvSpPr>
        <p:spPr>
          <a:xfrm>
            <a:off x="107504" y="1340768"/>
            <a:ext cx="9036496" cy="5256584"/>
          </a:xfrm>
        </p:spPr>
        <p:txBody>
          <a:bodyPr>
            <a:normAutofit fontScale="55000" lnSpcReduction="20000"/>
          </a:bodyPr>
          <a:lstStyle/>
          <a:p>
            <a:pPr marL="0" indent="0">
              <a:buNone/>
            </a:pPr>
            <a:r>
              <a:rPr lang="sr-Cyrl-CS" dirty="0" smtClean="0"/>
              <a:t>Додатне</a:t>
            </a:r>
            <a:r>
              <a:rPr lang="vi-VN" dirty="0" smtClean="0"/>
              <a:t> </a:t>
            </a:r>
            <a:r>
              <a:rPr lang="sr-Cyrl-CS" dirty="0" smtClean="0"/>
              <a:t>количине</a:t>
            </a:r>
            <a:r>
              <a:rPr lang="vi-VN" dirty="0" smtClean="0"/>
              <a:t> </a:t>
            </a:r>
            <a:r>
              <a:rPr lang="sr-Cyrl-CS" dirty="0" smtClean="0"/>
              <a:t>гвожђа</a:t>
            </a:r>
            <a:r>
              <a:rPr lang="vi-VN" dirty="0" smtClean="0"/>
              <a:t> </a:t>
            </a:r>
            <a:r>
              <a:rPr lang="sr-Cyrl-CS" dirty="0" smtClean="0"/>
              <a:t>у</a:t>
            </a:r>
            <a:r>
              <a:rPr lang="vi-VN" dirty="0" smtClean="0"/>
              <a:t> </a:t>
            </a:r>
            <a:r>
              <a:rPr lang="sr-Cyrl-CS" dirty="0" smtClean="0"/>
              <a:t>трудноћи</a:t>
            </a:r>
            <a:r>
              <a:rPr lang="vi-VN" dirty="0" smtClean="0"/>
              <a:t> </a:t>
            </a:r>
            <a:r>
              <a:rPr lang="sr-Cyrl-CS" dirty="0" smtClean="0"/>
              <a:t>су</a:t>
            </a:r>
            <a:r>
              <a:rPr lang="vi-VN" dirty="0" smtClean="0"/>
              <a:t> </a:t>
            </a:r>
            <a:r>
              <a:rPr lang="sr-Cyrl-CS" dirty="0" smtClean="0"/>
              <a:t>неопходне</a:t>
            </a:r>
            <a:r>
              <a:rPr lang="vi-VN" dirty="0" smtClean="0"/>
              <a:t> </a:t>
            </a:r>
            <a:r>
              <a:rPr lang="sr-Cyrl-CS" dirty="0" smtClean="0"/>
              <a:t>због</a:t>
            </a:r>
            <a:r>
              <a:rPr lang="vi-VN" dirty="0" smtClean="0"/>
              <a:t> </a:t>
            </a:r>
            <a:r>
              <a:rPr lang="sr-Cyrl-CS" dirty="0" smtClean="0"/>
              <a:t>повећања</a:t>
            </a:r>
            <a:r>
              <a:rPr lang="vi-VN" dirty="0" smtClean="0"/>
              <a:t> </a:t>
            </a:r>
            <a:r>
              <a:rPr lang="sr-Cyrl-CS" dirty="0" smtClean="0"/>
              <a:t>волумена</a:t>
            </a:r>
            <a:r>
              <a:rPr lang="vi-VN" dirty="0" smtClean="0"/>
              <a:t> </a:t>
            </a:r>
            <a:r>
              <a:rPr lang="sr-Cyrl-CS" dirty="0" smtClean="0"/>
              <a:t>крви</a:t>
            </a:r>
            <a:r>
              <a:rPr lang="sr-Latn-RS" dirty="0" smtClean="0"/>
              <a:t> </a:t>
            </a:r>
            <a:r>
              <a:rPr lang="sr-Cyrl-CS" dirty="0" smtClean="0"/>
              <a:t>мајке</a:t>
            </a:r>
            <a:r>
              <a:rPr lang="pl-PL" dirty="0" smtClean="0"/>
              <a:t>, </a:t>
            </a:r>
            <a:r>
              <a:rPr lang="sr-Cyrl-CS" dirty="0" smtClean="0"/>
              <a:t>а</a:t>
            </a:r>
            <a:r>
              <a:rPr lang="pl-PL" dirty="0" smtClean="0"/>
              <a:t> </a:t>
            </a:r>
            <a:r>
              <a:rPr lang="sr-Cyrl-CS" dirty="0" smtClean="0"/>
              <a:t>повећање</a:t>
            </a:r>
            <a:r>
              <a:rPr lang="pl-PL" dirty="0" smtClean="0"/>
              <a:t> </a:t>
            </a:r>
            <a:r>
              <a:rPr lang="sr-Cyrl-CS" dirty="0" smtClean="0"/>
              <a:t>у</a:t>
            </a:r>
            <a:r>
              <a:rPr lang="pl-PL" dirty="0" smtClean="0"/>
              <a:t> </a:t>
            </a:r>
            <a:r>
              <a:rPr lang="sr-Cyrl-CS" dirty="0" smtClean="0"/>
              <a:t>потребама</a:t>
            </a:r>
            <a:r>
              <a:rPr lang="pl-PL" dirty="0" smtClean="0"/>
              <a:t> </a:t>
            </a:r>
            <a:r>
              <a:rPr lang="sr-Cyrl-CS" dirty="0" smtClean="0"/>
              <a:t>може</a:t>
            </a:r>
            <a:r>
              <a:rPr lang="pl-PL" dirty="0" smtClean="0"/>
              <a:t> </a:t>
            </a:r>
            <a:r>
              <a:rPr lang="sr-Cyrl-CS" dirty="0" smtClean="0"/>
              <a:t>да</a:t>
            </a:r>
            <a:r>
              <a:rPr lang="pl-PL" dirty="0" smtClean="0"/>
              <a:t> </a:t>
            </a:r>
            <a:r>
              <a:rPr lang="sr-Cyrl-CS" dirty="0" smtClean="0"/>
              <a:t>буде</a:t>
            </a:r>
            <a:r>
              <a:rPr lang="pl-PL" dirty="0" smtClean="0"/>
              <a:t> </a:t>
            </a:r>
            <a:r>
              <a:rPr lang="sr-Cyrl-CS" dirty="0" smtClean="0"/>
              <a:t>и</a:t>
            </a:r>
            <a:r>
              <a:rPr lang="pl-PL" dirty="0" smtClean="0"/>
              <a:t> </a:t>
            </a:r>
            <a:r>
              <a:rPr lang="sr-Cyrl-CS" dirty="0" smtClean="0"/>
              <a:t>до</a:t>
            </a:r>
            <a:r>
              <a:rPr lang="pl-PL" dirty="0" smtClean="0"/>
              <a:t> </a:t>
            </a:r>
            <a:r>
              <a:rPr lang="pl-PL" dirty="0"/>
              <a:t>50% </a:t>
            </a:r>
            <a:r>
              <a:rPr lang="sr-Cyrl-CS" dirty="0" smtClean="0"/>
              <a:t>на</a:t>
            </a:r>
            <a:r>
              <a:rPr lang="pl-PL" dirty="0" smtClean="0"/>
              <a:t> </a:t>
            </a:r>
            <a:r>
              <a:rPr lang="sr-Cyrl-CS" dirty="0" smtClean="0"/>
              <a:t>крају</a:t>
            </a:r>
            <a:r>
              <a:rPr lang="pl-PL" dirty="0" smtClean="0"/>
              <a:t> </a:t>
            </a:r>
            <a:r>
              <a:rPr lang="sr-Cyrl-CS" dirty="0" smtClean="0"/>
              <a:t>трећег</a:t>
            </a:r>
            <a:r>
              <a:rPr lang="pl-PL" dirty="0" smtClean="0"/>
              <a:t> </a:t>
            </a:r>
            <a:r>
              <a:rPr lang="sr-Cyrl-CS" dirty="0" smtClean="0"/>
              <a:t>триместра</a:t>
            </a:r>
            <a:r>
              <a:rPr lang="pl-PL" dirty="0" smtClean="0"/>
              <a:t>.</a:t>
            </a:r>
            <a:endParaRPr lang="pl-PL" dirty="0"/>
          </a:p>
          <a:p>
            <a:pPr marL="0" indent="0">
              <a:buNone/>
            </a:pPr>
            <a:r>
              <a:rPr lang="sr-Cyrl-CS" dirty="0" smtClean="0"/>
              <a:t>Гвожђе</a:t>
            </a:r>
            <a:r>
              <a:rPr lang="vi-VN" dirty="0" smtClean="0"/>
              <a:t> </a:t>
            </a:r>
            <a:r>
              <a:rPr lang="sr-Cyrl-CS" dirty="0" smtClean="0"/>
              <a:t>је</a:t>
            </a:r>
            <a:r>
              <a:rPr lang="vi-VN" dirty="0" smtClean="0"/>
              <a:t> </a:t>
            </a:r>
            <a:r>
              <a:rPr lang="sr-Cyrl-CS" dirty="0" smtClean="0"/>
              <a:t>неопходно</a:t>
            </a:r>
            <a:r>
              <a:rPr lang="vi-VN" dirty="0" smtClean="0"/>
              <a:t> </a:t>
            </a:r>
            <a:r>
              <a:rPr lang="sr-Cyrl-CS" dirty="0" smtClean="0"/>
              <a:t>за</a:t>
            </a:r>
            <a:r>
              <a:rPr lang="vi-VN" dirty="0" smtClean="0"/>
              <a:t> </a:t>
            </a:r>
            <a:r>
              <a:rPr lang="sr-Cyrl-CS" dirty="0" smtClean="0"/>
              <a:t>повећање</a:t>
            </a:r>
            <a:r>
              <a:rPr lang="vi-VN" dirty="0" smtClean="0"/>
              <a:t> </a:t>
            </a:r>
            <a:r>
              <a:rPr lang="sr-Cyrl-CS" dirty="0" smtClean="0"/>
              <a:t>синтезе</a:t>
            </a:r>
            <a:r>
              <a:rPr lang="vi-VN" dirty="0" smtClean="0"/>
              <a:t> </a:t>
            </a:r>
            <a:r>
              <a:rPr lang="sr-Cyrl-CS" dirty="0" smtClean="0"/>
              <a:t>хемоглобина</a:t>
            </a:r>
            <a:r>
              <a:rPr lang="vi-VN" dirty="0" smtClean="0"/>
              <a:t>, </a:t>
            </a:r>
            <a:r>
              <a:rPr lang="sr-Cyrl-CS" dirty="0" smtClean="0"/>
              <a:t>а</a:t>
            </a:r>
            <a:r>
              <a:rPr lang="vi-VN" dirty="0" smtClean="0"/>
              <a:t> </a:t>
            </a:r>
            <a:r>
              <a:rPr lang="sr-Cyrl-CS" dirty="0" smtClean="0"/>
              <a:t>како</a:t>
            </a:r>
            <a:r>
              <a:rPr lang="vi-VN" dirty="0" smtClean="0"/>
              <a:t> </a:t>
            </a:r>
            <a:r>
              <a:rPr lang="sr-Cyrl-CS" dirty="0" smtClean="0"/>
              <a:t>се</a:t>
            </a:r>
            <a:r>
              <a:rPr lang="vi-VN" dirty="0" smtClean="0"/>
              <a:t> </a:t>
            </a:r>
            <a:r>
              <a:rPr lang="sr-Cyrl-CS" dirty="0" smtClean="0"/>
              <a:t>често</a:t>
            </a:r>
            <a:r>
              <a:rPr lang="vi-VN" dirty="0" smtClean="0"/>
              <a:t> </a:t>
            </a:r>
            <a:r>
              <a:rPr lang="sr-Cyrl-CS" dirty="0" smtClean="0"/>
              <a:t>налази</a:t>
            </a:r>
            <a:r>
              <a:rPr lang="vi-VN" dirty="0" smtClean="0"/>
              <a:t> </a:t>
            </a:r>
            <a:r>
              <a:rPr lang="sr-Cyrl-CS" dirty="0" smtClean="0"/>
              <a:t>у</a:t>
            </a:r>
            <a:r>
              <a:rPr lang="vi-VN" dirty="0" smtClean="0"/>
              <a:t> </a:t>
            </a:r>
            <a:r>
              <a:rPr lang="sr-Cyrl-CS" dirty="0" smtClean="0"/>
              <a:t>малим</a:t>
            </a:r>
            <a:r>
              <a:rPr lang="sr-Latn-RS" dirty="0" smtClean="0"/>
              <a:t> </a:t>
            </a:r>
            <a:r>
              <a:rPr lang="sr-Cyrl-CS" dirty="0" smtClean="0"/>
              <a:t>количинама</a:t>
            </a:r>
            <a:r>
              <a:rPr lang="sr-Latn-RS" dirty="0" smtClean="0"/>
              <a:t> </a:t>
            </a:r>
            <a:r>
              <a:rPr lang="sr-Cyrl-CS" dirty="0" smtClean="0"/>
              <a:t>у</a:t>
            </a:r>
            <a:r>
              <a:rPr lang="sr-Latn-RS" dirty="0" smtClean="0"/>
              <a:t> </a:t>
            </a:r>
            <a:r>
              <a:rPr lang="sr-Cyrl-CS" dirty="0" smtClean="0"/>
              <a:t>изворима</a:t>
            </a:r>
            <a:r>
              <a:rPr lang="sr-Latn-RS" dirty="0" smtClean="0"/>
              <a:t> </a:t>
            </a:r>
            <a:r>
              <a:rPr lang="sr-Cyrl-CS" dirty="0" smtClean="0"/>
              <a:t>хране</a:t>
            </a:r>
            <a:r>
              <a:rPr lang="sr-Latn-RS" dirty="0" smtClean="0"/>
              <a:t> </a:t>
            </a:r>
            <a:r>
              <a:rPr lang="sr-Cyrl-CS" dirty="0" smtClean="0"/>
              <a:t>и</a:t>
            </a:r>
            <a:r>
              <a:rPr lang="sr-Latn-RS" dirty="0" smtClean="0"/>
              <a:t> </a:t>
            </a:r>
            <a:r>
              <a:rPr lang="sr-Cyrl-CS" dirty="0" smtClean="0"/>
              <a:t>у</a:t>
            </a:r>
            <a:r>
              <a:rPr lang="sr-Latn-RS" dirty="0" smtClean="0"/>
              <a:t> </a:t>
            </a:r>
            <a:r>
              <a:rPr lang="sr-Cyrl-CS" dirty="0" smtClean="0"/>
              <a:t>форми</a:t>
            </a:r>
            <a:r>
              <a:rPr lang="sr-Latn-RS" dirty="0" smtClean="0"/>
              <a:t> </a:t>
            </a:r>
            <a:r>
              <a:rPr lang="sr-Cyrl-CS" dirty="0" smtClean="0"/>
              <a:t>која</a:t>
            </a:r>
            <a:r>
              <a:rPr lang="sr-Latn-RS" dirty="0" smtClean="0"/>
              <a:t> </a:t>
            </a:r>
            <a:r>
              <a:rPr lang="sr-Cyrl-CS" dirty="0" smtClean="0"/>
              <a:t>се</a:t>
            </a:r>
            <a:r>
              <a:rPr lang="sr-Latn-RS" dirty="0" smtClean="0"/>
              <a:t> </a:t>
            </a:r>
            <a:r>
              <a:rPr lang="sr-Cyrl-CS" dirty="0" smtClean="0"/>
              <a:t>добро</a:t>
            </a:r>
            <a:r>
              <a:rPr lang="sr-Latn-RS" dirty="0" smtClean="0"/>
              <a:t> </a:t>
            </a:r>
            <a:r>
              <a:rPr lang="sr-Cyrl-CS" dirty="0" smtClean="0"/>
              <a:t>не</a:t>
            </a:r>
            <a:r>
              <a:rPr lang="sr-Latn-RS" dirty="0" smtClean="0"/>
              <a:t> </a:t>
            </a:r>
            <a:r>
              <a:rPr lang="sr-Cyrl-CS" dirty="0" smtClean="0"/>
              <a:t>ресорбује</a:t>
            </a:r>
            <a:r>
              <a:rPr lang="sr-Latn-RS" dirty="0" smtClean="0"/>
              <a:t>, </a:t>
            </a:r>
            <a:r>
              <a:rPr lang="sr-Cyrl-CS" dirty="0" smtClean="0"/>
              <a:t>често</a:t>
            </a:r>
            <a:r>
              <a:rPr lang="sr-Latn-RS" dirty="0" smtClean="0"/>
              <a:t> </a:t>
            </a:r>
            <a:r>
              <a:rPr lang="sr-Cyrl-CS" dirty="0" smtClean="0"/>
              <a:t>се</a:t>
            </a:r>
            <a:r>
              <a:rPr lang="sr-Latn-RS" dirty="0" smtClean="0"/>
              <a:t> </a:t>
            </a:r>
            <a:r>
              <a:rPr lang="sr-Cyrl-CS" dirty="0" smtClean="0"/>
              <a:t>храном</a:t>
            </a:r>
            <a:r>
              <a:rPr lang="sr-Latn-RS" dirty="0" smtClean="0"/>
              <a:t> </a:t>
            </a:r>
            <a:r>
              <a:rPr lang="sr-Cyrl-CS" dirty="0" smtClean="0"/>
              <a:t>не</a:t>
            </a:r>
            <a:r>
              <a:rPr lang="sr-Latn-RS" dirty="0" smtClean="0"/>
              <a:t> </a:t>
            </a:r>
            <a:r>
              <a:rPr lang="sr-Cyrl-CS" dirty="0" smtClean="0"/>
              <a:t>унесу</a:t>
            </a:r>
            <a:r>
              <a:rPr lang="vi-VN" dirty="0" smtClean="0"/>
              <a:t> </a:t>
            </a:r>
            <a:r>
              <a:rPr lang="sr-Cyrl-CS" dirty="0" smtClean="0"/>
              <a:t>неопходне</a:t>
            </a:r>
            <a:r>
              <a:rPr lang="vi-VN" dirty="0" smtClean="0"/>
              <a:t> </a:t>
            </a:r>
            <a:r>
              <a:rPr lang="sr-Cyrl-CS" dirty="0" smtClean="0"/>
              <a:t>количине</a:t>
            </a:r>
            <a:r>
              <a:rPr lang="vi-VN" dirty="0" smtClean="0"/>
              <a:t>. </a:t>
            </a:r>
            <a:r>
              <a:rPr lang="sr-Cyrl-CS" dirty="0" smtClean="0"/>
              <a:t>Потребе</a:t>
            </a:r>
            <a:r>
              <a:rPr lang="vi-VN" dirty="0" smtClean="0"/>
              <a:t> </a:t>
            </a:r>
            <a:r>
              <a:rPr lang="sr-Cyrl-CS" dirty="0" smtClean="0"/>
              <a:t>за</a:t>
            </a:r>
            <a:r>
              <a:rPr lang="vi-VN" dirty="0" smtClean="0"/>
              <a:t> </a:t>
            </a:r>
            <a:r>
              <a:rPr lang="sr-Cyrl-CS" dirty="0" smtClean="0"/>
              <a:t>гвожђем</a:t>
            </a:r>
            <a:r>
              <a:rPr lang="vi-VN" dirty="0" smtClean="0"/>
              <a:t> </a:t>
            </a:r>
            <a:r>
              <a:rPr lang="sr-Cyrl-CS" dirty="0" smtClean="0"/>
              <a:t>нагло</a:t>
            </a:r>
            <a:r>
              <a:rPr lang="vi-VN" dirty="0" smtClean="0"/>
              <a:t> </a:t>
            </a:r>
            <a:r>
              <a:rPr lang="sr-Cyrl-CS" dirty="0" smtClean="0"/>
              <a:t>расту</a:t>
            </a:r>
            <a:r>
              <a:rPr lang="vi-VN" dirty="0" smtClean="0"/>
              <a:t> </a:t>
            </a:r>
            <a:r>
              <a:rPr lang="sr-Cyrl-CS" dirty="0" smtClean="0"/>
              <a:t>после</a:t>
            </a:r>
            <a:r>
              <a:rPr lang="vi-VN" dirty="0" smtClean="0"/>
              <a:t> </a:t>
            </a:r>
            <a:r>
              <a:rPr lang="vi-VN" dirty="0"/>
              <a:t>20. </a:t>
            </a:r>
            <a:r>
              <a:rPr lang="sr-Cyrl-CS" dirty="0" smtClean="0"/>
              <a:t>недеље</a:t>
            </a:r>
            <a:r>
              <a:rPr lang="vi-VN" dirty="0" smtClean="0"/>
              <a:t> </a:t>
            </a:r>
            <a:r>
              <a:rPr lang="sr-Cyrl-CS" dirty="0" smtClean="0"/>
              <a:t>трудноће</a:t>
            </a:r>
            <a:r>
              <a:rPr lang="sr-Latn-RS" dirty="0" smtClean="0"/>
              <a:t> </a:t>
            </a:r>
            <a:r>
              <a:rPr lang="sr-Cyrl-CS" dirty="0" smtClean="0"/>
              <a:t>када</a:t>
            </a:r>
            <a:r>
              <a:rPr lang="sr-Latn-RS" dirty="0" smtClean="0"/>
              <a:t> </a:t>
            </a:r>
            <a:r>
              <a:rPr lang="sr-Cyrl-CS" dirty="0" smtClean="0"/>
              <a:t>нагло</a:t>
            </a:r>
            <a:r>
              <a:rPr lang="sr-Latn-RS" dirty="0" smtClean="0"/>
              <a:t> </a:t>
            </a:r>
            <a:r>
              <a:rPr lang="sr-Cyrl-CS" dirty="0" smtClean="0"/>
              <a:t>расту</a:t>
            </a:r>
            <a:r>
              <a:rPr lang="sr-Latn-RS" dirty="0" smtClean="0"/>
              <a:t> </a:t>
            </a:r>
            <a:r>
              <a:rPr lang="sr-Cyrl-CS" dirty="0" smtClean="0"/>
              <a:t>и</a:t>
            </a:r>
            <a:r>
              <a:rPr lang="sr-Latn-RS" dirty="0" smtClean="0"/>
              <a:t> </a:t>
            </a:r>
            <a:r>
              <a:rPr lang="sr-Cyrl-CS" dirty="0" smtClean="0"/>
              <a:t>захтеви</a:t>
            </a:r>
            <a:r>
              <a:rPr lang="sr-Latn-RS" dirty="0" smtClean="0"/>
              <a:t> </a:t>
            </a:r>
            <a:r>
              <a:rPr lang="sr-Cyrl-CS" dirty="0" smtClean="0"/>
              <a:t>мајке</a:t>
            </a:r>
            <a:r>
              <a:rPr lang="sr-Latn-RS" dirty="0" smtClean="0"/>
              <a:t> </a:t>
            </a:r>
            <a:r>
              <a:rPr lang="sr-Cyrl-CS" dirty="0" smtClean="0"/>
              <a:t>и</a:t>
            </a:r>
            <a:r>
              <a:rPr lang="sr-Latn-RS" dirty="0" smtClean="0"/>
              <a:t> </a:t>
            </a:r>
            <a:r>
              <a:rPr lang="sr-Cyrl-CS" dirty="0" smtClean="0"/>
              <a:t>фетуса</a:t>
            </a:r>
            <a:r>
              <a:rPr lang="sr-Latn-RS" dirty="0" smtClean="0"/>
              <a:t>. </a:t>
            </a:r>
            <a:r>
              <a:rPr lang="sr-Cyrl-CS" dirty="0" smtClean="0"/>
              <a:t>Препоручени</a:t>
            </a:r>
            <a:r>
              <a:rPr lang="sr-Latn-RS" dirty="0" smtClean="0"/>
              <a:t> </a:t>
            </a:r>
            <a:r>
              <a:rPr lang="sr-Cyrl-CS" dirty="0" smtClean="0"/>
              <a:t>дневни</a:t>
            </a:r>
            <a:r>
              <a:rPr lang="sr-Latn-RS" dirty="0" smtClean="0"/>
              <a:t> </a:t>
            </a:r>
            <a:r>
              <a:rPr lang="sr-Cyrl-CS" dirty="0" smtClean="0"/>
              <a:t>унос</a:t>
            </a:r>
            <a:r>
              <a:rPr lang="sr-Latn-RS" dirty="0" smtClean="0"/>
              <a:t> </a:t>
            </a:r>
            <a:r>
              <a:rPr lang="sr-Cyrl-CS" dirty="0" smtClean="0"/>
              <a:t>је</a:t>
            </a:r>
            <a:r>
              <a:rPr lang="sr-Latn-RS" dirty="0" smtClean="0"/>
              <a:t> </a:t>
            </a:r>
            <a:r>
              <a:rPr lang="sr-Latn-RS" dirty="0"/>
              <a:t>27 </a:t>
            </a:r>
            <a:r>
              <a:rPr lang="en-US" dirty="0" smtClean="0"/>
              <a:t>mg</a:t>
            </a:r>
            <a:r>
              <a:rPr lang="sr-Latn-RS" dirty="0" smtClean="0"/>
              <a:t>/</a:t>
            </a:r>
            <a:r>
              <a:rPr lang="sr-Cyrl-CS" dirty="0" smtClean="0"/>
              <a:t>дан</a:t>
            </a:r>
            <a:r>
              <a:rPr lang="sr-Latn-RS" dirty="0" smtClean="0"/>
              <a:t> </a:t>
            </a:r>
            <a:r>
              <a:rPr lang="sr-Cyrl-CS" dirty="0" smtClean="0"/>
              <a:t>што</a:t>
            </a:r>
            <a:r>
              <a:rPr lang="sr-Latn-RS" dirty="0" smtClean="0"/>
              <a:t> </a:t>
            </a:r>
            <a:r>
              <a:rPr lang="sr-Cyrl-CS" dirty="0" smtClean="0"/>
              <a:t>је</a:t>
            </a:r>
            <a:r>
              <a:rPr lang="sr-Latn-RS" dirty="0" smtClean="0"/>
              <a:t> </a:t>
            </a:r>
            <a:r>
              <a:rPr lang="sr-Cyrl-CS" dirty="0" smtClean="0"/>
              <a:t>значајно</a:t>
            </a:r>
            <a:r>
              <a:rPr lang="sr-Latn-RS" dirty="0" smtClean="0"/>
              <a:t> </a:t>
            </a:r>
            <a:r>
              <a:rPr lang="sr-Cyrl-CS" dirty="0" smtClean="0"/>
              <a:t>више</a:t>
            </a:r>
            <a:r>
              <a:rPr lang="sr-Latn-RS" dirty="0" smtClean="0"/>
              <a:t> </a:t>
            </a:r>
            <a:r>
              <a:rPr lang="sr-Cyrl-CS" dirty="0" smtClean="0"/>
              <a:t>од</a:t>
            </a:r>
            <a:r>
              <a:rPr lang="sr-Latn-RS" dirty="0" smtClean="0"/>
              <a:t> </a:t>
            </a:r>
            <a:r>
              <a:rPr lang="sr-Cyrl-CS" dirty="0" smtClean="0"/>
              <a:t>уобичајених</a:t>
            </a:r>
            <a:r>
              <a:rPr lang="sr-Latn-RS" dirty="0" smtClean="0"/>
              <a:t> </a:t>
            </a:r>
            <a:r>
              <a:rPr lang="sr-Cyrl-CS" dirty="0" smtClean="0"/>
              <a:t>потреба</a:t>
            </a:r>
            <a:r>
              <a:rPr lang="sr-Latn-RS" dirty="0" smtClean="0"/>
              <a:t> </a:t>
            </a:r>
            <a:r>
              <a:rPr lang="sr-Cyrl-CS" dirty="0" smtClean="0"/>
              <a:t>које</a:t>
            </a:r>
            <a:r>
              <a:rPr lang="sr-Latn-RS" dirty="0" smtClean="0"/>
              <a:t> </a:t>
            </a:r>
            <a:r>
              <a:rPr lang="sr-Cyrl-CS" dirty="0" smtClean="0"/>
              <a:t>износе</a:t>
            </a:r>
            <a:r>
              <a:rPr lang="sr-Latn-RS" dirty="0" smtClean="0"/>
              <a:t> </a:t>
            </a:r>
            <a:r>
              <a:rPr lang="sr-Latn-RS" dirty="0"/>
              <a:t>18 </a:t>
            </a:r>
            <a:r>
              <a:rPr lang="en-US" dirty="0" smtClean="0"/>
              <a:t>mg</a:t>
            </a:r>
            <a:r>
              <a:rPr lang="sr-Latn-RS" dirty="0" smtClean="0"/>
              <a:t>/</a:t>
            </a:r>
            <a:r>
              <a:rPr lang="sr-Cyrl-CS" dirty="0" smtClean="0"/>
              <a:t>дан</a:t>
            </a:r>
            <a:r>
              <a:rPr lang="sr-Latn-RS" dirty="0" smtClean="0"/>
              <a:t>. </a:t>
            </a:r>
            <a:r>
              <a:rPr lang="sr-Cyrl-CS" dirty="0" smtClean="0"/>
              <a:t>Подаци</a:t>
            </a:r>
            <a:r>
              <a:rPr lang="sr-Latn-RS" dirty="0" smtClean="0"/>
              <a:t> </a:t>
            </a:r>
            <a:r>
              <a:rPr lang="sr-Cyrl-CS" dirty="0" smtClean="0"/>
              <a:t>о</a:t>
            </a:r>
            <a:r>
              <a:rPr lang="sr-Latn-RS" dirty="0" smtClean="0"/>
              <a:t> </a:t>
            </a:r>
            <a:r>
              <a:rPr lang="sr-Cyrl-CS" dirty="0" smtClean="0"/>
              <a:t>утицају</a:t>
            </a:r>
            <a:r>
              <a:rPr lang="sr-Latn-RS" dirty="0" smtClean="0"/>
              <a:t> </a:t>
            </a:r>
            <a:r>
              <a:rPr lang="sr-Cyrl-CS" dirty="0" smtClean="0"/>
              <a:t>анемије</a:t>
            </a:r>
            <a:r>
              <a:rPr lang="pl-PL" dirty="0" smtClean="0"/>
              <a:t> </a:t>
            </a:r>
            <a:r>
              <a:rPr lang="sr-Cyrl-CS" dirty="0" smtClean="0"/>
              <a:t>на</a:t>
            </a:r>
            <a:r>
              <a:rPr lang="pl-PL" dirty="0" smtClean="0"/>
              <a:t> </a:t>
            </a:r>
            <a:r>
              <a:rPr lang="sr-Cyrl-CS" dirty="0" smtClean="0"/>
              <a:t>исход</a:t>
            </a:r>
            <a:r>
              <a:rPr lang="pl-PL" dirty="0" smtClean="0"/>
              <a:t> </a:t>
            </a:r>
            <a:r>
              <a:rPr lang="sr-Cyrl-CS" dirty="0" smtClean="0"/>
              <a:t>трудноће</a:t>
            </a:r>
            <a:r>
              <a:rPr lang="pl-PL" dirty="0" smtClean="0"/>
              <a:t> </a:t>
            </a:r>
            <a:r>
              <a:rPr lang="sr-Cyrl-CS" dirty="0" smtClean="0"/>
              <a:t>су</a:t>
            </a:r>
            <a:r>
              <a:rPr lang="pl-PL" dirty="0" smtClean="0"/>
              <a:t> </a:t>
            </a:r>
            <a:r>
              <a:rPr lang="sr-Cyrl-CS" dirty="0" smtClean="0"/>
              <a:t>и</a:t>
            </a:r>
            <a:r>
              <a:rPr lang="pl-PL" dirty="0" smtClean="0"/>
              <a:t> </a:t>
            </a:r>
            <a:r>
              <a:rPr lang="sr-Cyrl-CS" dirty="0" smtClean="0"/>
              <a:t>даље</a:t>
            </a:r>
            <a:r>
              <a:rPr lang="pl-PL" dirty="0" smtClean="0"/>
              <a:t> </a:t>
            </a:r>
            <a:r>
              <a:rPr lang="sr-Cyrl-CS" dirty="0" smtClean="0"/>
              <a:t>нејасни</a:t>
            </a:r>
            <a:r>
              <a:rPr lang="pl-PL" dirty="0" smtClean="0"/>
              <a:t>. </a:t>
            </a:r>
            <a:r>
              <a:rPr lang="sr-Cyrl-CS" dirty="0" smtClean="0"/>
              <a:t>Поједини</a:t>
            </a:r>
            <a:r>
              <a:rPr lang="pl-PL" dirty="0" smtClean="0"/>
              <a:t> </a:t>
            </a:r>
            <a:r>
              <a:rPr lang="sr-Cyrl-CS" dirty="0" smtClean="0"/>
              <a:t>подаци</a:t>
            </a:r>
            <a:r>
              <a:rPr lang="pl-PL" dirty="0" smtClean="0"/>
              <a:t> </a:t>
            </a:r>
            <a:r>
              <a:rPr lang="sr-Cyrl-CS" dirty="0" smtClean="0"/>
              <a:t>показују</a:t>
            </a:r>
            <a:r>
              <a:rPr lang="pl-PL" dirty="0" smtClean="0"/>
              <a:t> </a:t>
            </a:r>
            <a:r>
              <a:rPr lang="sr-Cyrl-CS" dirty="0" smtClean="0"/>
              <a:t>благе</a:t>
            </a:r>
            <a:r>
              <a:rPr lang="pl-PL" dirty="0" smtClean="0"/>
              <a:t> </a:t>
            </a:r>
            <a:r>
              <a:rPr lang="sr-Cyrl-CS" dirty="0" smtClean="0"/>
              <a:t>ефекте</a:t>
            </a:r>
            <a:r>
              <a:rPr lang="pl-PL" dirty="0" smtClean="0"/>
              <a:t> </a:t>
            </a:r>
            <a:r>
              <a:rPr lang="sr-Cyrl-CS" dirty="0" smtClean="0"/>
              <a:t>анемије</a:t>
            </a:r>
            <a:r>
              <a:rPr lang="sr-Latn-RS" dirty="0" smtClean="0"/>
              <a:t> </a:t>
            </a:r>
            <a:r>
              <a:rPr lang="sr-Cyrl-CS" dirty="0" smtClean="0"/>
              <a:t>на</a:t>
            </a:r>
            <a:r>
              <a:rPr lang="sr-Latn-RS" dirty="0" smtClean="0"/>
              <a:t> </a:t>
            </a:r>
            <a:r>
              <a:rPr lang="sr-Cyrl-CS" dirty="0" smtClean="0"/>
              <a:t>исход</a:t>
            </a:r>
            <a:r>
              <a:rPr lang="sr-Latn-RS" dirty="0" smtClean="0"/>
              <a:t> </a:t>
            </a:r>
            <a:r>
              <a:rPr lang="sr-Cyrl-CS" dirty="0" smtClean="0"/>
              <a:t>трудноће</a:t>
            </a:r>
            <a:r>
              <a:rPr lang="sr-Latn-RS" dirty="0" smtClean="0"/>
              <a:t> </a:t>
            </a:r>
            <a:r>
              <a:rPr lang="sr-Cyrl-CS" dirty="0" smtClean="0"/>
              <a:t>док</a:t>
            </a:r>
            <a:r>
              <a:rPr lang="sr-Latn-RS" dirty="0" smtClean="0"/>
              <a:t> </a:t>
            </a:r>
            <a:r>
              <a:rPr lang="sr-Cyrl-CS" dirty="0" smtClean="0"/>
              <a:t>други</a:t>
            </a:r>
            <a:r>
              <a:rPr lang="sr-Latn-RS" dirty="0" smtClean="0"/>
              <a:t> </a:t>
            </a:r>
            <a:r>
              <a:rPr lang="sr-Cyrl-CS" dirty="0" smtClean="0"/>
              <a:t>указују</a:t>
            </a:r>
            <a:r>
              <a:rPr lang="sr-Latn-RS" dirty="0" smtClean="0"/>
              <a:t> </a:t>
            </a:r>
            <a:r>
              <a:rPr lang="sr-Cyrl-CS" dirty="0" smtClean="0"/>
              <a:t>на</a:t>
            </a:r>
            <a:r>
              <a:rPr lang="sr-Latn-RS" dirty="0" smtClean="0"/>
              <a:t> </a:t>
            </a:r>
            <a:r>
              <a:rPr lang="sr-Cyrl-CS" dirty="0" smtClean="0"/>
              <a:t>озбиљне</a:t>
            </a:r>
            <a:r>
              <a:rPr lang="sr-Latn-RS" dirty="0" smtClean="0"/>
              <a:t> </a:t>
            </a:r>
            <a:r>
              <a:rPr lang="sr-Cyrl-CS" dirty="0" smtClean="0"/>
              <a:t>последице</a:t>
            </a:r>
            <a:r>
              <a:rPr lang="sr-Latn-RS" dirty="0" smtClean="0"/>
              <a:t>. </a:t>
            </a:r>
            <a:r>
              <a:rPr lang="sr-Cyrl-CS" dirty="0" smtClean="0"/>
              <a:t>Ово</a:t>
            </a:r>
            <a:r>
              <a:rPr lang="sr-Latn-RS" dirty="0" smtClean="0"/>
              <a:t> </a:t>
            </a:r>
            <a:r>
              <a:rPr lang="sr-Cyrl-CS" dirty="0" smtClean="0"/>
              <a:t>се</a:t>
            </a:r>
            <a:r>
              <a:rPr lang="sr-Latn-RS" dirty="0" smtClean="0"/>
              <a:t> </a:t>
            </a:r>
            <a:r>
              <a:rPr lang="sr-Cyrl-CS" dirty="0" smtClean="0"/>
              <a:t>објашњава</a:t>
            </a:r>
            <a:r>
              <a:rPr lang="sr-Latn-RS" dirty="0" smtClean="0"/>
              <a:t> </a:t>
            </a:r>
            <a:r>
              <a:rPr lang="sr-Cyrl-CS" dirty="0" smtClean="0"/>
              <a:t>значајем</a:t>
            </a:r>
            <a:r>
              <a:rPr lang="vi-VN" dirty="0" smtClean="0"/>
              <a:t> </a:t>
            </a:r>
            <a:r>
              <a:rPr lang="sr-Cyrl-CS" dirty="0" smtClean="0"/>
              <a:t>гвожђа</a:t>
            </a:r>
            <a:r>
              <a:rPr lang="vi-VN" dirty="0" smtClean="0"/>
              <a:t> </a:t>
            </a:r>
            <a:r>
              <a:rPr lang="sr-Cyrl-CS" dirty="0" smtClean="0"/>
              <a:t>у</a:t>
            </a:r>
            <a:r>
              <a:rPr lang="vi-VN" dirty="0" smtClean="0"/>
              <a:t> </a:t>
            </a:r>
            <a:r>
              <a:rPr lang="sr-Cyrl-CS" dirty="0" smtClean="0"/>
              <a:t>синтези</a:t>
            </a:r>
            <a:r>
              <a:rPr lang="vi-VN" dirty="0" smtClean="0"/>
              <a:t> </a:t>
            </a:r>
            <a:r>
              <a:rPr lang="sr-Cyrl-CS" dirty="0" smtClean="0"/>
              <a:t>хемоглобина</a:t>
            </a:r>
            <a:r>
              <a:rPr lang="vi-VN" dirty="0" smtClean="0"/>
              <a:t> </a:t>
            </a:r>
            <a:r>
              <a:rPr lang="sr-Cyrl-CS" dirty="0" smtClean="0"/>
              <a:t>који</a:t>
            </a:r>
            <a:r>
              <a:rPr lang="vi-VN" dirty="0" smtClean="0"/>
              <a:t> </a:t>
            </a:r>
            <a:r>
              <a:rPr lang="sr-Cyrl-CS" dirty="0" smtClean="0"/>
              <a:t>је</a:t>
            </a:r>
            <a:r>
              <a:rPr lang="vi-VN" dirty="0" smtClean="0"/>
              <a:t> </a:t>
            </a:r>
            <a:r>
              <a:rPr lang="sr-Cyrl-CS" dirty="0" smtClean="0"/>
              <a:t>неопходан</a:t>
            </a:r>
            <a:r>
              <a:rPr lang="vi-VN" dirty="0" smtClean="0"/>
              <a:t> </a:t>
            </a:r>
            <a:r>
              <a:rPr lang="sr-Cyrl-CS" dirty="0" smtClean="0"/>
              <a:t>за</a:t>
            </a:r>
            <a:r>
              <a:rPr lang="vi-VN" dirty="0" smtClean="0"/>
              <a:t> </a:t>
            </a:r>
            <a:r>
              <a:rPr lang="sr-Cyrl-CS" dirty="0" smtClean="0"/>
              <a:t>снадбевање</a:t>
            </a:r>
            <a:r>
              <a:rPr lang="vi-VN" dirty="0" smtClean="0"/>
              <a:t> </a:t>
            </a:r>
            <a:r>
              <a:rPr lang="sr-Cyrl-CS" dirty="0" smtClean="0"/>
              <a:t>кисеоником</a:t>
            </a:r>
            <a:r>
              <a:rPr lang="sr-Latn-RS" dirty="0" smtClean="0"/>
              <a:t> </a:t>
            </a:r>
            <a:r>
              <a:rPr lang="sr-Cyrl-CS" dirty="0" smtClean="0"/>
              <a:t>утеруса</a:t>
            </a:r>
            <a:r>
              <a:rPr lang="vi-VN" dirty="0" smtClean="0"/>
              <a:t>, </a:t>
            </a:r>
            <a:r>
              <a:rPr lang="sr-Cyrl-CS" dirty="0" smtClean="0"/>
              <a:t>плаценте</a:t>
            </a:r>
            <a:r>
              <a:rPr lang="vi-VN" dirty="0" smtClean="0"/>
              <a:t> </a:t>
            </a:r>
            <a:r>
              <a:rPr lang="sr-Cyrl-CS" dirty="0" smtClean="0"/>
              <a:t>и</a:t>
            </a:r>
            <a:r>
              <a:rPr lang="vi-VN" dirty="0" smtClean="0"/>
              <a:t> </a:t>
            </a:r>
            <a:r>
              <a:rPr lang="sr-Cyrl-CS" dirty="0" smtClean="0"/>
              <a:t>фетуса</a:t>
            </a:r>
            <a:r>
              <a:rPr lang="vi-VN" dirty="0" smtClean="0"/>
              <a:t> </a:t>
            </a:r>
            <a:r>
              <a:rPr lang="sr-Cyrl-CS" dirty="0" smtClean="0"/>
              <a:t>који</a:t>
            </a:r>
            <a:r>
              <a:rPr lang="vi-VN" dirty="0" smtClean="0"/>
              <a:t> </a:t>
            </a:r>
            <a:r>
              <a:rPr lang="sr-Cyrl-CS" dirty="0" smtClean="0"/>
              <a:t>се</a:t>
            </a:r>
            <a:r>
              <a:rPr lang="vi-VN" dirty="0" smtClean="0"/>
              <a:t> </a:t>
            </a:r>
            <a:r>
              <a:rPr lang="sr-Cyrl-CS" dirty="0" smtClean="0"/>
              <a:t>развија</a:t>
            </a:r>
            <a:r>
              <a:rPr lang="vi-VN" dirty="0" smtClean="0"/>
              <a:t>. </a:t>
            </a:r>
            <a:r>
              <a:rPr lang="sr-Cyrl-CS" dirty="0" smtClean="0"/>
              <a:t>Због</a:t>
            </a:r>
            <a:r>
              <a:rPr lang="vi-VN" dirty="0" smtClean="0"/>
              <a:t> </a:t>
            </a:r>
            <a:r>
              <a:rPr lang="sr-Cyrl-CS" dirty="0" smtClean="0"/>
              <a:t>тога</a:t>
            </a:r>
            <a:r>
              <a:rPr lang="vi-VN" dirty="0" smtClean="0"/>
              <a:t> </a:t>
            </a:r>
            <a:r>
              <a:rPr lang="sr-Cyrl-CS" dirty="0" smtClean="0"/>
              <a:t>рађене</a:t>
            </a:r>
            <a:r>
              <a:rPr lang="vi-VN" dirty="0" smtClean="0"/>
              <a:t> </a:t>
            </a:r>
            <a:r>
              <a:rPr lang="sr-Cyrl-CS" dirty="0" smtClean="0"/>
              <a:t>студије</a:t>
            </a:r>
            <a:r>
              <a:rPr lang="vi-VN" dirty="0" smtClean="0"/>
              <a:t> </a:t>
            </a:r>
            <a:r>
              <a:rPr lang="sr-Cyrl-CS" dirty="0" smtClean="0"/>
              <a:t>указују</a:t>
            </a:r>
            <a:r>
              <a:rPr lang="vi-VN" dirty="0" smtClean="0"/>
              <a:t> </a:t>
            </a:r>
            <a:r>
              <a:rPr lang="sr-Cyrl-CS" dirty="0" smtClean="0"/>
              <a:t>да</a:t>
            </a:r>
            <a:r>
              <a:rPr lang="sr-Latn-RS" dirty="0" smtClean="0"/>
              <a:t> </a:t>
            </a:r>
            <a:r>
              <a:rPr lang="sr-Cyrl-CS" dirty="0" smtClean="0"/>
              <a:t>суплементација</a:t>
            </a:r>
            <a:r>
              <a:rPr lang="vi-VN" dirty="0" smtClean="0"/>
              <a:t> </a:t>
            </a:r>
            <a:r>
              <a:rPr lang="sr-Cyrl-CS" dirty="0" smtClean="0"/>
              <a:t>гвожђем</a:t>
            </a:r>
            <a:r>
              <a:rPr lang="vi-VN" dirty="0" smtClean="0"/>
              <a:t> </a:t>
            </a:r>
            <a:r>
              <a:rPr lang="sr-Cyrl-CS" dirty="0" smtClean="0"/>
              <a:t>у</a:t>
            </a:r>
            <a:r>
              <a:rPr lang="vi-VN" dirty="0" smtClean="0"/>
              <a:t> </a:t>
            </a:r>
            <a:r>
              <a:rPr lang="sr-Cyrl-CS" dirty="0" smtClean="0"/>
              <a:t>трудноћи</a:t>
            </a:r>
            <a:r>
              <a:rPr lang="vi-VN" dirty="0" smtClean="0"/>
              <a:t> </a:t>
            </a:r>
            <a:r>
              <a:rPr lang="sr-Cyrl-CS" dirty="0" smtClean="0"/>
              <a:t>има</a:t>
            </a:r>
            <a:r>
              <a:rPr lang="vi-VN" dirty="0" smtClean="0"/>
              <a:t> </a:t>
            </a:r>
            <a:r>
              <a:rPr lang="sr-Cyrl-CS" dirty="0" smtClean="0"/>
              <a:t>позитиван</a:t>
            </a:r>
            <a:r>
              <a:rPr lang="vi-VN" dirty="0" smtClean="0"/>
              <a:t> </a:t>
            </a:r>
            <a:r>
              <a:rPr lang="sr-Cyrl-CS" dirty="0" smtClean="0"/>
              <a:t>исход</a:t>
            </a:r>
            <a:r>
              <a:rPr lang="vi-VN" dirty="0" smtClean="0"/>
              <a:t> </a:t>
            </a:r>
            <a:r>
              <a:rPr lang="sr-Cyrl-CS" dirty="0" smtClean="0"/>
              <a:t>на</a:t>
            </a:r>
            <a:r>
              <a:rPr lang="vi-VN" dirty="0" smtClean="0"/>
              <a:t> </a:t>
            </a:r>
            <a:r>
              <a:rPr lang="sr-Cyrl-CS" dirty="0" smtClean="0"/>
              <a:t>масу</a:t>
            </a:r>
            <a:r>
              <a:rPr lang="vi-VN" dirty="0" smtClean="0"/>
              <a:t> </a:t>
            </a:r>
            <a:r>
              <a:rPr lang="sr-Cyrl-CS" dirty="0" smtClean="0"/>
              <a:t>и</a:t>
            </a:r>
            <a:r>
              <a:rPr lang="vi-VN" dirty="0" smtClean="0"/>
              <a:t> </a:t>
            </a:r>
            <a:r>
              <a:rPr lang="sr-Cyrl-CS" dirty="0" smtClean="0"/>
              <a:t>дужину</a:t>
            </a:r>
            <a:r>
              <a:rPr lang="sr-Latn-RS" dirty="0" smtClean="0"/>
              <a:t> </a:t>
            </a:r>
            <a:r>
              <a:rPr lang="sr-Cyrl-CS" dirty="0" smtClean="0"/>
              <a:t>новорођенчади</a:t>
            </a:r>
            <a:r>
              <a:rPr lang="vi-VN" dirty="0" smtClean="0"/>
              <a:t> </a:t>
            </a:r>
            <a:r>
              <a:rPr lang="sr-Cyrl-CS" dirty="0" smtClean="0"/>
              <a:t>и</a:t>
            </a:r>
            <a:r>
              <a:rPr lang="vi-VN" dirty="0" smtClean="0"/>
              <a:t> </a:t>
            </a:r>
            <a:r>
              <a:rPr lang="sr-Cyrl-CS" dirty="0" smtClean="0"/>
              <a:t>смањује</a:t>
            </a:r>
            <a:r>
              <a:rPr lang="vi-VN" dirty="0" smtClean="0"/>
              <a:t> </a:t>
            </a:r>
            <a:r>
              <a:rPr lang="sr-Cyrl-CS" dirty="0" smtClean="0"/>
              <a:t>ризик</a:t>
            </a:r>
            <a:r>
              <a:rPr lang="vi-VN" dirty="0" smtClean="0"/>
              <a:t> </a:t>
            </a:r>
            <a:r>
              <a:rPr lang="sr-Cyrl-CS" dirty="0" smtClean="0"/>
              <a:t>од</a:t>
            </a:r>
            <a:r>
              <a:rPr lang="vi-VN" dirty="0" smtClean="0"/>
              <a:t> </a:t>
            </a:r>
            <a:r>
              <a:rPr lang="sr-Cyrl-CS" dirty="0" smtClean="0"/>
              <a:t>превременог</a:t>
            </a:r>
            <a:r>
              <a:rPr lang="vi-VN" dirty="0" smtClean="0"/>
              <a:t> </a:t>
            </a:r>
            <a:r>
              <a:rPr lang="sr-Cyrl-CS" dirty="0" smtClean="0"/>
              <a:t>порођаја</a:t>
            </a:r>
            <a:r>
              <a:rPr lang="vi-VN" dirty="0" smtClean="0"/>
              <a:t>. </a:t>
            </a:r>
            <a:r>
              <a:rPr lang="sr-Cyrl-CS" dirty="0" smtClean="0"/>
              <a:t>Скорашње</a:t>
            </a:r>
            <a:r>
              <a:rPr lang="vi-VN" dirty="0" smtClean="0"/>
              <a:t> </a:t>
            </a:r>
            <a:r>
              <a:rPr lang="sr-Cyrl-CS" dirty="0" smtClean="0"/>
              <a:t>хуман</a:t>
            </a:r>
            <a:r>
              <a:rPr lang="sr-Latn-RS" dirty="0" smtClean="0"/>
              <a:t> </a:t>
            </a:r>
            <a:r>
              <a:rPr lang="sr-Cyrl-CS" dirty="0" smtClean="0"/>
              <a:t>студије</a:t>
            </a:r>
            <a:r>
              <a:rPr lang="vi-VN" dirty="0" smtClean="0"/>
              <a:t> </a:t>
            </a:r>
            <a:r>
              <a:rPr lang="sr-Cyrl-CS" dirty="0" smtClean="0"/>
              <a:t>указују</a:t>
            </a:r>
            <a:r>
              <a:rPr lang="vi-VN" dirty="0" smtClean="0"/>
              <a:t> </a:t>
            </a:r>
            <a:r>
              <a:rPr lang="sr-Cyrl-CS" dirty="0" smtClean="0"/>
              <a:t>на</a:t>
            </a:r>
            <a:r>
              <a:rPr lang="vi-VN" dirty="0" smtClean="0"/>
              <a:t> </a:t>
            </a:r>
            <a:r>
              <a:rPr lang="sr-Cyrl-CS" dirty="0" smtClean="0"/>
              <a:t>директну</a:t>
            </a:r>
            <a:r>
              <a:rPr lang="vi-VN" dirty="0" smtClean="0"/>
              <a:t> </a:t>
            </a:r>
            <a:r>
              <a:rPr lang="sr-Cyrl-CS" dirty="0" smtClean="0"/>
              <a:t>везу</a:t>
            </a:r>
            <a:r>
              <a:rPr lang="vi-VN" dirty="0" smtClean="0"/>
              <a:t> </a:t>
            </a:r>
            <a:r>
              <a:rPr lang="sr-Cyrl-CS" dirty="0" smtClean="0"/>
              <a:t>између</a:t>
            </a:r>
            <a:r>
              <a:rPr lang="vi-VN" dirty="0" smtClean="0"/>
              <a:t> </a:t>
            </a:r>
            <a:r>
              <a:rPr lang="sr-Cyrl-CS" dirty="0" smtClean="0"/>
              <a:t>статуса</a:t>
            </a:r>
            <a:r>
              <a:rPr lang="vi-VN" dirty="0" smtClean="0"/>
              <a:t> </a:t>
            </a:r>
            <a:r>
              <a:rPr lang="sr-Cyrl-CS" dirty="0" smtClean="0"/>
              <a:t>гвожђа</a:t>
            </a:r>
            <a:r>
              <a:rPr lang="vi-VN" dirty="0" smtClean="0"/>
              <a:t> </a:t>
            </a:r>
            <a:r>
              <a:rPr lang="sr-Cyrl-CS" dirty="0" smtClean="0"/>
              <a:t>у</a:t>
            </a:r>
            <a:r>
              <a:rPr lang="vi-VN" dirty="0" smtClean="0"/>
              <a:t> </a:t>
            </a:r>
            <a:r>
              <a:rPr lang="sr-Cyrl-CS" dirty="0" smtClean="0"/>
              <a:t>току</a:t>
            </a:r>
            <a:r>
              <a:rPr lang="vi-VN" dirty="0" smtClean="0"/>
              <a:t> </a:t>
            </a:r>
            <a:r>
              <a:rPr lang="sr-Cyrl-CS" dirty="0" smtClean="0"/>
              <a:t>трудноће</a:t>
            </a:r>
            <a:r>
              <a:rPr lang="vi-VN" dirty="0" smtClean="0"/>
              <a:t> </a:t>
            </a:r>
            <a:r>
              <a:rPr lang="sr-Cyrl-CS" dirty="0" smtClean="0"/>
              <a:t>и</a:t>
            </a:r>
            <a:r>
              <a:rPr lang="vi-VN" dirty="0" smtClean="0"/>
              <a:t> </a:t>
            </a:r>
            <a:r>
              <a:rPr lang="sr-Cyrl-CS" dirty="0" smtClean="0"/>
              <a:t>промене</a:t>
            </a:r>
            <a:r>
              <a:rPr lang="vi-VN" dirty="0" smtClean="0"/>
              <a:t> </a:t>
            </a:r>
            <a:r>
              <a:rPr lang="sr-Cyrl-CS" dirty="0" smtClean="0"/>
              <a:t>у</a:t>
            </a:r>
            <a:r>
              <a:rPr lang="sr-Latn-RS" dirty="0" smtClean="0"/>
              <a:t> </a:t>
            </a:r>
            <a:r>
              <a:rPr lang="sr-Cyrl-CS" dirty="0" smtClean="0"/>
              <a:t>когнитивној</a:t>
            </a:r>
            <a:r>
              <a:rPr lang="vi-VN" dirty="0" smtClean="0"/>
              <a:t> </a:t>
            </a:r>
            <a:r>
              <a:rPr lang="sr-Cyrl-CS" dirty="0" smtClean="0"/>
              <a:t>функцији</a:t>
            </a:r>
            <a:r>
              <a:rPr lang="vi-VN" dirty="0" smtClean="0"/>
              <a:t> </a:t>
            </a:r>
            <a:r>
              <a:rPr lang="sr-Cyrl-CS" dirty="0" smtClean="0"/>
              <a:t>код</a:t>
            </a:r>
            <a:r>
              <a:rPr lang="vi-VN" dirty="0" smtClean="0"/>
              <a:t> </a:t>
            </a:r>
            <a:r>
              <a:rPr lang="sr-Cyrl-CS" dirty="0" smtClean="0"/>
              <a:t>беба</a:t>
            </a:r>
            <a:r>
              <a:rPr lang="vi-VN" dirty="0" smtClean="0"/>
              <a:t>. </a:t>
            </a:r>
            <a:r>
              <a:rPr lang="sr-Cyrl-CS" dirty="0" smtClean="0"/>
              <a:t>Институт</a:t>
            </a:r>
            <a:r>
              <a:rPr lang="vi-VN" dirty="0" smtClean="0"/>
              <a:t> </a:t>
            </a:r>
            <a:r>
              <a:rPr lang="sr-Cyrl-CS" dirty="0" smtClean="0"/>
              <a:t>за</a:t>
            </a:r>
            <a:r>
              <a:rPr lang="vi-VN" dirty="0" smtClean="0"/>
              <a:t> </a:t>
            </a:r>
            <a:r>
              <a:rPr lang="sr-Cyrl-CS" dirty="0" smtClean="0"/>
              <a:t>медицину</a:t>
            </a:r>
            <a:r>
              <a:rPr lang="vi-VN" dirty="0" smtClean="0"/>
              <a:t> </a:t>
            </a:r>
            <a:r>
              <a:rPr lang="sr-Cyrl-CS" dirty="0" smtClean="0"/>
              <a:t>САД</a:t>
            </a:r>
            <a:r>
              <a:rPr lang="vi-VN" dirty="0" smtClean="0"/>
              <a:t> </a:t>
            </a:r>
            <a:r>
              <a:rPr lang="sr-Cyrl-CS" dirty="0" smtClean="0"/>
              <a:t>потврђује</a:t>
            </a:r>
            <a:r>
              <a:rPr lang="vi-VN" dirty="0" smtClean="0"/>
              <a:t> </a:t>
            </a:r>
            <a:r>
              <a:rPr lang="sr-Cyrl-CS" dirty="0" smtClean="0"/>
              <a:t>да</a:t>
            </a:r>
            <a:r>
              <a:rPr lang="vi-VN" dirty="0" smtClean="0"/>
              <a:t> </a:t>
            </a:r>
            <a:r>
              <a:rPr lang="sr-Cyrl-CS" dirty="0" smtClean="0"/>
              <a:t>се</a:t>
            </a:r>
            <a:r>
              <a:rPr lang="vi-VN" dirty="0" smtClean="0"/>
              <a:t> </a:t>
            </a:r>
            <a:r>
              <a:rPr lang="sr-Cyrl-CS" dirty="0" smtClean="0"/>
              <a:t>једино</a:t>
            </a:r>
            <a:r>
              <a:rPr lang="sr-Latn-RS" dirty="0" smtClean="0"/>
              <a:t> </a:t>
            </a:r>
            <a:r>
              <a:rPr lang="sr-Cyrl-CS" dirty="0" smtClean="0"/>
              <a:t>потребе</a:t>
            </a:r>
            <a:r>
              <a:rPr lang="vi-VN" dirty="0" smtClean="0"/>
              <a:t> </a:t>
            </a:r>
            <a:r>
              <a:rPr lang="sr-Cyrl-CS" dirty="0" smtClean="0"/>
              <a:t>за</a:t>
            </a:r>
            <a:r>
              <a:rPr lang="vi-VN" dirty="0" smtClean="0"/>
              <a:t> </a:t>
            </a:r>
            <a:r>
              <a:rPr lang="sr-Cyrl-CS" dirty="0" smtClean="0"/>
              <a:t>гвожђем</a:t>
            </a:r>
            <a:r>
              <a:rPr lang="vi-VN" dirty="0" smtClean="0"/>
              <a:t> </a:t>
            </a:r>
            <a:r>
              <a:rPr lang="sr-Cyrl-CS" dirty="0" smtClean="0"/>
              <a:t>у</a:t>
            </a:r>
            <a:r>
              <a:rPr lang="vi-VN" dirty="0" smtClean="0"/>
              <a:t> </a:t>
            </a:r>
            <a:r>
              <a:rPr lang="sr-Cyrl-CS" dirty="0" smtClean="0"/>
              <a:t>трудноћи</a:t>
            </a:r>
            <a:r>
              <a:rPr lang="vi-VN" dirty="0" smtClean="0"/>
              <a:t> </a:t>
            </a:r>
            <a:r>
              <a:rPr lang="sr-Cyrl-CS" dirty="0" smtClean="0"/>
              <a:t>не</a:t>
            </a:r>
            <a:r>
              <a:rPr lang="vi-VN" dirty="0" smtClean="0"/>
              <a:t> </a:t>
            </a:r>
            <a:r>
              <a:rPr lang="sr-Cyrl-CS" dirty="0" smtClean="0"/>
              <a:t>могу</a:t>
            </a:r>
            <a:r>
              <a:rPr lang="vi-VN" dirty="0" smtClean="0"/>
              <a:t> </a:t>
            </a:r>
            <a:r>
              <a:rPr lang="sr-Cyrl-CS" dirty="0" smtClean="0"/>
              <a:t>постићи</a:t>
            </a:r>
            <a:r>
              <a:rPr lang="vi-VN" dirty="0" smtClean="0"/>
              <a:t> </a:t>
            </a:r>
            <a:r>
              <a:rPr lang="sr-Cyrl-CS" dirty="0" smtClean="0"/>
              <a:t>балансираном</a:t>
            </a:r>
            <a:r>
              <a:rPr lang="vi-VN" dirty="0" smtClean="0"/>
              <a:t> </a:t>
            </a:r>
            <a:r>
              <a:rPr lang="sr-Cyrl-CS" dirty="0" smtClean="0"/>
              <a:t>исхраном</a:t>
            </a:r>
            <a:r>
              <a:rPr lang="vi-VN" dirty="0" smtClean="0"/>
              <a:t> </a:t>
            </a:r>
            <a:r>
              <a:rPr lang="sr-Cyrl-CS" dirty="0" smtClean="0"/>
              <a:t>и</a:t>
            </a:r>
            <a:r>
              <a:rPr lang="vi-VN" dirty="0" smtClean="0"/>
              <a:t> </a:t>
            </a:r>
            <a:r>
              <a:rPr lang="sr-Cyrl-CS" dirty="0" smtClean="0"/>
              <a:t>препоручује</a:t>
            </a:r>
            <a:r>
              <a:rPr lang="sr-Latn-RS" dirty="0" smtClean="0"/>
              <a:t> </a:t>
            </a:r>
            <a:r>
              <a:rPr lang="sr-Cyrl-CS" dirty="0" smtClean="0"/>
              <a:t>суплементацију</a:t>
            </a:r>
            <a:r>
              <a:rPr lang="vi-VN" dirty="0" smtClean="0"/>
              <a:t> </a:t>
            </a:r>
            <a:r>
              <a:rPr lang="sr-Cyrl-CS" dirty="0" smtClean="0"/>
              <a:t>од</a:t>
            </a:r>
            <a:r>
              <a:rPr lang="vi-VN" dirty="0" smtClean="0"/>
              <a:t> </a:t>
            </a:r>
            <a:r>
              <a:rPr lang="vi-VN" dirty="0"/>
              <a:t>30 </a:t>
            </a:r>
            <a:r>
              <a:rPr lang="en-US" dirty="0" smtClean="0"/>
              <a:t>mg</a:t>
            </a:r>
            <a:r>
              <a:rPr lang="vi-VN" dirty="0" smtClean="0"/>
              <a:t> </a:t>
            </a:r>
            <a:r>
              <a:rPr lang="sr-Cyrl-CS" dirty="0" smtClean="0"/>
              <a:t>гвожђа</a:t>
            </a:r>
            <a:r>
              <a:rPr lang="vi-VN" dirty="0" smtClean="0"/>
              <a:t> </a:t>
            </a:r>
            <a:r>
              <a:rPr lang="sr-Cyrl-CS" dirty="0" smtClean="0"/>
              <a:t>дневно</a:t>
            </a:r>
            <a:r>
              <a:rPr lang="vi-VN" dirty="0" smtClean="0"/>
              <a:t>, </a:t>
            </a:r>
            <a:r>
              <a:rPr lang="sr-Cyrl-CS" dirty="0" smtClean="0"/>
              <a:t>између</a:t>
            </a:r>
            <a:r>
              <a:rPr lang="vi-VN" dirty="0" smtClean="0"/>
              <a:t> </a:t>
            </a:r>
            <a:r>
              <a:rPr lang="sr-Cyrl-CS" dirty="0" smtClean="0"/>
              <a:t>оброка</a:t>
            </a:r>
            <a:r>
              <a:rPr lang="vi-VN" dirty="0" smtClean="0"/>
              <a:t> (</a:t>
            </a:r>
            <a:r>
              <a:rPr lang="sr-Cyrl-CS" dirty="0" smtClean="0"/>
              <a:t>али</a:t>
            </a:r>
            <a:r>
              <a:rPr lang="vi-VN" dirty="0" smtClean="0"/>
              <a:t> </a:t>
            </a:r>
            <a:r>
              <a:rPr lang="sr-Cyrl-CS" dirty="0" smtClean="0"/>
              <a:t>не</a:t>
            </a:r>
            <a:r>
              <a:rPr lang="vi-VN" dirty="0" smtClean="0"/>
              <a:t> </a:t>
            </a:r>
            <a:r>
              <a:rPr lang="sr-Cyrl-CS" dirty="0" smtClean="0"/>
              <a:t>са</a:t>
            </a:r>
            <a:r>
              <a:rPr lang="vi-VN" dirty="0" smtClean="0"/>
              <a:t> </a:t>
            </a:r>
            <a:r>
              <a:rPr lang="sr-Cyrl-CS" dirty="0" smtClean="0"/>
              <a:t>млеком</a:t>
            </a:r>
            <a:r>
              <a:rPr lang="vi-VN" dirty="0" smtClean="0"/>
              <a:t>, </a:t>
            </a:r>
            <a:r>
              <a:rPr lang="sr-Cyrl-CS" dirty="0" smtClean="0"/>
              <a:t>чајем</a:t>
            </a:r>
            <a:r>
              <a:rPr lang="vi-VN" dirty="0" smtClean="0"/>
              <a:t>,</a:t>
            </a:r>
            <a:r>
              <a:rPr lang="sr-Latn-RS" dirty="0" smtClean="0"/>
              <a:t> </a:t>
            </a:r>
            <a:r>
              <a:rPr lang="sr-Cyrl-CS" dirty="0" smtClean="0"/>
              <a:t>кафом</a:t>
            </a:r>
            <a:r>
              <a:rPr lang="sr-Latn-RS" dirty="0" smtClean="0"/>
              <a:t> </a:t>
            </a:r>
            <a:r>
              <a:rPr lang="sr-Cyrl-CS" dirty="0" smtClean="0"/>
              <a:t>који</a:t>
            </a:r>
            <a:r>
              <a:rPr lang="sr-Latn-RS" dirty="0" smtClean="0"/>
              <a:t> </a:t>
            </a:r>
            <a:r>
              <a:rPr lang="sr-Cyrl-CS" dirty="0" smtClean="0"/>
              <a:t>могу</a:t>
            </a:r>
            <a:r>
              <a:rPr lang="sr-Latn-RS" dirty="0" smtClean="0"/>
              <a:t> </a:t>
            </a:r>
            <a:r>
              <a:rPr lang="sr-Cyrl-CS" dirty="0" smtClean="0"/>
              <a:t>да</a:t>
            </a:r>
            <a:r>
              <a:rPr lang="sr-Latn-RS" dirty="0" smtClean="0"/>
              <a:t> </a:t>
            </a:r>
            <a:r>
              <a:rPr lang="sr-Cyrl-CS" dirty="0" smtClean="0"/>
              <a:t>ометају</a:t>
            </a:r>
            <a:r>
              <a:rPr lang="sr-Latn-RS" dirty="0" smtClean="0"/>
              <a:t> </a:t>
            </a:r>
            <a:r>
              <a:rPr lang="sr-Cyrl-CS" dirty="0" smtClean="0"/>
              <a:t>апсорпцију</a:t>
            </a:r>
            <a:r>
              <a:rPr lang="sr-Latn-RS" dirty="0" smtClean="0"/>
              <a:t>), </a:t>
            </a:r>
            <a:r>
              <a:rPr lang="sr-Cyrl-CS" dirty="0" smtClean="0"/>
              <a:t>у</a:t>
            </a:r>
            <a:r>
              <a:rPr lang="sr-Latn-RS" dirty="0" smtClean="0"/>
              <a:t> </a:t>
            </a:r>
            <a:r>
              <a:rPr lang="sr-Cyrl-CS" dirty="0" smtClean="0"/>
              <a:t>току</a:t>
            </a:r>
            <a:r>
              <a:rPr lang="sr-Latn-RS" dirty="0" smtClean="0"/>
              <a:t> </a:t>
            </a:r>
            <a:r>
              <a:rPr lang="sr-Cyrl-CS" dirty="0" smtClean="0"/>
              <a:t>другог</a:t>
            </a:r>
            <a:r>
              <a:rPr lang="sr-Latn-RS" dirty="0" smtClean="0"/>
              <a:t> </a:t>
            </a:r>
            <a:r>
              <a:rPr lang="sr-Cyrl-CS" dirty="0" smtClean="0"/>
              <a:t>и</a:t>
            </a:r>
            <a:r>
              <a:rPr lang="sr-Latn-RS" dirty="0" smtClean="0"/>
              <a:t> </a:t>
            </a:r>
            <a:r>
              <a:rPr lang="sr-Cyrl-CS" dirty="0" smtClean="0"/>
              <a:t>трећег</a:t>
            </a:r>
            <a:r>
              <a:rPr lang="sr-Latn-RS" dirty="0" smtClean="0"/>
              <a:t> </a:t>
            </a:r>
            <a:r>
              <a:rPr lang="sr-Cyrl-CS" dirty="0" smtClean="0"/>
              <a:t>триместра</a:t>
            </a:r>
            <a:r>
              <a:rPr lang="sr-Latn-RS" dirty="0" smtClean="0"/>
              <a:t>. </a:t>
            </a:r>
            <a:r>
              <a:rPr lang="sr-Cyrl-CS" dirty="0" smtClean="0"/>
              <a:t>Светска</a:t>
            </a:r>
            <a:r>
              <a:rPr lang="sr-Latn-RS" dirty="0" smtClean="0"/>
              <a:t> </a:t>
            </a:r>
            <a:r>
              <a:rPr lang="sr-Cyrl-CS" dirty="0" smtClean="0"/>
              <a:t>здравствена</a:t>
            </a:r>
            <a:r>
              <a:rPr lang="vi-VN" dirty="0" smtClean="0"/>
              <a:t> </a:t>
            </a:r>
            <a:r>
              <a:rPr lang="sr-Cyrl-CS" dirty="0" smtClean="0"/>
              <a:t>организација</a:t>
            </a:r>
            <a:r>
              <a:rPr lang="vi-VN" dirty="0" smtClean="0"/>
              <a:t> </a:t>
            </a:r>
            <a:r>
              <a:rPr lang="sr-Cyrl-CS" dirty="0" smtClean="0"/>
              <a:t>препоручује</a:t>
            </a:r>
            <a:r>
              <a:rPr lang="vi-VN" dirty="0" smtClean="0"/>
              <a:t> </a:t>
            </a:r>
            <a:r>
              <a:rPr lang="sr-Cyrl-CS" dirty="0" smtClean="0"/>
              <a:t>суплементацију</a:t>
            </a:r>
            <a:r>
              <a:rPr lang="vi-VN" dirty="0" smtClean="0"/>
              <a:t> </a:t>
            </a:r>
            <a:r>
              <a:rPr lang="sr-Cyrl-CS" dirty="0" smtClean="0"/>
              <a:t>од</a:t>
            </a:r>
            <a:r>
              <a:rPr lang="vi-VN" dirty="0" smtClean="0"/>
              <a:t> </a:t>
            </a:r>
            <a:r>
              <a:rPr lang="vi-VN" dirty="0"/>
              <a:t>60 </a:t>
            </a:r>
            <a:r>
              <a:rPr lang="en-US" dirty="0" smtClean="0"/>
              <a:t>mg</a:t>
            </a:r>
            <a:r>
              <a:rPr lang="vi-VN" dirty="0" smtClean="0"/>
              <a:t> </a:t>
            </a:r>
            <a:r>
              <a:rPr lang="sr-Cyrl-CS" dirty="0" smtClean="0"/>
              <a:t>гвожђа</a:t>
            </a:r>
            <a:r>
              <a:rPr lang="vi-VN" dirty="0" smtClean="0"/>
              <a:t> </a:t>
            </a:r>
            <a:r>
              <a:rPr lang="sr-Cyrl-CS" dirty="0" smtClean="0"/>
              <a:t>свим</a:t>
            </a:r>
            <a:r>
              <a:rPr lang="vi-VN" dirty="0" smtClean="0"/>
              <a:t> </a:t>
            </a:r>
            <a:r>
              <a:rPr lang="sr-Cyrl-CS" dirty="0" smtClean="0"/>
              <a:t>женама</a:t>
            </a:r>
            <a:r>
              <a:rPr lang="vi-VN" dirty="0" smtClean="0"/>
              <a:t> </a:t>
            </a:r>
            <a:r>
              <a:rPr lang="sr-Cyrl-CS" dirty="0" smtClean="0"/>
              <a:t>у</a:t>
            </a:r>
            <a:r>
              <a:rPr lang="sr-Latn-RS" dirty="0" smtClean="0"/>
              <a:t> </a:t>
            </a:r>
            <a:r>
              <a:rPr lang="sr-Cyrl-CS" dirty="0" smtClean="0"/>
              <a:t>току</a:t>
            </a:r>
            <a:r>
              <a:rPr lang="vi-VN" dirty="0" smtClean="0"/>
              <a:t> </a:t>
            </a:r>
            <a:r>
              <a:rPr lang="sr-Cyrl-CS" dirty="0" smtClean="0"/>
              <a:t>целе</a:t>
            </a:r>
            <a:r>
              <a:rPr lang="vi-VN" dirty="0" smtClean="0"/>
              <a:t> </a:t>
            </a:r>
            <a:r>
              <a:rPr lang="sr-Cyrl-CS" dirty="0" smtClean="0"/>
              <a:t>трудноће</a:t>
            </a:r>
            <a:r>
              <a:rPr lang="vi-VN" dirty="0" smtClean="0"/>
              <a:t> </a:t>
            </a:r>
            <a:r>
              <a:rPr lang="sr-Cyrl-CS" dirty="0" smtClean="0"/>
              <a:t>и</a:t>
            </a:r>
            <a:r>
              <a:rPr lang="vi-VN" dirty="0" smtClean="0"/>
              <a:t> </a:t>
            </a:r>
            <a:r>
              <a:rPr lang="sr-Cyrl-CS" dirty="0" smtClean="0"/>
              <a:t>три</a:t>
            </a:r>
            <a:r>
              <a:rPr lang="vi-VN" dirty="0" smtClean="0"/>
              <a:t> </a:t>
            </a:r>
            <a:r>
              <a:rPr lang="sr-Cyrl-CS" dirty="0" smtClean="0"/>
              <a:t>месеца</a:t>
            </a:r>
            <a:r>
              <a:rPr lang="vi-VN" dirty="0" smtClean="0"/>
              <a:t> </a:t>
            </a:r>
            <a:r>
              <a:rPr lang="sr-Cyrl-CS" dirty="0" smtClean="0"/>
              <a:t>након</a:t>
            </a:r>
            <a:r>
              <a:rPr lang="vi-VN" dirty="0" smtClean="0"/>
              <a:t> </a:t>
            </a:r>
            <a:r>
              <a:rPr lang="sr-Cyrl-CS" dirty="0" smtClean="0"/>
              <a:t>порођаја</a:t>
            </a:r>
            <a:r>
              <a:rPr lang="vi-VN" dirty="0" smtClean="0"/>
              <a:t>. </a:t>
            </a:r>
            <a:endParaRPr lang="en-US" dirty="0" smtClean="0"/>
          </a:p>
        </p:txBody>
      </p:sp>
    </p:spTree>
    <p:extLst>
      <p:ext uri="{BB962C8B-B14F-4D97-AF65-F5344CB8AC3E}">
        <p14:creationId xmlns="" xmlns:p14="http://schemas.microsoft.com/office/powerpoint/2010/main" val="3285668466"/>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smtClean="0"/>
              <a:t>КАЛЦИЈУМ</a:t>
            </a:r>
            <a:endParaRPr lang="sr-Latn-RS" dirty="0"/>
          </a:p>
        </p:txBody>
      </p:sp>
      <p:sp>
        <p:nvSpPr>
          <p:cNvPr id="3" name="Content Placeholder 2"/>
          <p:cNvSpPr>
            <a:spLocks noGrp="1"/>
          </p:cNvSpPr>
          <p:nvPr>
            <p:ph idx="1"/>
          </p:nvPr>
        </p:nvSpPr>
        <p:spPr>
          <a:xfrm>
            <a:off x="179512" y="1600200"/>
            <a:ext cx="8784976" cy="4525963"/>
          </a:xfrm>
        </p:spPr>
        <p:txBody>
          <a:bodyPr>
            <a:normAutofit fontScale="70000" lnSpcReduction="20000"/>
          </a:bodyPr>
          <a:lstStyle/>
          <a:p>
            <a:r>
              <a:rPr lang="sr-Cyrl-CS" dirty="0" smtClean="0"/>
              <a:t>Потребе</a:t>
            </a:r>
            <a:r>
              <a:rPr lang="pl-PL" dirty="0" smtClean="0"/>
              <a:t> </a:t>
            </a:r>
            <a:r>
              <a:rPr lang="sr-Cyrl-CS" dirty="0" smtClean="0"/>
              <a:t>за</a:t>
            </a:r>
            <a:r>
              <a:rPr lang="pl-PL" dirty="0" smtClean="0"/>
              <a:t> </a:t>
            </a:r>
            <a:r>
              <a:rPr lang="sr-Cyrl-CS" dirty="0" smtClean="0"/>
              <a:t>калцијумом</a:t>
            </a:r>
            <a:r>
              <a:rPr lang="pl-PL" dirty="0" smtClean="0"/>
              <a:t> </a:t>
            </a:r>
            <a:r>
              <a:rPr lang="sr-Cyrl-CS" dirty="0" smtClean="0"/>
              <a:t>су</a:t>
            </a:r>
            <a:r>
              <a:rPr lang="pl-PL" dirty="0" smtClean="0"/>
              <a:t> </a:t>
            </a:r>
            <a:r>
              <a:rPr lang="sr-Cyrl-CS" dirty="0" smtClean="0"/>
              <a:t>повећане</a:t>
            </a:r>
            <a:r>
              <a:rPr lang="pl-PL" dirty="0" smtClean="0"/>
              <a:t> </a:t>
            </a:r>
            <a:r>
              <a:rPr lang="sr-Cyrl-CS" dirty="0" smtClean="0"/>
              <a:t>у</a:t>
            </a:r>
            <a:r>
              <a:rPr lang="pl-PL" dirty="0" smtClean="0"/>
              <a:t> </a:t>
            </a:r>
            <a:r>
              <a:rPr lang="sr-Cyrl-CS" dirty="0" smtClean="0"/>
              <a:t>трудноћи</a:t>
            </a:r>
            <a:r>
              <a:rPr lang="pl-PL" dirty="0" smtClean="0"/>
              <a:t>, </a:t>
            </a:r>
            <a:r>
              <a:rPr lang="sr-Cyrl-CS" dirty="0" smtClean="0"/>
              <a:t>међутим</a:t>
            </a:r>
            <a:r>
              <a:rPr lang="pl-PL" dirty="0" smtClean="0"/>
              <a:t> </a:t>
            </a:r>
            <a:r>
              <a:rPr lang="sr-Cyrl-CS" dirty="0" smtClean="0"/>
              <a:t>у</a:t>
            </a:r>
            <a:r>
              <a:rPr lang="pl-PL" dirty="0" smtClean="0"/>
              <a:t> </a:t>
            </a:r>
            <a:r>
              <a:rPr lang="sr-Cyrl-CS" dirty="0" smtClean="0"/>
              <a:t>трудноћи</a:t>
            </a:r>
            <a:r>
              <a:rPr lang="pl-PL" dirty="0" smtClean="0"/>
              <a:t>, </a:t>
            </a:r>
            <a:r>
              <a:rPr lang="sr-Cyrl-CS" dirty="0" smtClean="0"/>
              <a:t>под</a:t>
            </a:r>
            <a:r>
              <a:rPr lang="pl-PL" dirty="0" smtClean="0"/>
              <a:t> </a:t>
            </a:r>
            <a:r>
              <a:rPr lang="sr-Cyrl-CS" dirty="0" smtClean="0"/>
              <a:t>утицајем</a:t>
            </a:r>
            <a:r>
              <a:rPr lang="en-US" dirty="0"/>
              <a:t> </a:t>
            </a:r>
            <a:r>
              <a:rPr lang="sr-Cyrl-CS" dirty="0" smtClean="0"/>
              <a:t>хормона</a:t>
            </a:r>
            <a:r>
              <a:rPr lang="pl-PL" dirty="0" smtClean="0"/>
              <a:t>, </a:t>
            </a:r>
            <a:r>
              <a:rPr lang="sr-Cyrl-CS" dirty="0" smtClean="0"/>
              <a:t>долази</a:t>
            </a:r>
            <a:r>
              <a:rPr lang="pl-PL" dirty="0" smtClean="0"/>
              <a:t> </a:t>
            </a:r>
            <a:r>
              <a:rPr lang="sr-Cyrl-CS" dirty="0" smtClean="0"/>
              <a:t>до</a:t>
            </a:r>
            <a:r>
              <a:rPr lang="pl-PL" dirty="0" smtClean="0"/>
              <a:t> </a:t>
            </a:r>
            <a:r>
              <a:rPr lang="sr-Cyrl-CS" dirty="0" smtClean="0"/>
              <a:t>значајних</a:t>
            </a:r>
            <a:r>
              <a:rPr lang="pl-PL" dirty="0" smtClean="0"/>
              <a:t> </a:t>
            </a:r>
            <a:r>
              <a:rPr lang="sr-Cyrl-CS" dirty="0" smtClean="0"/>
              <a:t>промена</a:t>
            </a:r>
            <a:r>
              <a:rPr lang="pl-PL" dirty="0" smtClean="0"/>
              <a:t> </a:t>
            </a:r>
            <a:r>
              <a:rPr lang="sr-Cyrl-CS" dirty="0" smtClean="0"/>
              <a:t>у</a:t>
            </a:r>
            <a:r>
              <a:rPr lang="pl-PL" dirty="0" smtClean="0"/>
              <a:t> </a:t>
            </a:r>
            <a:r>
              <a:rPr lang="sr-Cyrl-CS" dirty="0" smtClean="0"/>
              <a:t>метаболизму</a:t>
            </a:r>
            <a:r>
              <a:rPr lang="pl-PL" dirty="0" smtClean="0"/>
              <a:t> </a:t>
            </a:r>
            <a:r>
              <a:rPr lang="sr-Cyrl-CS" dirty="0" smtClean="0"/>
              <a:t>калцијума</a:t>
            </a:r>
            <a:r>
              <a:rPr lang="pl-PL" dirty="0" smtClean="0"/>
              <a:t> </a:t>
            </a:r>
            <a:r>
              <a:rPr lang="sr-Cyrl-CS" dirty="0" smtClean="0"/>
              <a:t>које</a:t>
            </a:r>
            <a:r>
              <a:rPr lang="pl-PL" dirty="0" smtClean="0"/>
              <a:t> </a:t>
            </a:r>
            <a:r>
              <a:rPr lang="sr-Cyrl-CS" dirty="0" smtClean="0"/>
              <a:t>се</a:t>
            </a:r>
            <a:r>
              <a:rPr lang="pl-PL" dirty="0" smtClean="0"/>
              <a:t> </a:t>
            </a:r>
            <a:r>
              <a:rPr lang="sr-Cyrl-CS" dirty="0" smtClean="0"/>
              <a:t>огледа</a:t>
            </a:r>
            <a:r>
              <a:rPr lang="pl-PL" dirty="0" smtClean="0"/>
              <a:t> </a:t>
            </a:r>
            <a:r>
              <a:rPr lang="sr-Cyrl-CS" dirty="0" smtClean="0"/>
              <a:t>у</a:t>
            </a:r>
            <a:r>
              <a:rPr lang="en-US" dirty="0"/>
              <a:t> </a:t>
            </a:r>
            <a:r>
              <a:rPr lang="sr-Cyrl-CS" dirty="0" smtClean="0"/>
              <a:t>повећању</a:t>
            </a:r>
            <a:r>
              <a:rPr lang="sr-Latn-RS" dirty="0" smtClean="0"/>
              <a:t> </a:t>
            </a:r>
            <a:r>
              <a:rPr lang="sr-Cyrl-CS" dirty="0" smtClean="0"/>
              <a:t>ресорпције</a:t>
            </a:r>
            <a:r>
              <a:rPr lang="sr-Latn-RS" dirty="0" smtClean="0"/>
              <a:t> </a:t>
            </a:r>
            <a:r>
              <a:rPr lang="sr-Cyrl-CS" dirty="0" smtClean="0"/>
              <a:t>калцијума</a:t>
            </a:r>
            <a:r>
              <a:rPr lang="sr-Latn-RS" dirty="0" smtClean="0"/>
              <a:t> </a:t>
            </a:r>
            <a:r>
              <a:rPr lang="sr-Cyrl-CS" dirty="0" smtClean="0"/>
              <a:t>из</a:t>
            </a:r>
            <a:r>
              <a:rPr lang="sr-Latn-RS" dirty="0" smtClean="0"/>
              <a:t> </a:t>
            </a:r>
            <a:r>
              <a:rPr lang="sr-Cyrl-CS" dirty="0" smtClean="0"/>
              <a:t>хране</a:t>
            </a:r>
            <a:r>
              <a:rPr lang="sr-Latn-RS" dirty="0" smtClean="0"/>
              <a:t>, </a:t>
            </a:r>
            <a:r>
              <a:rPr lang="sr-Cyrl-CS" dirty="0" smtClean="0"/>
              <a:t>па</a:t>
            </a:r>
            <a:r>
              <a:rPr lang="sr-Latn-RS" dirty="0" smtClean="0"/>
              <a:t> </a:t>
            </a:r>
            <a:r>
              <a:rPr lang="sr-Cyrl-CS" dirty="0" smtClean="0"/>
              <a:t>се</a:t>
            </a:r>
            <a:r>
              <a:rPr lang="sr-Latn-RS" dirty="0" smtClean="0"/>
              <a:t> </a:t>
            </a:r>
            <a:r>
              <a:rPr lang="sr-Cyrl-CS" dirty="0" smtClean="0"/>
              <a:t>сматра</a:t>
            </a:r>
            <a:r>
              <a:rPr lang="sr-Latn-RS" dirty="0" smtClean="0"/>
              <a:t> </a:t>
            </a:r>
            <a:r>
              <a:rPr lang="sr-Cyrl-CS" dirty="0" smtClean="0"/>
              <a:t>да</a:t>
            </a:r>
            <a:r>
              <a:rPr lang="sr-Latn-RS" dirty="0" smtClean="0"/>
              <a:t> </a:t>
            </a:r>
            <a:r>
              <a:rPr lang="sr-Cyrl-CS" dirty="0" smtClean="0"/>
              <a:t>суплементација</a:t>
            </a:r>
            <a:r>
              <a:rPr lang="sr-Latn-RS" dirty="0" smtClean="0"/>
              <a:t> </a:t>
            </a:r>
            <a:r>
              <a:rPr lang="sr-Cyrl-CS" dirty="0" smtClean="0"/>
              <a:t>калцијумом</a:t>
            </a:r>
            <a:r>
              <a:rPr lang="en-US" dirty="0"/>
              <a:t> </a:t>
            </a:r>
            <a:r>
              <a:rPr lang="sr-Cyrl-CS" dirty="0" smtClean="0"/>
              <a:t>није</a:t>
            </a:r>
            <a:r>
              <a:rPr lang="pl-PL" dirty="0" smtClean="0"/>
              <a:t> </a:t>
            </a:r>
            <a:r>
              <a:rPr lang="sr-Cyrl-CS" dirty="0" smtClean="0"/>
              <a:t>потребна</a:t>
            </a:r>
            <a:r>
              <a:rPr lang="pl-PL" dirty="0" smtClean="0"/>
              <a:t>. </a:t>
            </a:r>
            <a:r>
              <a:rPr lang="sr-Cyrl-CS" dirty="0" smtClean="0"/>
              <a:t>Посебну</a:t>
            </a:r>
            <a:r>
              <a:rPr lang="pl-PL" dirty="0" smtClean="0"/>
              <a:t> </a:t>
            </a:r>
            <a:r>
              <a:rPr lang="sr-Cyrl-CS" dirty="0" smtClean="0"/>
              <a:t>пажњу</a:t>
            </a:r>
            <a:r>
              <a:rPr lang="pl-PL" dirty="0" smtClean="0"/>
              <a:t> </a:t>
            </a:r>
            <a:r>
              <a:rPr lang="sr-Cyrl-CS" dirty="0" smtClean="0"/>
              <a:t>захтевају</a:t>
            </a:r>
            <a:r>
              <a:rPr lang="pl-PL" dirty="0" smtClean="0"/>
              <a:t> </a:t>
            </a:r>
            <a:r>
              <a:rPr lang="sr-Cyrl-CS" dirty="0" smtClean="0"/>
              <a:t>труднице</a:t>
            </a:r>
            <a:r>
              <a:rPr lang="pl-PL" dirty="0" smtClean="0"/>
              <a:t> </a:t>
            </a:r>
            <a:r>
              <a:rPr lang="sr-Cyrl-CS" dirty="0" smtClean="0"/>
              <a:t>у</a:t>
            </a:r>
            <a:r>
              <a:rPr lang="pl-PL" dirty="0" smtClean="0"/>
              <a:t> </a:t>
            </a:r>
            <a:r>
              <a:rPr lang="sr-Cyrl-CS" dirty="0" smtClean="0"/>
              <a:t>адолесцентном</a:t>
            </a:r>
            <a:r>
              <a:rPr lang="pl-PL" dirty="0" smtClean="0"/>
              <a:t> </a:t>
            </a:r>
            <a:r>
              <a:rPr lang="sr-Cyrl-CS" dirty="0" smtClean="0"/>
              <a:t>добу</a:t>
            </a:r>
            <a:r>
              <a:rPr lang="pl-PL" dirty="0" smtClean="0"/>
              <a:t> </a:t>
            </a:r>
            <a:r>
              <a:rPr lang="sr-Cyrl-CS" dirty="0" smtClean="0"/>
              <a:t>када</a:t>
            </a:r>
            <a:r>
              <a:rPr lang="pl-PL" dirty="0" smtClean="0"/>
              <a:t> </a:t>
            </a:r>
            <a:r>
              <a:rPr lang="sr-Cyrl-CS" dirty="0" smtClean="0"/>
              <a:t>је</a:t>
            </a:r>
            <a:r>
              <a:rPr lang="en-US" dirty="0"/>
              <a:t> </a:t>
            </a:r>
            <a:r>
              <a:rPr lang="sr-Cyrl-CS" dirty="0" smtClean="0"/>
              <a:t>минерализација</a:t>
            </a:r>
            <a:r>
              <a:rPr lang="sr-Latn-RS" dirty="0" smtClean="0"/>
              <a:t> </a:t>
            </a:r>
            <a:r>
              <a:rPr lang="sr-Cyrl-CS" dirty="0" smtClean="0"/>
              <a:t>костију</a:t>
            </a:r>
            <a:r>
              <a:rPr lang="sr-Latn-RS" dirty="0" smtClean="0"/>
              <a:t> </a:t>
            </a:r>
            <a:r>
              <a:rPr lang="sr-Cyrl-CS" dirty="0" smtClean="0"/>
              <a:t>још</a:t>
            </a:r>
            <a:r>
              <a:rPr lang="sr-Latn-RS" dirty="0" smtClean="0"/>
              <a:t> </a:t>
            </a:r>
            <a:r>
              <a:rPr lang="sr-Cyrl-CS" dirty="0" smtClean="0"/>
              <a:t>увек</a:t>
            </a:r>
            <a:r>
              <a:rPr lang="sr-Latn-RS" dirty="0" smtClean="0"/>
              <a:t> </a:t>
            </a:r>
            <a:r>
              <a:rPr lang="sr-Cyrl-CS" dirty="0" smtClean="0"/>
              <a:t>у</a:t>
            </a:r>
            <a:r>
              <a:rPr lang="sr-Latn-RS" dirty="0" smtClean="0"/>
              <a:t> </a:t>
            </a:r>
            <a:r>
              <a:rPr lang="sr-Cyrl-CS" dirty="0" smtClean="0"/>
              <a:t>току</a:t>
            </a:r>
            <a:r>
              <a:rPr lang="sr-Latn-RS" dirty="0" smtClean="0"/>
              <a:t> </a:t>
            </a:r>
            <a:r>
              <a:rPr lang="sr-Cyrl-CS" dirty="0" smtClean="0"/>
              <a:t>и</a:t>
            </a:r>
            <a:r>
              <a:rPr lang="sr-Latn-RS" dirty="0" smtClean="0"/>
              <a:t> </a:t>
            </a:r>
            <a:r>
              <a:rPr lang="sr-Cyrl-CS" dirty="0" smtClean="0"/>
              <a:t>самим</a:t>
            </a:r>
            <a:r>
              <a:rPr lang="sr-Latn-RS" dirty="0" smtClean="0"/>
              <a:t> </a:t>
            </a:r>
            <a:r>
              <a:rPr lang="sr-Cyrl-CS" dirty="0" smtClean="0"/>
              <a:t>тим</a:t>
            </a:r>
            <a:r>
              <a:rPr lang="sr-Latn-RS" dirty="0" smtClean="0"/>
              <a:t> </a:t>
            </a:r>
            <a:r>
              <a:rPr lang="sr-Cyrl-CS" dirty="0" smtClean="0"/>
              <a:t>су</a:t>
            </a:r>
            <a:r>
              <a:rPr lang="sr-Latn-RS" dirty="0" smtClean="0"/>
              <a:t> </a:t>
            </a:r>
            <a:r>
              <a:rPr lang="sr-Cyrl-CS" dirty="0" smtClean="0"/>
              <a:t>потребе</a:t>
            </a:r>
            <a:r>
              <a:rPr lang="sr-Latn-RS" dirty="0" smtClean="0"/>
              <a:t> </a:t>
            </a:r>
            <a:r>
              <a:rPr lang="sr-Cyrl-CS" dirty="0" smtClean="0"/>
              <a:t>за</a:t>
            </a:r>
            <a:r>
              <a:rPr lang="sr-Latn-RS" dirty="0" smtClean="0"/>
              <a:t> </a:t>
            </a:r>
            <a:r>
              <a:rPr lang="sr-Cyrl-CS" dirty="0" smtClean="0"/>
              <a:t>калцијумом</a:t>
            </a:r>
            <a:r>
              <a:rPr lang="sr-Latn-RS" dirty="0" smtClean="0"/>
              <a:t> </a:t>
            </a:r>
            <a:r>
              <a:rPr lang="sr-Cyrl-CS" dirty="0" smtClean="0"/>
              <a:t>веће</a:t>
            </a:r>
            <a:r>
              <a:rPr lang="sr-Latn-RS" dirty="0" smtClean="0"/>
              <a:t>, </a:t>
            </a:r>
            <a:r>
              <a:rPr lang="sr-Cyrl-CS" dirty="0" smtClean="0"/>
              <a:t>и</a:t>
            </a:r>
            <a:r>
              <a:rPr lang="en-US" dirty="0"/>
              <a:t> </a:t>
            </a:r>
            <a:r>
              <a:rPr lang="sr-Cyrl-CS" dirty="0" smtClean="0"/>
              <a:t>труднице</a:t>
            </a:r>
            <a:r>
              <a:rPr lang="sr-Latn-RS" dirty="0" smtClean="0"/>
              <a:t> </a:t>
            </a:r>
            <a:r>
              <a:rPr lang="sr-Cyrl-CS" dirty="0" smtClean="0"/>
              <a:t>на</a:t>
            </a:r>
            <a:r>
              <a:rPr lang="sr-Latn-RS" dirty="0" smtClean="0"/>
              <a:t> </a:t>
            </a:r>
            <a:r>
              <a:rPr lang="sr-Cyrl-CS" dirty="0" smtClean="0"/>
              <a:t>посебном</a:t>
            </a:r>
            <a:r>
              <a:rPr lang="sr-Latn-RS" dirty="0" smtClean="0"/>
              <a:t> </a:t>
            </a:r>
            <a:r>
              <a:rPr lang="sr-Cyrl-CS" dirty="0" smtClean="0"/>
              <a:t>режиму</a:t>
            </a:r>
            <a:r>
              <a:rPr lang="sr-Latn-RS" dirty="0" smtClean="0"/>
              <a:t> </a:t>
            </a:r>
            <a:r>
              <a:rPr lang="sr-Cyrl-CS" dirty="0" smtClean="0"/>
              <a:t>исхране</a:t>
            </a:r>
            <a:r>
              <a:rPr lang="sr-Latn-RS" dirty="0" smtClean="0"/>
              <a:t> (</a:t>
            </a:r>
            <a:r>
              <a:rPr lang="sr-Cyrl-CS" dirty="0" smtClean="0"/>
              <a:t>вегетеријанци</a:t>
            </a:r>
            <a:r>
              <a:rPr lang="sr-Latn-RS" dirty="0" smtClean="0"/>
              <a:t>, </a:t>
            </a:r>
            <a:r>
              <a:rPr lang="sr-Cyrl-CS" dirty="0" smtClean="0"/>
              <a:t>лактоза</a:t>
            </a:r>
            <a:r>
              <a:rPr lang="en-US" dirty="0"/>
              <a:t> </a:t>
            </a:r>
            <a:r>
              <a:rPr lang="sr-Cyrl-CS" dirty="0" smtClean="0"/>
              <a:t>интолерантне</a:t>
            </a:r>
            <a:r>
              <a:rPr lang="sr-Latn-RS" dirty="0" smtClean="0"/>
              <a:t> </a:t>
            </a:r>
            <a:r>
              <a:rPr lang="sr-Cyrl-CS" dirty="0" smtClean="0"/>
              <a:t>особе</a:t>
            </a:r>
            <a:r>
              <a:rPr lang="sr-Latn-RS" dirty="0" smtClean="0"/>
              <a:t>) </a:t>
            </a:r>
            <a:r>
              <a:rPr lang="sr-Cyrl-CS" dirty="0" smtClean="0"/>
              <a:t>којимасе</a:t>
            </a:r>
            <a:r>
              <a:rPr lang="sr-Latn-RS" dirty="0" smtClean="0"/>
              <a:t> </a:t>
            </a:r>
            <a:r>
              <a:rPr lang="sr-Cyrl-CS" dirty="0" smtClean="0"/>
              <a:t>саветује</a:t>
            </a:r>
            <a:r>
              <a:rPr lang="sr-Latn-RS" dirty="0" smtClean="0"/>
              <a:t> </a:t>
            </a:r>
            <a:r>
              <a:rPr lang="sr-Cyrl-CS" dirty="0" smtClean="0"/>
              <a:t>да</a:t>
            </a:r>
            <a:r>
              <a:rPr lang="sr-Latn-RS" dirty="0" smtClean="0"/>
              <a:t> </a:t>
            </a:r>
            <a:r>
              <a:rPr lang="sr-Cyrl-CS" dirty="0" smtClean="0"/>
              <a:t>исхрану</a:t>
            </a:r>
            <a:r>
              <a:rPr lang="sr-Latn-RS" dirty="0" smtClean="0"/>
              <a:t> </a:t>
            </a:r>
            <a:r>
              <a:rPr lang="sr-Cyrl-CS" dirty="0" smtClean="0"/>
              <a:t>обогате</a:t>
            </a:r>
            <a:r>
              <a:rPr lang="sr-Latn-RS" dirty="0" smtClean="0"/>
              <a:t> </a:t>
            </a:r>
            <a:r>
              <a:rPr lang="sr-Cyrl-CS" dirty="0" smtClean="0"/>
              <a:t>намирницама</a:t>
            </a:r>
            <a:r>
              <a:rPr lang="sr-Latn-RS" dirty="0" smtClean="0"/>
              <a:t> </a:t>
            </a:r>
            <a:r>
              <a:rPr lang="sr-Cyrl-CS" dirty="0" smtClean="0"/>
              <a:t>богатим</a:t>
            </a:r>
            <a:r>
              <a:rPr lang="sr-Latn-RS" dirty="0" smtClean="0"/>
              <a:t> </a:t>
            </a:r>
            <a:r>
              <a:rPr lang="sr-Cyrl-CS" dirty="0" smtClean="0"/>
              <a:t>калцијумом</a:t>
            </a:r>
            <a:r>
              <a:rPr lang="sr-Latn-RS" dirty="0" smtClean="0"/>
              <a:t> (</a:t>
            </a:r>
            <a:r>
              <a:rPr lang="sr-Cyrl-CS" dirty="0" smtClean="0"/>
              <a:t>фортификовано</a:t>
            </a:r>
            <a:r>
              <a:rPr lang="sr-Latn-RS" dirty="0" smtClean="0"/>
              <a:t> </a:t>
            </a:r>
            <a:r>
              <a:rPr lang="sr-Cyrl-CS" dirty="0" smtClean="0"/>
              <a:t>сојино</a:t>
            </a:r>
            <a:r>
              <a:rPr lang="sr-Latn-RS" dirty="0" smtClean="0"/>
              <a:t> </a:t>
            </a:r>
            <a:r>
              <a:rPr lang="sr-Cyrl-CS" dirty="0" smtClean="0"/>
              <a:t>млеко</a:t>
            </a:r>
            <a:r>
              <a:rPr lang="sr-Latn-RS" dirty="0" smtClean="0"/>
              <a:t> </a:t>
            </a:r>
            <a:r>
              <a:rPr lang="sr-Cyrl-CS" dirty="0" smtClean="0"/>
              <a:t>и</a:t>
            </a:r>
            <a:r>
              <a:rPr lang="sr-Latn-RS" dirty="0" smtClean="0"/>
              <a:t> </a:t>
            </a:r>
            <a:r>
              <a:rPr lang="sr-Cyrl-CS" dirty="0" smtClean="0"/>
              <a:t>други</a:t>
            </a:r>
            <a:r>
              <a:rPr lang="sr-Latn-RS" dirty="0" smtClean="0"/>
              <a:t> </a:t>
            </a:r>
            <a:r>
              <a:rPr lang="sr-Cyrl-CS" dirty="0" smtClean="0"/>
              <a:t>производи</a:t>
            </a:r>
            <a:r>
              <a:rPr lang="sr-Latn-RS" dirty="0" smtClean="0"/>
              <a:t> </a:t>
            </a:r>
            <a:r>
              <a:rPr lang="sr-Cyrl-CS" dirty="0" smtClean="0"/>
              <a:t>од</a:t>
            </a:r>
            <a:r>
              <a:rPr lang="sr-Latn-RS" dirty="0" smtClean="0"/>
              <a:t> </a:t>
            </a:r>
            <a:r>
              <a:rPr lang="sr-Cyrl-CS" dirty="0" smtClean="0"/>
              <a:t>соје</a:t>
            </a:r>
            <a:r>
              <a:rPr lang="sr-Latn-RS" dirty="0" smtClean="0"/>
              <a:t>, </a:t>
            </a:r>
            <a:r>
              <a:rPr lang="sr-Cyrl-CS" dirty="0" smtClean="0"/>
              <a:t>језграсто</a:t>
            </a:r>
            <a:r>
              <a:rPr lang="sr-Latn-RS" dirty="0" smtClean="0"/>
              <a:t> </a:t>
            </a:r>
            <a:r>
              <a:rPr lang="sr-Cyrl-CS" dirty="0" smtClean="0"/>
              <a:t>воће</a:t>
            </a:r>
            <a:r>
              <a:rPr lang="sr-Latn-RS" dirty="0" smtClean="0"/>
              <a:t>, </a:t>
            </a:r>
            <a:r>
              <a:rPr lang="sr-Cyrl-CS" dirty="0" smtClean="0"/>
              <a:t>суво</a:t>
            </a:r>
            <a:r>
              <a:rPr lang="sr-Latn-RS" dirty="0" smtClean="0"/>
              <a:t> </a:t>
            </a:r>
            <a:r>
              <a:rPr lang="sr-Cyrl-CS" dirty="0" smtClean="0"/>
              <a:t>воће</a:t>
            </a:r>
            <a:r>
              <a:rPr lang="sr-Latn-RS" dirty="0" smtClean="0"/>
              <a:t>). </a:t>
            </a:r>
            <a:endParaRPr lang="en-US" dirty="0" smtClean="0"/>
          </a:p>
          <a:p>
            <a:r>
              <a:rPr lang="sr-Cyrl-CS" dirty="0" smtClean="0"/>
              <a:t>Што</a:t>
            </a:r>
            <a:r>
              <a:rPr lang="sr-Latn-RS" dirty="0" smtClean="0"/>
              <a:t> </a:t>
            </a:r>
            <a:r>
              <a:rPr lang="sr-Cyrl-CS" dirty="0" smtClean="0"/>
              <a:t>се</a:t>
            </a:r>
            <a:r>
              <a:rPr lang="sr-Latn-RS" dirty="0" smtClean="0"/>
              <a:t> </a:t>
            </a:r>
            <a:r>
              <a:rPr lang="sr-Cyrl-CS" dirty="0" smtClean="0"/>
              <a:t>тиче</a:t>
            </a:r>
            <a:r>
              <a:rPr lang="sr-Latn-RS" dirty="0" smtClean="0"/>
              <a:t> </a:t>
            </a:r>
            <a:r>
              <a:rPr lang="sr-Cyrl-CS" dirty="0" smtClean="0"/>
              <a:t>препорука</a:t>
            </a:r>
            <a:r>
              <a:rPr lang="sr-Latn-RS" dirty="0" smtClean="0"/>
              <a:t> </a:t>
            </a:r>
            <a:r>
              <a:rPr lang="sr-Cyrl-CS" dirty="0" smtClean="0"/>
              <a:t>за</a:t>
            </a:r>
            <a:r>
              <a:rPr lang="sr-Latn-RS" dirty="0" smtClean="0"/>
              <a:t> </a:t>
            </a:r>
            <a:r>
              <a:rPr lang="sr-Cyrl-CS" dirty="0" smtClean="0"/>
              <a:t>суплементацију</a:t>
            </a:r>
            <a:r>
              <a:rPr lang="sr-Latn-RS" dirty="0" smtClean="0"/>
              <a:t>, </a:t>
            </a:r>
            <a:r>
              <a:rPr lang="sr-Cyrl-CS" dirty="0" smtClean="0"/>
              <a:t>Институт</a:t>
            </a:r>
            <a:r>
              <a:rPr lang="sr-Latn-RS" dirty="0" smtClean="0"/>
              <a:t> </a:t>
            </a:r>
            <a:r>
              <a:rPr lang="sr-Cyrl-CS" dirty="0" smtClean="0"/>
              <a:t>за</a:t>
            </a:r>
            <a:r>
              <a:rPr lang="sr-Latn-RS" dirty="0" smtClean="0"/>
              <a:t> </a:t>
            </a:r>
            <a:r>
              <a:rPr lang="sr-Cyrl-CS" dirty="0" smtClean="0"/>
              <a:t>медицину</a:t>
            </a:r>
            <a:r>
              <a:rPr lang="sr-Latn-RS" dirty="0" smtClean="0"/>
              <a:t> </a:t>
            </a:r>
            <a:r>
              <a:rPr lang="sr-Cyrl-CS" dirty="0" smtClean="0"/>
              <a:t>Националне</a:t>
            </a:r>
            <a:r>
              <a:rPr lang="sr-Latn-RS" dirty="0" smtClean="0"/>
              <a:t> </a:t>
            </a:r>
            <a:r>
              <a:rPr lang="sr-Cyrl-CS" dirty="0" smtClean="0"/>
              <a:t>академије</a:t>
            </a:r>
            <a:r>
              <a:rPr lang="sr-Latn-RS" dirty="0" smtClean="0"/>
              <a:t> </a:t>
            </a:r>
            <a:r>
              <a:rPr lang="sr-Cyrl-CS" dirty="0" smtClean="0"/>
              <a:t>наука</a:t>
            </a:r>
            <a:r>
              <a:rPr lang="sr-Latn-RS" dirty="0" smtClean="0"/>
              <a:t> </a:t>
            </a:r>
            <a:r>
              <a:rPr lang="sr-Cyrl-CS" dirty="0" smtClean="0"/>
              <a:t>САД</a:t>
            </a:r>
            <a:r>
              <a:rPr lang="sr-Latn-RS" dirty="0" smtClean="0"/>
              <a:t> </a:t>
            </a:r>
            <a:r>
              <a:rPr lang="sr-Cyrl-CS" dirty="0" smtClean="0"/>
              <a:t>препоручује</a:t>
            </a:r>
            <a:r>
              <a:rPr lang="sr-Latn-RS" dirty="0" smtClean="0"/>
              <a:t> </a:t>
            </a:r>
            <a:r>
              <a:rPr lang="sr-Cyrl-CS" dirty="0" smtClean="0"/>
              <a:t>суплементацију</a:t>
            </a:r>
            <a:r>
              <a:rPr lang="pl-PL" dirty="0" smtClean="0"/>
              <a:t> </a:t>
            </a:r>
            <a:r>
              <a:rPr lang="sr-Cyrl-CS" dirty="0" smtClean="0"/>
              <a:t>од</a:t>
            </a:r>
            <a:r>
              <a:rPr lang="pl-PL" dirty="0" smtClean="0"/>
              <a:t> </a:t>
            </a:r>
            <a:r>
              <a:rPr lang="pl-PL" dirty="0"/>
              <a:t>600 </a:t>
            </a:r>
            <a:r>
              <a:rPr lang="en-US" dirty="0" smtClean="0"/>
              <a:t>mg</a:t>
            </a:r>
            <a:r>
              <a:rPr lang="pl-PL" dirty="0" smtClean="0"/>
              <a:t> </a:t>
            </a:r>
            <a:r>
              <a:rPr lang="sr-Cyrl-CS" dirty="0" smtClean="0"/>
              <a:t>калцијума</a:t>
            </a:r>
            <a:r>
              <a:rPr lang="pl-PL" dirty="0" smtClean="0"/>
              <a:t> </a:t>
            </a:r>
            <a:r>
              <a:rPr lang="sr-Cyrl-CS" dirty="0" smtClean="0"/>
              <a:t>код</a:t>
            </a:r>
            <a:r>
              <a:rPr lang="pl-PL" dirty="0" smtClean="0"/>
              <a:t> </a:t>
            </a:r>
            <a:r>
              <a:rPr lang="sr-Cyrl-CS" dirty="0" smtClean="0"/>
              <a:t>трудница</a:t>
            </a:r>
            <a:r>
              <a:rPr lang="pl-PL" dirty="0" smtClean="0"/>
              <a:t> </a:t>
            </a:r>
            <a:r>
              <a:rPr lang="sr-Cyrl-CS" dirty="0" smtClean="0"/>
              <a:t>испод</a:t>
            </a:r>
            <a:r>
              <a:rPr lang="pl-PL" dirty="0" smtClean="0"/>
              <a:t> </a:t>
            </a:r>
            <a:r>
              <a:rPr lang="pl-PL" dirty="0"/>
              <a:t>25 </a:t>
            </a:r>
            <a:r>
              <a:rPr lang="sr-Cyrl-CS" dirty="0" smtClean="0"/>
              <a:t>година</a:t>
            </a:r>
            <a:r>
              <a:rPr lang="pl-PL" dirty="0" smtClean="0"/>
              <a:t> </a:t>
            </a:r>
            <a:r>
              <a:rPr lang="sr-Cyrl-CS" dirty="0" smtClean="0"/>
              <a:t>старости</a:t>
            </a:r>
            <a:r>
              <a:rPr lang="pl-PL" dirty="0" smtClean="0"/>
              <a:t>, </a:t>
            </a:r>
            <a:r>
              <a:rPr lang="sr-Cyrl-CS" dirty="0" smtClean="0"/>
              <a:t>уколико</a:t>
            </a:r>
            <a:r>
              <a:rPr lang="pl-PL" dirty="0" smtClean="0"/>
              <a:t> </a:t>
            </a:r>
            <a:r>
              <a:rPr lang="sr-Cyrl-CS" dirty="0" smtClean="0"/>
              <a:t>је</a:t>
            </a:r>
            <a:endParaRPr lang="pl-PL" dirty="0"/>
          </a:p>
          <a:p>
            <a:pPr marL="0" indent="0">
              <a:buNone/>
            </a:pPr>
            <a:r>
              <a:rPr lang="sr-Cyrl-CS" dirty="0" smtClean="0"/>
              <a:t>унос</a:t>
            </a:r>
            <a:r>
              <a:rPr lang="sr-Latn-RS" dirty="0" smtClean="0"/>
              <a:t> </a:t>
            </a:r>
            <a:r>
              <a:rPr lang="sr-Cyrl-CS" dirty="0" smtClean="0"/>
              <a:t>калцијума</a:t>
            </a:r>
            <a:r>
              <a:rPr lang="sr-Latn-RS" dirty="0" smtClean="0"/>
              <a:t> </a:t>
            </a:r>
            <a:r>
              <a:rPr lang="sr-Cyrl-CS" dirty="0" smtClean="0"/>
              <a:t>храном</a:t>
            </a:r>
            <a:r>
              <a:rPr lang="sr-Latn-RS" dirty="0" smtClean="0"/>
              <a:t> </a:t>
            </a:r>
            <a:r>
              <a:rPr lang="sr-Cyrl-CS" dirty="0" smtClean="0"/>
              <a:t>неадекватан</a:t>
            </a:r>
            <a:r>
              <a:rPr lang="sr-Latn-RS" dirty="0" smtClean="0"/>
              <a:t>.</a:t>
            </a:r>
            <a:endParaRPr lang="sr-Latn-RS" dirty="0"/>
          </a:p>
        </p:txBody>
      </p:sp>
    </p:spTree>
    <p:extLst>
      <p:ext uri="{BB962C8B-B14F-4D97-AF65-F5344CB8AC3E}">
        <p14:creationId xmlns="" xmlns:p14="http://schemas.microsoft.com/office/powerpoint/2010/main" val="1415184696"/>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СУПЛЕМЕНТАЦИЈА</a:t>
            </a:r>
            <a:r>
              <a:rPr lang="sr-Latn-RS" dirty="0" smtClean="0"/>
              <a:t> </a:t>
            </a:r>
            <a:r>
              <a:rPr lang="sr-Cyrl-CS" dirty="0" smtClean="0"/>
              <a:t>У</a:t>
            </a:r>
            <a:r>
              <a:rPr lang="sr-Latn-RS" dirty="0" smtClean="0"/>
              <a:t> </a:t>
            </a:r>
            <a:r>
              <a:rPr lang="sr-Cyrl-CS" dirty="0" smtClean="0"/>
              <a:t>ТОКУ</a:t>
            </a:r>
            <a:r>
              <a:rPr lang="sr-Latn-RS" dirty="0" smtClean="0"/>
              <a:t> </a:t>
            </a:r>
            <a:r>
              <a:rPr lang="sr-Cyrl-CS" dirty="0" smtClean="0"/>
              <a:t>РЕДУКЦИОНИХ</a:t>
            </a:r>
            <a:r>
              <a:rPr lang="sr-Latn-RS" dirty="0" smtClean="0"/>
              <a:t> </a:t>
            </a:r>
            <a:r>
              <a:rPr lang="sr-Cyrl-CS" dirty="0" smtClean="0"/>
              <a:t>ДИЈЕТА</a:t>
            </a:r>
            <a:r>
              <a:rPr lang="sr-Latn-RS" dirty="0" smtClean="0"/>
              <a:t> </a:t>
            </a:r>
            <a:r>
              <a:rPr lang="sr-Cyrl-CS" dirty="0" smtClean="0"/>
              <a:t>ЗА</a:t>
            </a:r>
            <a:r>
              <a:rPr lang="sr-Latn-RS" dirty="0" smtClean="0"/>
              <a:t> </a:t>
            </a:r>
            <a:r>
              <a:rPr lang="sr-Cyrl-CS" dirty="0" smtClean="0"/>
              <a:t>ЛЕЧЕЊЕ</a:t>
            </a:r>
            <a:r>
              <a:rPr lang="sr-Latn-RS" dirty="0" smtClean="0"/>
              <a:t> </a:t>
            </a:r>
            <a:r>
              <a:rPr lang="sr-Cyrl-CS" dirty="0" smtClean="0"/>
              <a:t>ГОЈАЗНОСТИ</a:t>
            </a:r>
            <a:endParaRPr lang="sr-Latn-RS" dirty="0"/>
          </a:p>
        </p:txBody>
      </p:sp>
      <p:sp>
        <p:nvSpPr>
          <p:cNvPr id="3" name="Content Placeholder 2"/>
          <p:cNvSpPr>
            <a:spLocks noGrp="1"/>
          </p:cNvSpPr>
          <p:nvPr>
            <p:ph idx="1"/>
          </p:nvPr>
        </p:nvSpPr>
        <p:spPr/>
        <p:txBody>
          <a:bodyPr/>
          <a:lstStyle/>
          <a:p>
            <a:r>
              <a:rPr lang="sr-Cyrl-RS" b="1" dirty="0" smtClean="0"/>
              <a:t>суплементација</a:t>
            </a:r>
            <a:r>
              <a:rPr lang="pl-PL" b="1" dirty="0" smtClean="0"/>
              <a:t> </a:t>
            </a:r>
            <a:r>
              <a:rPr lang="sr-Cyrl-RS" b="1" dirty="0" smtClean="0"/>
              <a:t>витамина</a:t>
            </a:r>
            <a:r>
              <a:rPr lang="pl-PL" b="1" dirty="0" smtClean="0"/>
              <a:t> </a:t>
            </a:r>
            <a:r>
              <a:rPr lang="sr-Cyrl-RS" b="1" dirty="0" smtClean="0"/>
              <a:t>и</a:t>
            </a:r>
            <a:r>
              <a:rPr lang="pl-PL" b="1" dirty="0" smtClean="0"/>
              <a:t> </a:t>
            </a:r>
            <a:r>
              <a:rPr lang="sr-Cyrl-RS" b="1" dirty="0" smtClean="0"/>
              <a:t>минералних</a:t>
            </a:r>
            <a:r>
              <a:rPr lang="pl-PL" b="1" dirty="0" smtClean="0"/>
              <a:t> </a:t>
            </a:r>
            <a:r>
              <a:rPr lang="sr-Cyrl-RS" b="1" dirty="0" smtClean="0"/>
              <a:t>материја</a:t>
            </a:r>
            <a:r>
              <a:rPr lang="pl-PL" b="1" dirty="0" smtClean="0"/>
              <a:t> </a:t>
            </a:r>
            <a:r>
              <a:rPr lang="sr-Cyrl-RS" b="1" dirty="0" smtClean="0"/>
              <a:t>у</a:t>
            </a:r>
            <a:r>
              <a:rPr lang="pl-PL" b="1" dirty="0" smtClean="0"/>
              <a:t> </a:t>
            </a:r>
            <a:r>
              <a:rPr lang="sr-Cyrl-RS" b="1" dirty="0" smtClean="0"/>
              <a:t>облику</a:t>
            </a:r>
            <a:r>
              <a:rPr lang="pl-PL" b="1" dirty="0" smtClean="0"/>
              <a:t> </a:t>
            </a:r>
            <a:r>
              <a:rPr lang="sr-Cyrl-RS" b="1" dirty="0" smtClean="0"/>
              <a:t>готових</a:t>
            </a:r>
            <a:r>
              <a:rPr lang="en-US" b="1" dirty="0" smtClean="0"/>
              <a:t> </a:t>
            </a:r>
            <a:r>
              <a:rPr lang="sr-Cyrl-RS" b="1" dirty="0" smtClean="0"/>
              <a:t>препарата</a:t>
            </a:r>
            <a:r>
              <a:rPr lang="en-US" b="1" dirty="0" smtClean="0"/>
              <a:t> </a:t>
            </a:r>
            <a:r>
              <a:rPr lang="sr-Cyrl-RS" b="1" dirty="0" smtClean="0"/>
              <a:t>код</a:t>
            </a:r>
            <a:r>
              <a:rPr lang="en-US" b="1" dirty="0" smtClean="0"/>
              <a:t> </a:t>
            </a:r>
            <a:r>
              <a:rPr lang="sr-Cyrl-RS" b="1" dirty="0" smtClean="0"/>
              <a:t>дијета</a:t>
            </a:r>
            <a:r>
              <a:rPr lang="en-US" b="1" dirty="0" smtClean="0"/>
              <a:t> </a:t>
            </a:r>
            <a:r>
              <a:rPr lang="sr-Cyrl-RS" b="1" dirty="0" smtClean="0"/>
              <a:t>са</a:t>
            </a:r>
            <a:r>
              <a:rPr lang="en-US" b="1" dirty="0" smtClean="0"/>
              <a:t> </a:t>
            </a:r>
            <a:r>
              <a:rPr lang="sr-Cyrl-RS" b="1" dirty="0" smtClean="0"/>
              <a:t>мање</a:t>
            </a:r>
            <a:r>
              <a:rPr lang="en-US" b="1" dirty="0" smtClean="0"/>
              <a:t> </a:t>
            </a:r>
            <a:r>
              <a:rPr lang="sr-Cyrl-RS" b="1" dirty="0" smtClean="0"/>
              <a:t>од</a:t>
            </a:r>
            <a:r>
              <a:rPr lang="en-US" b="1" dirty="0" smtClean="0"/>
              <a:t> 1200 kcal</a:t>
            </a:r>
          </a:p>
          <a:p>
            <a:r>
              <a:rPr lang="en-US" b="1" dirty="0" smtClean="0"/>
              <a:t>Ca, Mg, Zn, K, J, Se, Fe</a:t>
            </a:r>
          </a:p>
          <a:p>
            <a:r>
              <a:rPr lang="sr-Cyrl-RS" b="1" dirty="0" smtClean="0"/>
              <a:t>витамини</a:t>
            </a:r>
            <a:r>
              <a:rPr lang="en-US" b="1" dirty="0" smtClean="0"/>
              <a:t>: D, E, C, B </a:t>
            </a:r>
            <a:r>
              <a:rPr lang="sr-Cyrl-RS" b="1" dirty="0" smtClean="0"/>
              <a:t>комплекс</a:t>
            </a:r>
            <a:endParaRPr lang="sr-Latn-RS" dirty="0"/>
          </a:p>
        </p:txBody>
      </p:sp>
    </p:spTree>
    <p:extLst>
      <p:ext uri="{BB962C8B-B14F-4D97-AF65-F5344CB8AC3E}">
        <p14:creationId xmlns="" xmlns:p14="http://schemas.microsoft.com/office/powerpoint/2010/main" val="3950242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274638"/>
            <a:ext cx="3384376" cy="1143000"/>
          </a:xfrm>
        </p:spPr>
        <p:txBody>
          <a:bodyPr/>
          <a:lstStyle/>
          <a:p>
            <a:r>
              <a:rPr lang="sr-Cyrl-RS" dirty="0" smtClean="0"/>
              <a:t>циљеви</a:t>
            </a:r>
            <a:endParaRPr lang="sr-Latn-RS" dirty="0"/>
          </a:p>
        </p:txBody>
      </p:sp>
      <p:sp>
        <p:nvSpPr>
          <p:cNvPr id="3" name="Content Placeholder 2"/>
          <p:cNvSpPr>
            <a:spLocks noGrp="1"/>
          </p:cNvSpPr>
          <p:nvPr>
            <p:ph idx="1"/>
          </p:nvPr>
        </p:nvSpPr>
        <p:spPr/>
        <p:txBody>
          <a:bodyPr>
            <a:normAutofit fontScale="85000" lnSpcReduction="20000"/>
          </a:bodyPr>
          <a:lstStyle/>
          <a:p>
            <a:pPr marL="0" indent="0" algn="ctr">
              <a:buNone/>
            </a:pPr>
            <a:r>
              <a:rPr lang="sr-Cyrl-RS" dirty="0" smtClean="0"/>
              <a:t>Популациони</a:t>
            </a:r>
          </a:p>
          <a:p>
            <a:r>
              <a:rPr lang="sr-Cyrl-RS" dirty="0" smtClean="0"/>
              <a:t>Основни: очување и унапређење живота и здравља-основни здравствени ресурс али и ризик сваког друштва</a:t>
            </a:r>
          </a:p>
          <a:p>
            <a:r>
              <a:rPr lang="sr-Cyrl-RS" dirty="0" smtClean="0"/>
              <a:t>Специфични: </a:t>
            </a:r>
          </a:p>
          <a:p>
            <a:r>
              <a:rPr lang="sr-Cyrl-RS" dirty="0" smtClean="0"/>
              <a:t>Смањење ризика за настанак болести повезаних са неправилном исхраном (ПЕД, гојазност, малнутриције...)</a:t>
            </a:r>
          </a:p>
          <a:p>
            <a:r>
              <a:rPr lang="sr-Cyrl-RS" dirty="0" smtClean="0"/>
              <a:t>Смањење морбидитета и моратлитета болести које за ризикофактор имају неки чинилац исхране: хипертензија, КВБ, ЦВБ, дијабетес тип  2, метаболички синдром, .... </a:t>
            </a:r>
            <a:endParaRPr lang="sr-Latn-RS" dirty="0"/>
          </a:p>
        </p:txBody>
      </p:sp>
      <p:cxnSp>
        <p:nvCxnSpPr>
          <p:cNvPr id="5" name="Straight Arrow Connector 4"/>
          <p:cNvCxnSpPr/>
          <p:nvPr/>
        </p:nvCxnSpPr>
        <p:spPr>
          <a:xfrm flipV="1">
            <a:off x="5364088" y="404664"/>
            <a:ext cx="129614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6660232" y="260648"/>
            <a:ext cx="2304256"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популациони</a:t>
            </a:r>
            <a:endParaRPr lang="sr-Latn-RS" dirty="0"/>
          </a:p>
        </p:txBody>
      </p:sp>
      <p:cxnSp>
        <p:nvCxnSpPr>
          <p:cNvPr id="8" name="Straight Arrow Connector 7"/>
          <p:cNvCxnSpPr/>
          <p:nvPr/>
        </p:nvCxnSpPr>
        <p:spPr>
          <a:xfrm>
            <a:off x="5364088" y="908720"/>
            <a:ext cx="64807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6228184" y="1196752"/>
            <a:ext cx="259228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индивидуални</a:t>
            </a:r>
            <a:endParaRPr lang="sr-Latn-RS" dirty="0"/>
          </a:p>
        </p:txBody>
      </p:sp>
    </p:spTree>
    <p:extLst>
      <p:ext uri="{BB962C8B-B14F-4D97-AF65-F5344CB8AC3E}">
        <p14:creationId xmlns="" xmlns:p14="http://schemas.microsoft.com/office/powerpoint/2010/main" val="377777520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ВЕГЕТЕРИЈАНСКА</a:t>
            </a:r>
            <a:r>
              <a:rPr lang="sr-Latn-RS" dirty="0" smtClean="0"/>
              <a:t> </a:t>
            </a:r>
            <a:r>
              <a:rPr lang="sr-Cyrl-CS" dirty="0" smtClean="0"/>
              <a:t>ИСХРАНА</a:t>
            </a:r>
            <a:endParaRPr lang="en-US" dirty="0"/>
          </a:p>
        </p:txBody>
      </p:sp>
      <p:sp>
        <p:nvSpPr>
          <p:cNvPr id="3" name="Content Placeholder 2"/>
          <p:cNvSpPr>
            <a:spLocks noGrp="1"/>
          </p:cNvSpPr>
          <p:nvPr>
            <p:ph idx="1"/>
          </p:nvPr>
        </p:nvSpPr>
        <p:spPr/>
        <p:txBody>
          <a:bodyPr>
            <a:normAutofit fontScale="55000" lnSpcReduction="20000"/>
          </a:bodyPr>
          <a:lstStyle/>
          <a:p>
            <a:pPr>
              <a:lnSpc>
                <a:spcPct val="115000"/>
              </a:lnSpc>
              <a:buNone/>
            </a:pPr>
            <a:r>
              <a:rPr lang="sr-Latn-RS" dirty="0" smtClean="0"/>
              <a:t>1. </a:t>
            </a:r>
            <a:r>
              <a:rPr lang="sr-Cyrl-RS" dirty="0" smtClean="0"/>
              <a:t>Оволактовегетаријанци</a:t>
            </a:r>
            <a:r>
              <a:rPr lang="sr-Latn-RS" dirty="0" smtClean="0"/>
              <a:t> </a:t>
            </a:r>
            <a:r>
              <a:rPr lang="sr-Cyrl-RS" dirty="0" smtClean="0"/>
              <a:t>користе</a:t>
            </a:r>
            <a:r>
              <a:rPr lang="sr-Latn-RS" dirty="0" smtClean="0"/>
              <a:t> </a:t>
            </a:r>
            <a:r>
              <a:rPr lang="sr-Cyrl-RS" dirty="0" smtClean="0"/>
              <a:t>јаја</a:t>
            </a:r>
            <a:r>
              <a:rPr lang="sr-Latn-RS" dirty="0" smtClean="0"/>
              <a:t> </a:t>
            </a:r>
            <a:r>
              <a:rPr lang="sr-Cyrl-RS" dirty="0" smtClean="0"/>
              <a:t>и</a:t>
            </a:r>
            <a:r>
              <a:rPr lang="sr-Latn-RS" dirty="0" smtClean="0"/>
              <a:t> </a:t>
            </a:r>
            <a:r>
              <a:rPr lang="sr-Cyrl-RS" dirty="0" smtClean="0"/>
              <a:t>млечне</a:t>
            </a:r>
            <a:r>
              <a:rPr lang="sr-Latn-RS" dirty="0" smtClean="0"/>
              <a:t> </a:t>
            </a:r>
            <a:r>
              <a:rPr lang="sr-Cyrl-RS" dirty="0" smtClean="0"/>
              <a:t>производе</a:t>
            </a:r>
            <a:r>
              <a:rPr lang="sr-Latn-RS" dirty="0" smtClean="0"/>
              <a:t>, </a:t>
            </a:r>
            <a:r>
              <a:rPr lang="sr-Cyrl-RS" dirty="0" smtClean="0"/>
              <a:t>али</a:t>
            </a:r>
            <a:r>
              <a:rPr lang="sr-Latn-RS" dirty="0" smtClean="0"/>
              <a:t> </a:t>
            </a:r>
            <a:r>
              <a:rPr lang="sr-Cyrl-RS" dirty="0" smtClean="0"/>
              <a:t>не</a:t>
            </a:r>
            <a:r>
              <a:rPr lang="sr-Latn-RS" dirty="0" smtClean="0"/>
              <a:t> </a:t>
            </a:r>
            <a:r>
              <a:rPr lang="sr-Cyrl-RS" dirty="0" smtClean="0"/>
              <a:t>једу</a:t>
            </a:r>
            <a:r>
              <a:rPr lang="sr-Latn-RS" dirty="0" smtClean="0"/>
              <a:t> </a:t>
            </a:r>
            <a:r>
              <a:rPr lang="sr-Cyrl-RS" dirty="0" smtClean="0"/>
              <a:t>месо</a:t>
            </a:r>
            <a:r>
              <a:rPr lang="sr-Latn-RS" dirty="0" smtClean="0"/>
              <a:t> </a:t>
            </a:r>
            <a:r>
              <a:rPr lang="sr-Cyrl-RS" dirty="0" smtClean="0"/>
              <a:t>заклани</a:t>
            </a:r>
            <a:r>
              <a:rPr lang="sr-Latn-RS" dirty="0" smtClean="0"/>
              <a:t> </a:t>
            </a:r>
            <a:r>
              <a:rPr lang="sr-Cyrl-RS" dirty="0" smtClean="0"/>
              <a:t>животиња</a:t>
            </a:r>
            <a:r>
              <a:rPr lang="sr-Latn-RS" dirty="0" smtClean="0"/>
              <a:t>, </a:t>
            </a:r>
            <a:r>
              <a:rPr lang="sr-Cyrl-RS" dirty="0" smtClean="0"/>
              <a:t>као</a:t>
            </a:r>
            <a:r>
              <a:rPr lang="sr-Latn-RS" dirty="0" smtClean="0"/>
              <a:t> </a:t>
            </a:r>
            <a:r>
              <a:rPr lang="sr-Cyrl-RS" dirty="0" smtClean="0"/>
              <a:t>ни</a:t>
            </a:r>
            <a:r>
              <a:rPr lang="sr-Latn-RS" dirty="0" smtClean="0"/>
              <a:t> </a:t>
            </a:r>
            <a:r>
              <a:rPr lang="sr-Cyrl-RS" dirty="0" smtClean="0"/>
              <a:t>рибу</a:t>
            </a:r>
            <a:r>
              <a:rPr lang="sr-Latn-RS" dirty="0" smtClean="0"/>
              <a:t>.</a:t>
            </a:r>
            <a:endParaRPr lang="sr-Latn-RS" sz="2400" dirty="0" smtClean="0"/>
          </a:p>
          <a:p>
            <a:pPr>
              <a:lnSpc>
                <a:spcPct val="115000"/>
              </a:lnSpc>
              <a:buNone/>
            </a:pPr>
            <a:r>
              <a:rPr lang="sr-Latn-RS" dirty="0" smtClean="0"/>
              <a:t>2. </a:t>
            </a:r>
            <a:r>
              <a:rPr lang="sr-Cyrl-RS" dirty="0" smtClean="0"/>
              <a:t>Полувегетаријанци</a:t>
            </a:r>
            <a:r>
              <a:rPr lang="sr-Latn-RS" dirty="0" smtClean="0"/>
              <a:t> </a:t>
            </a:r>
            <a:r>
              <a:rPr lang="sr-Cyrl-RS" dirty="0" smtClean="0"/>
              <a:t>користе</a:t>
            </a:r>
            <a:r>
              <a:rPr lang="sr-Latn-RS" dirty="0" smtClean="0"/>
              <a:t> </a:t>
            </a:r>
            <a:r>
              <a:rPr lang="sr-Cyrl-RS" dirty="0" smtClean="0"/>
              <a:t>млечне</a:t>
            </a:r>
            <a:r>
              <a:rPr lang="sr-Latn-RS" dirty="0" smtClean="0"/>
              <a:t> </a:t>
            </a:r>
            <a:r>
              <a:rPr lang="sr-Cyrl-RS" dirty="0" smtClean="0"/>
              <a:t>производе</a:t>
            </a:r>
            <a:r>
              <a:rPr lang="sr-Latn-RS" dirty="0" smtClean="0"/>
              <a:t>, </a:t>
            </a:r>
            <a:r>
              <a:rPr lang="sr-Cyrl-RS" dirty="0" smtClean="0"/>
              <a:t>јаја</a:t>
            </a:r>
            <a:r>
              <a:rPr lang="sr-Latn-RS" dirty="0" smtClean="0"/>
              <a:t>, </a:t>
            </a:r>
            <a:r>
              <a:rPr lang="sr-Cyrl-RS" dirty="0" smtClean="0"/>
              <a:t>живинско</a:t>
            </a:r>
            <a:r>
              <a:rPr lang="sr-Latn-RS" dirty="0" smtClean="0"/>
              <a:t> </a:t>
            </a:r>
            <a:r>
              <a:rPr lang="sr-Cyrl-RS" dirty="0" smtClean="0"/>
              <a:t>месо</a:t>
            </a:r>
            <a:r>
              <a:rPr lang="sr-Latn-RS" dirty="0" smtClean="0"/>
              <a:t> </a:t>
            </a:r>
            <a:r>
              <a:rPr lang="sr-Cyrl-RS" dirty="0" smtClean="0"/>
              <a:t>и</a:t>
            </a:r>
            <a:r>
              <a:rPr lang="sr-Latn-RS" dirty="0" smtClean="0"/>
              <a:t> </a:t>
            </a:r>
            <a:r>
              <a:rPr lang="sr-Cyrl-RS" dirty="0" smtClean="0"/>
              <a:t>рибу</a:t>
            </a:r>
            <a:r>
              <a:rPr lang="sr-Latn-RS" dirty="0" smtClean="0"/>
              <a:t>.</a:t>
            </a:r>
            <a:endParaRPr lang="sr-Latn-RS" sz="2400" dirty="0" smtClean="0"/>
          </a:p>
          <a:p>
            <a:pPr>
              <a:lnSpc>
                <a:spcPct val="115000"/>
              </a:lnSpc>
              <a:buNone/>
            </a:pPr>
            <a:r>
              <a:rPr lang="sr-Latn-RS" dirty="0" smtClean="0"/>
              <a:t>3. </a:t>
            </a:r>
            <a:r>
              <a:rPr lang="sr-Cyrl-RS" dirty="0" smtClean="0"/>
              <a:t>Лактовегетаријанци</a:t>
            </a:r>
            <a:r>
              <a:rPr lang="sr-Latn-RS" dirty="0" smtClean="0"/>
              <a:t> </a:t>
            </a:r>
            <a:r>
              <a:rPr lang="sr-Cyrl-RS" dirty="0" smtClean="0"/>
              <a:t>од</a:t>
            </a:r>
            <a:r>
              <a:rPr lang="sr-Latn-RS" dirty="0" smtClean="0"/>
              <a:t> </a:t>
            </a:r>
            <a:r>
              <a:rPr lang="sr-Cyrl-RS" dirty="0" smtClean="0"/>
              <a:t>свих</a:t>
            </a:r>
            <a:r>
              <a:rPr lang="sr-Latn-RS" dirty="0" smtClean="0"/>
              <a:t> </a:t>
            </a:r>
            <a:r>
              <a:rPr lang="sr-Cyrl-RS" dirty="0" smtClean="0"/>
              <a:t>производа</a:t>
            </a:r>
            <a:r>
              <a:rPr lang="sr-Latn-RS" dirty="0" smtClean="0"/>
              <a:t> </a:t>
            </a:r>
            <a:r>
              <a:rPr lang="sr-Cyrl-RS" dirty="0" smtClean="0"/>
              <a:t>животињског</a:t>
            </a:r>
            <a:r>
              <a:rPr lang="sr-Latn-RS" dirty="0" smtClean="0"/>
              <a:t> </a:t>
            </a:r>
            <a:r>
              <a:rPr lang="sr-Cyrl-RS" dirty="0" smtClean="0"/>
              <a:t>порекла</a:t>
            </a:r>
            <a:r>
              <a:rPr lang="sr-Latn-RS" dirty="0" smtClean="0"/>
              <a:t> </a:t>
            </a:r>
            <a:r>
              <a:rPr lang="sr-Cyrl-RS" dirty="0" smtClean="0"/>
              <a:t>користе</a:t>
            </a:r>
            <a:r>
              <a:rPr lang="sr-Latn-RS" dirty="0" smtClean="0"/>
              <a:t> </a:t>
            </a:r>
            <a:r>
              <a:rPr lang="sr-Cyrl-RS" dirty="0" smtClean="0"/>
              <a:t>само</a:t>
            </a:r>
            <a:r>
              <a:rPr lang="sr-Latn-RS" dirty="0" smtClean="0"/>
              <a:t> </a:t>
            </a:r>
            <a:r>
              <a:rPr lang="sr-Cyrl-RS" dirty="0" smtClean="0"/>
              <a:t>млеко</a:t>
            </a:r>
            <a:r>
              <a:rPr lang="sr-Cyrl-RS" sz="2400" dirty="0" smtClean="0"/>
              <a:t> </a:t>
            </a:r>
            <a:r>
              <a:rPr lang="sr-Cyrl-RS" dirty="0" smtClean="0"/>
              <a:t>и</a:t>
            </a:r>
            <a:r>
              <a:rPr lang="sr-Latn-RS" dirty="0" smtClean="0"/>
              <a:t> </a:t>
            </a:r>
            <a:r>
              <a:rPr lang="sr-Cyrl-RS" dirty="0" smtClean="0"/>
              <a:t>млечне</a:t>
            </a:r>
            <a:r>
              <a:rPr lang="sr-Latn-RS" dirty="0" smtClean="0"/>
              <a:t> </a:t>
            </a:r>
            <a:r>
              <a:rPr lang="sr-Cyrl-RS" dirty="0" smtClean="0"/>
              <a:t>производе</a:t>
            </a:r>
            <a:r>
              <a:rPr lang="sr-Latn-RS" dirty="0" smtClean="0"/>
              <a:t>.</a:t>
            </a:r>
            <a:endParaRPr lang="sr-Latn-RS" sz="2400" dirty="0" smtClean="0"/>
          </a:p>
          <a:p>
            <a:pPr>
              <a:lnSpc>
                <a:spcPct val="115000"/>
              </a:lnSpc>
              <a:buNone/>
            </a:pPr>
            <a:r>
              <a:rPr lang="sr-Latn-RS" dirty="0" smtClean="0"/>
              <a:t>4. </a:t>
            </a:r>
            <a:r>
              <a:rPr lang="sr-Cyrl-RS" dirty="0" smtClean="0"/>
              <a:t>Пешовегетаријанци</a:t>
            </a:r>
            <a:r>
              <a:rPr lang="sr-Latn-RS" dirty="0" smtClean="0"/>
              <a:t> </a:t>
            </a:r>
            <a:r>
              <a:rPr lang="sr-Cyrl-RS" dirty="0" smtClean="0"/>
              <a:t>користе</a:t>
            </a:r>
            <a:r>
              <a:rPr lang="sr-Latn-RS" dirty="0" smtClean="0"/>
              <a:t> </a:t>
            </a:r>
            <a:r>
              <a:rPr lang="sr-Cyrl-RS" dirty="0" smtClean="0"/>
              <a:t>млечне</a:t>
            </a:r>
            <a:r>
              <a:rPr lang="sr-Latn-RS" dirty="0" smtClean="0"/>
              <a:t> </a:t>
            </a:r>
            <a:r>
              <a:rPr lang="sr-Cyrl-RS" dirty="0" smtClean="0"/>
              <a:t>производе</a:t>
            </a:r>
            <a:r>
              <a:rPr lang="sr-Latn-RS" dirty="0" smtClean="0"/>
              <a:t>, </a:t>
            </a:r>
            <a:r>
              <a:rPr lang="sr-Cyrl-RS" dirty="0" smtClean="0"/>
              <a:t>јаја</a:t>
            </a:r>
            <a:r>
              <a:rPr lang="sr-Latn-RS" dirty="0" smtClean="0"/>
              <a:t> </a:t>
            </a:r>
            <a:r>
              <a:rPr lang="sr-Cyrl-RS" dirty="0" smtClean="0"/>
              <a:t>и</a:t>
            </a:r>
            <a:r>
              <a:rPr lang="sr-Latn-RS" dirty="0" smtClean="0"/>
              <a:t> </a:t>
            </a:r>
            <a:r>
              <a:rPr lang="sr-Cyrl-RS" dirty="0" smtClean="0"/>
              <a:t>рибу</a:t>
            </a:r>
            <a:r>
              <a:rPr lang="sr-Latn-RS" dirty="0" smtClean="0"/>
              <a:t>.</a:t>
            </a:r>
            <a:endParaRPr lang="sr-Latn-RS" sz="2400" dirty="0" smtClean="0"/>
          </a:p>
          <a:p>
            <a:pPr>
              <a:lnSpc>
                <a:spcPct val="115000"/>
              </a:lnSpc>
              <a:buNone/>
            </a:pPr>
            <a:r>
              <a:rPr lang="sr-Latn-RS" dirty="0" smtClean="0"/>
              <a:t>5. </a:t>
            </a:r>
            <a:r>
              <a:rPr lang="sr-Cyrl-RS" dirty="0" smtClean="0"/>
              <a:t>Ововегетаријанци</a:t>
            </a:r>
            <a:r>
              <a:rPr lang="sr-Latn-RS" dirty="0" smtClean="0"/>
              <a:t> </a:t>
            </a:r>
            <a:r>
              <a:rPr lang="sr-Cyrl-RS" dirty="0" smtClean="0"/>
              <a:t>од</a:t>
            </a:r>
            <a:r>
              <a:rPr lang="sr-Latn-RS" dirty="0" smtClean="0"/>
              <a:t> </a:t>
            </a:r>
            <a:r>
              <a:rPr lang="sr-Cyrl-RS" dirty="0" smtClean="0"/>
              <a:t>свих</a:t>
            </a:r>
            <a:r>
              <a:rPr lang="sr-Latn-RS" dirty="0" smtClean="0"/>
              <a:t> </a:t>
            </a:r>
            <a:r>
              <a:rPr lang="sr-Cyrl-RS" dirty="0" smtClean="0"/>
              <a:t>животињских</a:t>
            </a:r>
            <a:r>
              <a:rPr lang="sr-Latn-RS" dirty="0" smtClean="0"/>
              <a:t> </a:t>
            </a:r>
            <a:r>
              <a:rPr lang="sr-Cyrl-RS" dirty="0" smtClean="0"/>
              <a:t>производа</a:t>
            </a:r>
            <a:r>
              <a:rPr lang="sr-Latn-RS" dirty="0" smtClean="0"/>
              <a:t> </a:t>
            </a:r>
            <a:r>
              <a:rPr lang="sr-Cyrl-RS" dirty="0" smtClean="0"/>
              <a:t>користе</a:t>
            </a:r>
            <a:r>
              <a:rPr lang="sr-Latn-RS" dirty="0" smtClean="0"/>
              <a:t> </a:t>
            </a:r>
            <a:r>
              <a:rPr lang="sr-Cyrl-RS" dirty="0" smtClean="0"/>
              <a:t>само</a:t>
            </a:r>
            <a:r>
              <a:rPr lang="sr-Latn-RS" dirty="0" smtClean="0"/>
              <a:t> </a:t>
            </a:r>
            <a:r>
              <a:rPr lang="sr-Cyrl-RS" dirty="0" smtClean="0"/>
              <a:t>јаја</a:t>
            </a:r>
            <a:r>
              <a:rPr lang="sr-Latn-RS" dirty="0" smtClean="0"/>
              <a:t>.</a:t>
            </a:r>
            <a:endParaRPr lang="sr-Cyrl-RS" dirty="0" smtClean="0"/>
          </a:p>
          <a:p>
            <a:pPr>
              <a:lnSpc>
                <a:spcPct val="115000"/>
              </a:lnSpc>
              <a:buNone/>
            </a:pPr>
            <a:r>
              <a:rPr lang="sr-Latn-RS" dirty="0" smtClean="0"/>
              <a:t>6. </a:t>
            </a:r>
            <a:r>
              <a:rPr lang="sr-Cyrl-RS" dirty="0" smtClean="0"/>
              <a:t>Фрутани</a:t>
            </a:r>
            <a:r>
              <a:rPr lang="sr-Latn-RS" dirty="0" smtClean="0"/>
              <a:t>-</a:t>
            </a:r>
            <a:r>
              <a:rPr lang="sr-Cyrl-RS" dirty="0" smtClean="0"/>
              <a:t>воће</a:t>
            </a:r>
            <a:r>
              <a:rPr lang="sr-Latn-RS" dirty="0" smtClean="0"/>
              <a:t> </a:t>
            </a:r>
            <a:r>
              <a:rPr lang="sr-Cyrl-RS" dirty="0" smtClean="0"/>
              <a:t>и</a:t>
            </a:r>
            <a:r>
              <a:rPr lang="sr-Latn-RS" dirty="0" smtClean="0"/>
              <a:t> </a:t>
            </a:r>
            <a:r>
              <a:rPr lang="sr-Cyrl-RS" dirty="0" smtClean="0"/>
              <a:t>мед</a:t>
            </a:r>
            <a:endParaRPr lang="sr-Latn-RS" dirty="0" smtClean="0"/>
          </a:p>
          <a:p>
            <a:pPr>
              <a:lnSpc>
                <a:spcPct val="115000"/>
              </a:lnSpc>
              <a:buNone/>
            </a:pPr>
            <a:r>
              <a:rPr lang="sr-Latn-RS" dirty="0" smtClean="0"/>
              <a:t>7. </a:t>
            </a:r>
            <a:r>
              <a:rPr lang="sr-Cyrl-RS" dirty="0" smtClean="0"/>
              <a:t>Вегани</a:t>
            </a:r>
            <a:r>
              <a:rPr lang="sr-Latn-RS" dirty="0" smtClean="0"/>
              <a:t>-</a:t>
            </a:r>
            <a:r>
              <a:rPr lang="sr-Cyrl-RS" dirty="0" smtClean="0"/>
              <a:t>само</a:t>
            </a:r>
            <a:r>
              <a:rPr lang="sr-Latn-RS" dirty="0" smtClean="0"/>
              <a:t> </a:t>
            </a:r>
            <a:r>
              <a:rPr lang="sr-Cyrl-RS" dirty="0" smtClean="0"/>
              <a:t>намирнице</a:t>
            </a:r>
            <a:r>
              <a:rPr lang="sr-Latn-RS" dirty="0" smtClean="0"/>
              <a:t> </a:t>
            </a:r>
            <a:r>
              <a:rPr lang="sr-Cyrl-RS" dirty="0" smtClean="0"/>
              <a:t>биљног</a:t>
            </a:r>
            <a:r>
              <a:rPr lang="sr-Latn-RS" dirty="0" smtClean="0"/>
              <a:t> </a:t>
            </a:r>
            <a:r>
              <a:rPr lang="sr-Cyrl-RS" dirty="0" smtClean="0"/>
              <a:t>порекла</a:t>
            </a:r>
            <a:endParaRPr lang="sr-Latn-RS" dirty="0" smtClean="0"/>
          </a:p>
          <a:p>
            <a:pPr>
              <a:lnSpc>
                <a:spcPct val="115000"/>
              </a:lnSpc>
            </a:pPr>
            <a:endParaRPr lang="sr-Latn-RS" dirty="0" smtClean="0"/>
          </a:p>
          <a:p>
            <a:pPr>
              <a:lnSpc>
                <a:spcPct val="115000"/>
              </a:lnSpc>
            </a:pPr>
            <a:r>
              <a:rPr lang="sr-Cyrl-RS" dirty="0" smtClean="0"/>
              <a:t>СУПЛЕМЕНТАЦИЈА</a:t>
            </a:r>
            <a:r>
              <a:rPr lang="sr-Latn-RS" dirty="0" smtClean="0"/>
              <a:t>: </a:t>
            </a:r>
            <a:r>
              <a:rPr lang="sr-Cyrl-RS" dirty="0" smtClean="0"/>
              <a:t>ВИТАМИН</a:t>
            </a:r>
            <a:r>
              <a:rPr lang="sr-Latn-RS" dirty="0" smtClean="0"/>
              <a:t> B12, Fe, Ca, Zn, vitamin D</a:t>
            </a:r>
          </a:p>
          <a:p>
            <a:pPr>
              <a:lnSpc>
                <a:spcPct val="115000"/>
              </a:lnSpc>
            </a:pPr>
            <a:endParaRPr lang="sr-Latn-RS" dirty="0" smtClean="0"/>
          </a:p>
          <a:p>
            <a:pPr>
              <a:lnSpc>
                <a:spcPct val="115000"/>
              </a:lnSpc>
            </a:pPr>
            <a:r>
              <a:rPr lang="sr-Cyrl-RS" dirty="0" smtClean="0"/>
              <a:t>Посебан</a:t>
            </a:r>
            <a:r>
              <a:rPr lang="sr-Latn-RS" dirty="0" smtClean="0"/>
              <a:t> o</a:t>
            </a:r>
            <a:r>
              <a:rPr lang="sr-Cyrl-RS" dirty="0" smtClean="0"/>
              <a:t>пр</a:t>
            </a:r>
            <a:r>
              <a:rPr lang="sr-Latn-RS" dirty="0" smtClean="0"/>
              <a:t>e</a:t>
            </a:r>
            <a:r>
              <a:rPr lang="sr-Cyrl-RS" dirty="0" smtClean="0"/>
              <a:t>з</a:t>
            </a:r>
            <a:r>
              <a:rPr lang="sr-Latn-RS" dirty="0" smtClean="0"/>
              <a:t>: </a:t>
            </a:r>
            <a:r>
              <a:rPr lang="sr-Cyrl-RS" dirty="0" smtClean="0"/>
              <a:t>ДЕЦА</a:t>
            </a:r>
            <a:r>
              <a:rPr lang="sr-Latn-RS" dirty="0" smtClean="0"/>
              <a:t>!!!</a:t>
            </a:r>
          </a:p>
          <a:p>
            <a:pPr>
              <a:lnSpc>
                <a:spcPct val="115000"/>
              </a:lnSpc>
            </a:pPr>
            <a:endParaRPr lang="sr-Latn-RS" sz="2400" dirty="0" smtClean="0">
              <a:ea typeface="Times New Roman"/>
              <a:cs typeface="Times New Roman"/>
            </a:endParaRPr>
          </a:p>
          <a:p>
            <a:pPr>
              <a:lnSpc>
                <a:spcPct val="115000"/>
              </a:lnSpc>
            </a:pPr>
            <a:endParaRPr lang="sr-Latn-RS" sz="2400" dirty="0" smtClean="0">
              <a:ea typeface="Times New Roman"/>
              <a:cs typeface="Times New Roman"/>
            </a:endParaRPr>
          </a:p>
          <a:p>
            <a:pPr>
              <a:lnSpc>
                <a:spcPct val="115000"/>
              </a:lnSpc>
            </a:pPr>
            <a:endParaRPr lang="sr-Latn-RS" sz="2400" dirty="0" smtClean="0">
              <a:ea typeface="Times New Roman"/>
              <a:cs typeface="Times New Roman"/>
            </a:endParaRPr>
          </a:p>
          <a:p>
            <a:pPr>
              <a:lnSpc>
                <a:spcPct val="115000"/>
              </a:lnSpc>
            </a:pPr>
            <a:endParaRPr lang="sr-Latn-RS" sz="2400" dirty="0" smtClean="0">
              <a:ea typeface="Times New Roman"/>
              <a:cs typeface="Times New Roman"/>
            </a:endParaRPr>
          </a:p>
        </p:txBody>
      </p:sp>
    </p:spTree>
    <p:extLst>
      <p:ext uri="{BB962C8B-B14F-4D97-AF65-F5344CB8AC3E}">
        <p14:creationId xmlns="" xmlns:p14="http://schemas.microsoft.com/office/powerpoint/2010/main" val="9008967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узорковање</a:t>
            </a:r>
            <a:endParaRPr lang="sr-Latn-RS" dirty="0"/>
          </a:p>
        </p:txBody>
      </p:sp>
      <p:sp>
        <p:nvSpPr>
          <p:cNvPr id="3" name="Content Placeholder 2"/>
          <p:cNvSpPr>
            <a:spLocks noGrp="1"/>
          </p:cNvSpPr>
          <p:nvPr>
            <p:ph idx="1"/>
          </p:nvPr>
        </p:nvSpPr>
        <p:spPr/>
        <p:txBody>
          <a:bodyPr>
            <a:normAutofit fontScale="92500" lnSpcReduction="20000"/>
          </a:bodyPr>
          <a:lstStyle/>
          <a:p>
            <a:r>
              <a:rPr lang="sr-Cyrl-RS" dirty="0" smtClean="0"/>
              <a:t>Количина узорка</a:t>
            </a:r>
          </a:p>
          <a:p>
            <a:r>
              <a:rPr lang="sr-Cyrl-RS" dirty="0" smtClean="0"/>
              <a:t>Пријем узорка</a:t>
            </a:r>
          </a:p>
          <a:p>
            <a:r>
              <a:rPr lang="sr-Cyrl-RS" dirty="0" smtClean="0"/>
              <a:t>Обрасци</a:t>
            </a:r>
          </a:p>
          <a:p>
            <a:r>
              <a:rPr lang="sr-Cyrl-RS" dirty="0" smtClean="0"/>
              <a:t>Физичко-хемијске анализе</a:t>
            </a:r>
          </a:p>
          <a:p>
            <a:r>
              <a:rPr lang="sr-Cyrl-RS" dirty="0" smtClean="0"/>
              <a:t>Микробиолошке анализе</a:t>
            </a:r>
          </a:p>
          <a:p>
            <a:r>
              <a:rPr lang="sr-Cyrl-RS" dirty="0" smtClean="0"/>
              <a:t>Радиолошке анализе</a:t>
            </a:r>
          </a:p>
          <a:p>
            <a:r>
              <a:rPr lang="sr-Cyrl-RS" dirty="0" smtClean="0"/>
              <a:t>Методе</a:t>
            </a:r>
          </a:p>
          <a:p>
            <a:r>
              <a:rPr lang="sr-Cyrl-RS" dirty="0" smtClean="0"/>
              <a:t>Опрема </a:t>
            </a:r>
          </a:p>
          <a:p>
            <a:r>
              <a:rPr lang="sr-Cyrl-RS" dirty="0" smtClean="0"/>
              <a:t>Кадрови </a:t>
            </a:r>
            <a:endParaRPr lang="sr-Latn-RS" dirty="0"/>
          </a:p>
        </p:txBody>
      </p:sp>
    </p:spTree>
    <p:extLst>
      <p:ext uri="{BB962C8B-B14F-4D97-AF65-F5344CB8AC3E}">
        <p14:creationId xmlns="" xmlns:p14="http://schemas.microsoft.com/office/powerpoint/2010/main" val="106261176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RS" dirty="0" smtClean="0"/>
              <a:t>АМБАЛАЖА</a:t>
            </a:r>
          </a:p>
          <a:p>
            <a:endParaRPr lang="sr-Cyrl-RS" dirty="0"/>
          </a:p>
          <a:p>
            <a:r>
              <a:rPr lang="sr-Cyrl-RS" dirty="0" smtClean="0"/>
              <a:t>ПРИПРЕМА </a:t>
            </a:r>
          </a:p>
          <a:p>
            <a:endParaRPr lang="sr-Cyrl-RS" dirty="0"/>
          </a:p>
          <a:p>
            <a:r>
              <a:rPr lang="sr-Cyrl-RS" dirty="0" smtClean="0"/>
              <a:t>ЧУВАЊЕ, СКЛАДИШТЕЊЕ, ДИСТРИБУЦИЈА</a:t>
            </a:r>
            <a:endParaRPr lang="sr-Latn-RS" dirty="0"/>
          </a:p>
        </p:txBody>
      </p:sp>
    </p:spTree>
    <p:extLst>
      <p:ext uri="{BB962C8B-B14F-4D97-AF65-F5344CB8AC3E}">
        <p14:creationId xmlns="" xmlns:p14="http://schemas.microsoft.com/office/powerpoint/2010/main" val="3691960639"/>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РЕГУЛАТИВА</a:t>
            </a:r>
            <a:endParaRPr lang="sr-Latn-RS" dirty="0"/>
          </a:p>
        </p:txBody>
      </p:sp>
      <p:sp>
        <p:nvSpPr>
          <p:cNvPr id="3" name="Content Placeholder 2"/>
          <p:cNvSpPr>
            <a:spLocks noGrp="1"/>
          </p:cNvSpPr>
          <p:nvPr>
            <p:ph idx="1"/>
          </p:nvPr>
        </p:nvSpPr>
        <p:spPr/>
        <p:txBody>
          <a:bodyPr/>
          <a:lstStyle/>
          <a:p>
            <a:r>
              <a:rPr lang="sr-Cyrl-RS" dirty="0" smtClean="0"/>
              <a:t>ЗАКОН О БЕЗБЕДНОСТИ ХРАНЕ</a:t>
            </a:r>
          </a:p>
          <a:p>
            <a:r>
              <a:rPr lang="sr-Cyrl-RS" dirty="0" smtClean="0"/>
              <a:t>ПРАВИЛНИЦИ</a:t>
            </a:r>
          </a:p>
          <a:p>
            <a:endParaRPr lang="sr-Cyrl-RS" dirty="0"/>
          </a:p>
          <a:p>
            <a:endParaRPr lang="sr-Cyrl-RS" dirty="0" smtClean="0"/>
          </a:p>
          <a:p>
            <a:r>
              <a:rPr lang="sr-Cyrl-RS" dirty="0" smtClean="0"/>
              <a:t>МЕЂУНАРОДНЕ ПРЕПОРУКЕ (</a:t>
            </a:r>
            <a:r>
              <a:rPr lang="en-US" dirty="0" smtClean="0"/>
              <a:t>WHO, FDA, EFSA</a:t>
            </a:r>
            <a:r>
              <a:rPr lang="sr-Cyrl-RS" dirty="0" smtClean="0"/>
              <a:t>)</a:t>
            </a:r>
            <a:endParaRPr lang="sr-Latn-RS" dirty="0"/>
          </a:p>
        </p:txBody>
      </p:sp>
    </p:spTree>
    <p:extLst>
      <p:ext uri="{BB962C8B-B14F-4D97-AF65-F5344CB8AC3E}">
        <p14:creationId xmlns="" xmlns:p14="http://schemas.microsoft.com/office/powerpoint/2010/main" val="125543341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ИНСПЕКЦИЈЕ</a:t>
            </a:r>
            <a:endParaRPr lang="sr-Latn-RS" dirty="0"/>
          </a:p>
        </p:txBody>
      </p:sp>
      <p:sp>
        <p:nvSpPr>
          <p:cNvPr id="3" name="Content Placeholder 2"/>
          <p:cNvSpPr>
            <a:spLocks noGrp="1"/>
          </p:cNvSpPr>
          <p:nvPr>
            <p:ph idx="1"/>
          </p:nvPr>
        </p:nvSpPr>
        <p:spPr/>
        <p:txBody>
          <a:bodyPr>
            <a:normAutofit fontScale="92500" lnSpcReduction="20000"/>
          </a:bodyPr>
          <a:lstStyle/>
          <a:p>
            <a:pPr marL="514350" indent="-514350">
              <a:buFont typeface="Arial" pitchFamily="34" charset="0"/>
              <a:buAutoNum type="arabicPeriod"/>
            </a:pPr>
            <a:r>
              <a:rPr lang="sr-Cyrl-RS" dirty="0"/>
              <a:t>МИНИСТАРСТВО </a:t>
            </a:r>
            <a:r>
              <a:rPr lang="sr-Cyrl-RS" dirty="0" smtClean="0"/>
              <a:t>ЗДРАВЉА- САНИТАРНА ИНСПЕКЦИЈА</a:t>
            </a:r>
            <a:endParaRPr lang="sr-Cyrl-RS" dirty="0"/>
          </a:p>
          <a:p>
            <a:pPr marL="514350" indent="-514350">
              <a:buAutoNum type="arabicPeriod"/>
            </a:pPr>
            <a:r>
              <a:rPr lang="sr-Cyrl-RS" dirty="0" smtClean="0"/>
              <a:t>МИНИСТАРСТВО ПОЉОПРИВРЕДЕ: САНИТАРНА ФИТОСАНИТАРНА ПОЉОПРИВРЕДНА ИНСПЕКЦИЈА</a:t>
            </a:r>
          </a:p>
          <a:p>
            <a:pPr marL="514350" indent="-514350">
              <a:buAutoNum type="arabicPeriod"/>
            </a:pPr>
            <a:r>
              <a:rPr lang="sr-Cyrl-RS" dirty="0" smtClean="0"/>
              <a:t>ОДСЕК ЗА ВЕТЕРИНУ-ВЕТЕРИНАРСКА ИНСПЕКЦИЈА</a:t>
            </a:r>
          </a:p>
          <a:p>
            <a:pPr marL="514350" indent="-514350">
              <a:buAutoNum type="arabicPeriod"/>
            </a:pPr>
            <a:endParaRPr lang="sr-Cyrl-RS" dirty="0"/>
          </a:p>
          <a:p>
            <a:pPr marL="0" indent="0">
              <a:buNone/>
            </a:pPr>
            <a:r>
              <a:rPr lang="sr-Cyrl-RS" dirty="0" smtClean="0"/>
              <a:t>САНИТАРНИ ПРЕГЛЕДИ ЗАПОСЛЕНИХ-НА 6 МЕСЕЦИ</a:t>
            </a:r>
            <a:endParaRPr lang="sr-Latn-RS" dirty="0"/>
          </a:p>
        </p:txBody>
      </p:sp>
    </p:spTree>
    <p:extLst>
      <p:ext uri="{BB962C8B-B14F-4D97-AF65-F5344CB8AC3E}">
        <p14:creationId xmlns="" xmlns:p14="http://schemas.microsoft.com/office/powerpoint/2010/main" val="2832362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dirty="0" smtClean="0"/>
              <a:t>Циљеви</a:t>
            </a:r>
            <a:endParaRPr lang="sr-Latn-RS" dirty="0"/>
          </a:p>
        </p:txBody>
      </p:sp>
      <p:sp>
        <p:nvSpPr>
          <p:cNvPr id="3" name="Content Placeholder 2"/>
          <p:cNvSpPr>
            <a:spLocks noGrp="1"/>
          </p:cNvSpPr>
          <p:nvPr>
            <p:ph idx="1"/>
          </p:nvPr>
        </p:nvSpPr>
        <p:spPr/>
        <p:txBody>
          <a:bodyPr>
            <a:normAutofit lnSpcReduction="10000"/>
          </a:bodyPr>
          <a:lstStyle/>
          <a:p>
            <a:pPr marL="0" indent="0">
              <a:buNone/>
            </a:pPr>
            <a:r>
              <a:rPr lang="sr-Cyrl-RS" dirty="0" smtClean="0"/>
              <a:t>Индивидуални</a:t>
            </a:r>
          </a:p>
          <a:p>
            <a:r>
              <a:rPr lang="sr-Cyrl-RS" dirty="0" smtClean="0"/>
              <a:t>Општи циљ: очување и унапређење здравља сваког појединца</a:t>
            </a:r>
          </a:p>
          <a:p>
            <a:r>
              <a:rPr lang="sr-Cyrl-RS" dirty="0" smtClean="0"/>
              <a:t>Специфични: задовољење енергетских потреба, задовољење нутритивних потреба, спречавање малнутриција, спечавање гојазности, смањење ризика за настанак хипертензије, КВБ, ЦВБ, ...задовољење социјалних и психолошких аспеката, ...</a:t>
            </a:r>
            <a:endParaRPr lang="sr-Latn-RS" dirty="0"/>
          </a:p>
        </p:txBody>
      </p:sp>
    </p:spTree>
    <p:extLst>
      <p:ext uri="{BB962C8B-B14F-4D97-AF65-F5344CB8AC3E}">
        <p14:creationId xmlns="" xmlns:p14="http://schemas.microsoft.com/office/powerpoint/2010/main" val="1464415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Циљеви-историјат</a:t>
            </a:r>
            <a:endParaRPr lang="sr-Latn-RS" dirty="0"/>
          </a:p>
        </p:txBody>
      </p:sp>
      <p:sp>
        <p:nvSpPr>
          <p:cNvPr id="3" name="Content Placeholder 2"/>
          <p:cNvSpPr>
            <a:spLocks noGrp="1"/>
          </p:cNvSpPr>
          <p:nvPr>
            <p:ph idx="1"/>
          </p:nvPr>
        </p:nvSpPr>
        <p:spPr/>
        <p:txBody>
          <a:bodyPr/>
          <a:lstStyle/>
          <a:p>
            <a:pPr lvl="0"/>
            <a:r>
              <a:rPr lang="sr-Cyrl-CS" dirty="0">
                <a:ln/>
                <a:latin typeface="Arial" charset="0"/>
              </a:rPr>
              <a:t>ПРВИ</a:t>
            </a:r>
            <a:r>
              <a:rPr lang="sr-Latn-CS" dirty="0">
                <a:ln/>
                <a:latin typeface="Arial" charset="0"/>
              </a:rPr>
              <a:t>: </a:t>
            </a:r>
            <a:r>
              <a:rPr lang="sr-Cyrl-RS" dirty="0">
                <a:ln/>
                <a:latin typeface="Arial" charset="0"/>
              </a:rPr>
              <a:t>довољан </a:t>
            </a:r>
            <a:r>
              <a:rPr lang="sr-Cyrl-CS" dirty="0">
                <a:ln/>
                <a:latin typeface="Arial" charset="0"/>
              </a:rPr>
              <a:t>унос</a:t>
            </a:r>
            <a:r>
              <a:rPr lang="sr-Latn-CS" dirty="0">
                <a:ln/>
                <a:latin typeface="Arial" charset="0"/>
              </a:rPr>
              <a:t> </a:t>
            </a:r>
            <a:r>
              <a:rPr lang="sr-Cyrl-CS" dirty="0">
                <a:ln/>
                <a:latin typeface="Arial" charset="0"/>
              </a:rPr>
              <a:t>неопходних нутритивних елемената: енергије из хране и нутритијената</a:t>
            </a:r>
            <a:endParaRPr lang="sr-Latn-RS" dirty="0"/>
          </a:p>
          <a:p>
            <a:pPr lvl="0"/>
            <a:r>
              <a:rPr lang="sr-Cyrl-CS" dirty="0">
                <a:ln/>
                <a:latin typeface="Arial" charset="0"/>
              </a:rPr>
              <a:t>ДРУГИ</a:t>
            </a:r>
            <a:r>
              <a:rPr lang="sr-Latn-CS" dirty="0">
                <a:ln/>
                <a:latin typeface="Arial" charset="0"/>
              </a:rPr>
              <a:t>: </a:t>
            </a:r>
            <a:r>
              <a:rPr lang="sr-Cyrl-RS" dirty="0">
                <a:ln/>
                <a:latin typeface="Arial" charset="0"/>
              </a:rPr>
              <a:t>ПРВИ+</a:t>
            </a:r>
            <a:r>
              <a:rPr lang="sr-Latn-CS" dirty="0">
                <a:ln/>
                <a:latin typeface="Arial" charset="0"/>
              </a:rPr>
              <a:t> </a:t>
            </a:r>
            <a:r>
              <a:rPr lang="sr-Cyrl-CS" dirty="0">
                <a:ln/>
                <a:latin typeface="Arial" charset="0"/>
              </a:rPr>
              <a:t>смањење</a:t>
            </a:r>
            <a:r>
              <a:rPr lang="sr-Latn-CS" dirty="0">
                <a:ln/>
                <a:latin typeface="Arial" charset="0"/>
              </a:rPr>
              <a:t> </a:t>
            </a:r>
            <a:r>
              <a:rPr lang="sr-Cyrl-CS" dirty="0">
                <a:ln/>
                <a:latin typeface="Arial" charset="0"/>
              </a:rPr>
              <a:t>уноса</a:t>
            </a:r>
            <a:r>
              <a:rPr lang="sr-Latn-CS" dirty="0">
                <a:ln/>
                <a:latin typeface="Arial" charset="0"/>
              </a:rPr>
              <a:t> </a:t>
            </a:r>
            <a:r>
              <a:rPr lang="sr-Cyrl-CS" dirty="0">
                <a:ln/>
                <a:latin typeface="Arial" charset="0"/>
              </a:rPr>
              <a:t>неких</a:t>
            </a:r>
            <a:r>
              <a:rPr lang="sr-Latn-CS" dirty="0">
                <a:ln/>
                <a:latin typeface="Arial" charset="0"/>
              </a:rPr>
              <a:t> </a:t>
            </a:r>
            <a:r>
              <a:rPr lang="sr-Cyrl-CS" dirty="0">
                <a:ln/>
                <a:latin typeface="Arial" charset="0"/>
              </a:rPr>
              <a:t>састојака хране</a:t>
            </a:r>
            <a:endParaRPr lang="en-US" dirty="0">
              <a:ln/>
              <a:latin typeface="Arial" charset="0"/>
            </a:endParaRPr>
          </a:p>
          <a:p>
            <a:pPr lvl="0"/>
            <a:r>
              <a:rPr lang="sr-Cyrl-CS" dirty="0">
                <a:ln/>
                <a:latin typeface="Arial" charset="0"/>
              </a:rPr>
              <a:t>ТРЕЋИ</a:t>
            </a:r>
            <a:r>
              <a:rPr lang="sr-Latn-CS" dirty="0">
                <a:ln/>
                <a:latin typeface="Arial" charset="0"/>
              </a:rPr>
              <a:t>:</a:t>
            </a:r>
            <a:r>
              <a:rPr lang="sr-Cyrl-RS" dirty="0">
                <a:ln/>
                <a:latin typeface="Arial" charset="0"/>
              </a:rPr>
              <a:t> ДРУГИ + индивидуалан приступ и </a:t>
            </a:r>
            <a:r>
              <a:rPr lang="sr-Cyrl-CS" dirty="0">
                <a:ln/>
                <a:latin typeface="Arial" charset="0"/>
              </a:rPr>
              <a:t>оптималан</a:t>
            </a:r>
            <a:r>
              <a:rPr lang="sr-Latn-CS" dirty="0">
                <a:ln/>
                <a:latin typeface="Arial" charset="0"/>
              </a:rPr>
              <a:t> </a:t>
            </a:r>
            <a:r>
              <a:rPr lang="sr-Cyrl-CS" dirty="0">
                <a:ln/>
                <a:latin typeface="Arial" charset="0"/>
              </a:rPr>
              <a:t>унос</a:t>
            </a:r>
            <a:r>
              <a:rPr lang="sr-Latn-CS" dirty="0">
                <a:ln/>
                <a:latin typeface="Arial" charset="0"/>
              </a:rPr>
              <a:t> </a:t>
            </a:r>
            <a:r>
              <a:rPr lang="sr-Cyrl-RS" dirty="0">
                <a:ln/>
                <a:latin typeface="Arial" charset="0"/>
              </a:rPr>
              <a:t> свих потребних </a:t>
            </a:r>
            <a:r>
              <a:rPr lang="sr-Cyrl-CS" dirty="0">
                <a:ln/>
                <a:latin typeface="Arial" charset="0"/>
              </a:rPr>
              <a:t>састојака</a:t>
            </a:r>
            <a:endParaRPr lang="en-US" dirty="0">
              <a:ln/>
              <a:latin typeface="Arial" charset="0"/>
            </a:endParaRPr>
          </a:p>
          <a:p>
            <a:endParaRPr lang="sr-Latn-RS" dirty="0"/>
          </a:p>
        </p:txBody>
      </p:sp>
    </p:spTree>
    <p:extLst>
      <p:ext uri="{BB962C8B-B14F-4D97-AF65-F5344CB8AC3E}">
        <p14:creationId xmlns="" xmlns:p14="http://schemas.microsoft.com/office/powerpoint/2010/main" val="275858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p:spPr>
        <p:txBody>
          <a:bodyPr/>
          <a:lstStyle/>
          <a:p>
            <a:r>
              <a:rPr lang="sr-Cyrl-RS" dirty="0" smtClean="0"/>
              <a:t>ПРАВИЛНА ИСХРАНА</a:t>
            </a:r>
            <a:endParaRPr lang="sr-Latn-RS" dirty="0"/>
          </a:p>
        </p:txBody>
      </p:sp>
    </p:spTree>
    <p:extLst>
      <p:ext uri="{BB962C8B-B14F-4D97-AF65-F5344CB8AC3E}">
        <p14:creationId xmlns="" xmlns:p14="http://schemas.microsoft.com/office/powerpoint/2010/main" val="4164467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3"/>
          <p:cNvSpPr txBox="1">
            <a:spLocks noChangeArrowheads="1"/>
          </p:cNvSpPr>
          <p:nvPr/>
        </p:nvSpPr>
        <p:spPr bwMode="auto">
          <a:xfrm>
            <a:off x="420688" y="363538"/>
            <a:ext cx="8229600" cy="946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2800" b="1" dirty="0" err="1">
                <a:latin typeface="Times New Roman" pitchFamily="18" charset="0"/>
              </a:rPr>
              <a:t>Интермедијарни</a:t>
            </a:r>
            <a:r>
              <a:rPr lang="en-US" sz="2800" b="1" dirty="0">
                <a:latin typeface="Times New Roman" pitchFamily="18" charset="0"/>
              </a:rPr>
              <a:t> и </a:t>
            </a:r>
            <a:r>
              <a:rPr lang="en-US" sz="2800" b="1" dirty="0" err="1">
                <a:latin typeface="Times New Roman" pitchFamily="18" charset="0"/>
              </a:rPr>
              <a:t>коначни</a:t>
            </a:r>
            <a:r>
              <a:rPr lang="en-US" sz="2800" b="1" dirty="0">
                <a:latin typeface="Times New Roman" pitchFamily="18" charset="0"/>
              </a:rPr>
              <a:t> </a:t>
            </a:r>
            <a:r>
              <a:rPr lang="en-US" sz="2800" b="1" dirty="0" err="1">
                <a:latin typeface="Times New Roman" pitchFamily="18" charset="0"/>
              </a:rPr>
              <a:t>нутритивни</a:t>
            </a:r>
            <a:r>
              <a:rPr lang="en-US" sz="2800" b="1" dirty="0">
                <a:latin typeface="Times New Roman" pitchFamily="18" charset="0"/>
              </a:rPr>
              <a:t> </a:t>
            </a:r>
            <a:r>
              <a:rPr lang="en-US" sz="2800" b="1" dirty="0" err="1">
                <a:latin typeface="Times New Roman" pitchFamily="18" charset="0"/>
              </a:rPr>
              <a:t>циљеви</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Европу</a:t>
            </a:r>
            <a:endParaRPr lang="en-US" sz="2400" b="1" dirty="0">
              <a:latin typeface="Times New Roman" pitchFamily="18" charset="0"/>
            </a:endParaRPr>
          </a:p>
        </p:txBody>
      </p:sp>
      <p:grpSp>
        <p:nvGrpSpPr>
          <p:cNvPr id="28675" name="Group 4"/>
          <p:cNvGrpSpPr>
            <a:grpSpLocks/>
          </p:cNvGrpSpPr>
          <p:nvPr/>
        </p:nvGrpSpPr>
        <p:grpSpPr bwMode="auto">
          <a:xfrm>
            <a:off x="611188" y="1628775"/>
            <a:ext cx="8305800" cy="4876800"/>
            <a:chOff x="528" y="1056"/>
            <a:chExt cx="5232" cy="3072"/>
          </a:xfrm>
        </p:grpSpPr>
        <p:sp>
          <p:nvSpPr>
            <p:cNvPr id="28677" name="Line 5"/>
            <p:cNvSpPr>
              <a:spLocks noChangeShapeType="1"/>
            </p:cNvSpPr>
            <p:nvPr/>
          </p:nvSpPr>
          <p:spPr bwMode="auto">
            <a:xfrm>
              <a:off x="528" y="1056"/>
              <a:ext cx="4800" cy="0"/>
            </a:xfrm>
            <a:prstGeom prst="line">
              <a:avLst/>
            </a:prstGeom>
            <a:noFill/>
            <a:ln w="9525">
              <a:solidFill>
                <a:srgbClr val="FFFFCC"/>
              </a:solidFill>
              <a:round/>
              <a:headEnd/>
              <a:tailEnd/>
            </a:ln>
            <a:extLst>
              <a:ext uri="{909E8E84-426E-40DD-AFC4-6F175D3DCCD1}">
                <a14:hiddenFill xmlns="" xmlns:a14="http://schemas.microsoft.com/office/drawing/2010/main">
                  <a:noFill/>
                </a14:hiddenFill>
              </a:ext>
            </a:extLst>
          </p:spPr>
          <p:txBody>
            <a:bodyPr wrap="none" anchor="ctr"/>
            <a:lstStyle/>
            <a:p>
              <a:endParaRPr lang="sr-Latn-RS"/>
            </a:p>
          </p:txBody>
        </p:sp>
        <p:sp>
          <p:nvSpPr>
            <p:cNvPr id="28678" name="Line 6"/>
            <p:cNvSpPr>
              <a:spLocks noChangeShapeType="1"/>
            </p:cNvSpPr>
            <p:nvPr/>
          </p:nvSpPr>
          <p:spPr bwMode="auto">
            <a:xfrm>
              <a:off x="528" y="1776"/>
              <a:ext cx="4800" cy="0"/>
            </a:xfrm>
            <a:prstGeom prst="line">
              <a:avLst/>
            </a:prstGeom>
            <a:noFill/>
            <a:ln w="9525">
              <a:solidFill>
                <a:srgbClr val="FFFFCC"/>
              </a:solidFill>
              <a:round/>
              <a:headEnd/>
              <a:tailEnd/>
            </a:ln>
            <a:extLst>
              <a:ext uri="{909E8E84-426E-40DD-AFC4-6F175D3DCCD1}">
                <a14:hiddenFill xmlns="" xmlns:a14="http://schemas.microsoft.com/office/drawing/2010/main">
                  <a:noFill/>
                </a14:hiddenFill>
              </a:ext>
            </a:extLst>
          </p:spPr>
          <p:txBody>
            <a:bodyPr wrap="none" anchor="ctr"/>
            <a:lstStyle/>
            <a:p>
              <a:endParaRPr lang="sr-Latn-RS"/>
            </a:p>
          </p:txBody>
        </p:sp>
        <p:sp>
          <p:nvSpPr>
            <p:cNvPr id="28679" name="Line 7"/>
            <p:cNvSpPr>
              <a:spLocks noChangeShapeType="1"/>
            </p:cNvSpPr>
            <p:nvPr/>
          </p:nvSpPr>
          <p:spPr bwMode="auto">
            <a:xfrm>
              <a:off x="528" y="4128"/>
              <a:ext cx="4800" cy="0"/>
            </a:xfrm>
            <a:prstGeom prst="line">
              <a:avLst/>
            </a:prstGeom>
            <a:noFill/>
            <a:ln w="9525">
              <a:solidFill>
                <a:srgbClr val="FFFFCC"/>
              </a:solidFill>
              <a:round/>
              <a:headEnd/>
              <a:tailEnd/>
            </a:ln>
            <a:extLst>
              <a:ext uri="{909E8E84-426E-40DD-AFC4-6F175D3DCCD1}">
                <a14:hiddenFill xmlns="" xmlns:a14="http://schemas.microsoft.com/office/drawing/2010/main">
                  <a:noFill/>
                </a14:hiddenFill>
              </a:ext>
            </a:extLst>
          </p:spPr>
          <p:txBody>
            <a:bodyPr wrap="none" anchor="ctr"/>
            <a:lstStyle/>
            <a:p>
              <a:endParaRPr lang="sr-Latn-RS"/>
            </a:p>
          </p:txBody>
        </p:sp>
        <p:sp>
          <p:nvSpPr>
            <p:cNvPr id="28680" name="Text Box 8"/>
            <p:cNvSpPr txBox="1">
              <a:spLocks noChangeArrowheads="1"/>
            </p:cNvSpPr>
            <p:nvPr/>
          </p:nvSpPr>
          <p:spPr bwMode="auto">
            <a:xfrm>
              <a:off x="3072" y="1056"/>
              <a:ext cx="201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b="1">
                  <a:latin typeface="Times New Roman" pitchFamily="18" charset="0"/>
                </a:rPr>
                <a:t>Интермедијерни циљеви</a:t>
              </a:r>
              <a:endParaRPr lang="en-US">
                <a:latin typeface="Times New Roman" pitchFamily="18" charset="0"/>
              </a:endParaRPr>
            </a:p>
          </p:txBody>
        </p:sp>
        <p:sp>
          <p:nvSpPr>
            <p:cNvPr id="28681" name="Text Box 9"/>
            <p:cNvSpPr txBox="1">
              <a:spLocks noChangeArrowheads="1"/>
            </p:cNvSpPr>
            <p:nvPr/>
          </p:nvSpPr>
          <p:spPr bwMode="auto">
            <a:xfrm>
              <a:off x="576" y="1152"/>
              <a:ext cx="1440" cy="5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400" b="1" dirty="0" err="1">
                  <a:latin typeface="Times New Roman" pitchFamily="18" charset="0"/>
                </a:rPr>
                <a:t>порекло</a:t>
              </a:r>
              <a:r>
                <a:rPr lang="en-US" sz="2400" b="1" dirty="0">
                  <a:latin typeface="Times New Roman" pitchFamily="18" charset="0"/>
                </a:rPr>
                <a:t> </a:t>
              </a:r>
              <a:r>
                <a:rPr lang="en-US" sz="2400" b="1" dirty="0" err="1">
                  <a:latin typeface="Times New Roman" pitchFamily="18" charset="0"/>
                </a:rPr>
                <a:t>енергије</a:t>
              </a:r>
              <a:r>
                <a:rPr lang="en-US" sz="2400" b="1" dirty="0">
                  <a:latin typeface="Times New Roman" pitchFamily="18" charset="0"/>
                </a:rPr>
                <a:t> %</a:t>
              </a:r>
            </a:p>
          </p:txBody>
        </p:sp>
        <p:sp>
          <p:nvSpPr>
            <p:cNvPr id="28682" name="Line 10"/>
            <p:cNvSpPr>
              <a:spLocks noChangeShapeType="1"/>
            </p:cNvSpPr>
            <p:nvPr/>
          </p:nvSpPr>
          <p:spPr bwMode="auto">
            <a:xfrm>
              <a:off x="2592" y="1344"/>
              <a:ext cx="2736" cy="0"/>
            </a:xfrm>
            <a:prstGeom prst="line">
              <a:avLst/>
            </a:prstGeom>
            <a:noFill/>
            <a:ln w="9525">
              <a:solidFill>
                <a:srgbClr val="FFFFCC"/>
              </a:solidFill>
              <a:round/>
              <a:headEnd/>
              <a:tailEnd/>
            </a:ln>
            <a:extLst>
              <a:ext uri="{909E8E84-426E-40DD-AFC4-6F175D3DCCD1}">
                <a14:hiddenFill xmlns="" xmlns:a14="http://schemas.microsoft.com/office/drawing/2010/main">
                  <a:noFill/>
                </a14:hiddenFill>
              </a:ext>
            </a:extLst>
          </p:spPr>
          <p:txBody>
            <a:bodyPr wrap="none" anchor="ctr"/>
            <a:lstStyle/>
            <a:p>
              <a:endParaRPr lang="sr-Latn-RS"/>
            </a:p>
          </p:txBody>
        </p:sp>
        <p:sp>
          <p:nvSpPr>
            <p:cNvPr id="28683" name="Text Box 11"/>
            <p:cNvSpPr txBox="1">
              <a:spLocks noChangeArrowheads="1"/>
            </p:cNvSpPr>
            <p:nvPr/>
          </p:nvSpPr>
          <p:spPr bwMode="auto">
            <a:xfrm>
              <a:off x="2544" y="1344"/>
              <a:ext cx="912" cy="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b="1" dirty="0" err="1">
                  <a:latin typeface="Times New Roman" pitchFamily="18" charset="0"/>
                </a:rPr>
                <a:t>општа</a:t>
              </a:r>
              <a:r>
                <a:rPr lang="en-US" b="1" dirty="0">
                  <a:latin typeface="Times New Roman" pitchFamily="18" charset="0"/>
                </a:rPr>
                <a:t> </a:t>
              </a:r>
              <a:r>
                <a:rPr lang="en-US" b="1" dirty="0" err="1">
                  <a:latin typeface="Times New Roman" pitchFamily="18" charset="0"/>
                </a:rPr>
                <a:t>популација</a:t>
              </a:r>
              <a:endParaRPr lang="en-US" b="1" dirty="0">
                <a:latin typeface="Times New Roman" pitchFamily="18" charset="0"/>
              </a:endParaRPr>
            </a:p>
          </p:txBody>
        </p:sp>
        <p:sp>
          <p:nvSpPr>
            <p:cNvPr id="28684" name="Text Box 12"/>
            <p:cNvSpPr txBox="1">
              <a:spLocks noChangeArrowheads="1"/>
            </p:cNvSpPr>
            <p:nvPr/>
          </p:nvSpPr>
          <p:spPr bwMode="auto">
            <a:xfrm>
              <a:off x="3552" y="1334"/>
              <a:ext cx="1296" cy="3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a:latin typeface="Times New Roman" pitchFamily="18" charset="0"/>
                </a:rPr>
                <a:t>високо ризична група (КВБ)</a:t>
              </a:r>
            </a:p>
          </p:txBody>
        </p:sp>
        <p:sp>
          <p:nvSpPr>
            <p:cNvPr id="28685" name="Text Box 13"/>
            <p:cNvSpPr txBox="1">
              <a:spLocks noChangeArrowheads="1"/>
            </p:cNvSpPr>
            <p:nvPr/>
          </p:nvSpPr>
          <p:spPr bwMode="auto">
            <a:xfrm>
              <a:off x="4752" y="1344"/>
              <a:ext cx="1008" cy="3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a:latin typeface="Times New Roman" pitchFamily="18" charset="0"/>
                </a:rPr>
                <a:t>коначни циљеви</a:t>
              </a:r>
            </a:p>
          </p:txBody>
        </p:sp>
        <p:sp>
          <p:nvSpPr>
            <p:cNvPr id="28686" name="Text Box 14"/>
            <p:cNvSpPr txBox="1">
              <a:spLocks noChangeArrowheads="1"/>
            </p:cNvSpPr>
            <p:nvPr/>
          </p:nvSpPr>
          <p:spPr bwMode="auto">
            <a:xfrm>
              <a:off x="528" y="1789"/>
              <a:ext cx="1632" cy="2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dirty="0" err="1">
                  <a:latin typeface="Times New Roman" pitchFamily="18" charset="0"/>
                </a:rPr>
                <a:t>комплексни</a:t>
              </a:r>
              <a:r>
                <a:rPr lang="en-US" sz="1600" b="1" dirty="0">
                  <a:latin typeface="Times New Roman" pitchFamily="18" charset="0"/>
                </a:rPr>
                <a:t> УХ</a:t>
              </a:r>
            </a:p>
            <a:p>
              <a:pPr>
                <a:spcBef>
                  <a:spcPct val="50000"/>
                </a:spcBef>
              </a:pPr>
              <a:r>
                <a:rPr lang="en-US" sz="1600" b="1" dirty="0" err="1">
                  <a:latin typeface="Times New Roman" pitchFamily="18" charset="0"/>
                </a:rPr>
                <a:t>протеини</a:t>
              </a:r>
              <a:endParaRPr lang="en-US" sz="1600" b="1" dirty="0">
                <a:latin typeface="Times New Roman" pitchFamily="18" charset="0"/>
              </a:endParaRPr>
            </a:p>
            <a:p>
              <a:pPr>
                <a:spcBef>
                  <a:spcPct val="50000"/>
                </a:spcBef>
              </a:pPr>
              <a:r>
                <a:rPr lang="en-US" sz="1600" b="1" dirty="0" err="1">
                  <a:latin typeface="Times New Roman" pitchFamily="18" charset="0"/>
                </a:rPr>
                <a:t>шећер</a:t>
              </a:r>
              <a:endParaRPr lang="en-US" sz="1600" b="1" dirty="0">
                <a:latin typeface="Times New Roman" pitchFamily="18" charset="0"/>
              </a:endParaRPr>
            </a:p>
            <a:p>
              <a:pPr>
                <a:spcBef>
                  <a:spcPct val="50000"/>
                </a:spcBef>
              </a:pPr>
              <a:r>
                <a:rPr lang="en-US" sz="1600" b="1" dirty="0" err="1">
                  <a:latin typeface="Times New Roman" pitchFamily="18" charset="0"/>
                </a:rPr>
                <a:t>укупне</a:t>
              </a:r>
              <a:r>
                <a:rPr lang="en-US" sz="1600" b="1" dirty="0">
                  <a:latin typeface="Times New Roman" pitchFamily="18" charset="0"/>
                </a:rPr>
                <a:t> </a:t>
              </a:r>
              <a:r>
                <a:rPr lang="en-US" sz="1600" b="1" dirty="0" err="1">
                  <a:latin typeface="Times New Roman" pitchFamily="18" charset="0"/>
                </a:rPr>
                <a:t>масти</a:t>
              </a:r>
              <a:endParaRPr lang="en-US" sz="1600" b="1" dirty="0">
                <a:latin typeface="Times New Roman" pitchFamily="18" charset="0"/>
              </a:endParaRPr>
            </a:p>
            <a:p>
              <a:pPr>
                <a:spcBef>
                  <a:spcPct val="50000"/>
                </a:spcBef>
              </a:pPr>
              <a:r>
                <a:rPr lang="en-US" sz="1600" b="1" dirty="0" err="1">
                  <a:latin typeface="Times New Roman" pitchFamily="18" charset="0"/>
                </a:rPr>
                <a:t>засићене</a:t>
              </a:r>
              <a:r>
                <a:rPr lang="en-US" sz="1600" b="1" dirty="0">
                  <a:latin typeface="Times New Roman" pitchFamily="18" charset="0"/>
                </a:rPr>
                <a:t> </a:t>
              </a:r>
              <a:r>
                <a:rPr lang="en-US" sz="1600" b="1" dirty="0" err="1">
                  <a:latin typeface="Times New Roman" pitchFamily="18" charset="0"/>
                </a:rPr>
                <a:t>масти</a:t>
              </a:r>
              <a:endParaRPr lang="en-US" sz="1600" b="1" dirty="0">
                <a:latin typeface="Times New Roman" pitchFamily="18" charset="0"/>
              </a:endParaRPr>
            </a:p>
            <a:p>
              <a:pPr>
                <a:spcBef>
                  <a:spcPct val="50000"/>
                </a:spcBef>
              </a:pPr>
              <a:r>
                <a:rPr lang="en-US" sz="1600" b="1" dirty="0" smtClean="0">
                  <a:latin typeface="Times New Roman" pitchFamily="18" charset="0"/>
                </a:rPr>
                <a:t>П:M </a:t>
              </a:r>
              <a:r>
                <a:rPr lang="en-US" sz="1600" b="1" dirty="0" err="1">
                  <a:latin typeface="Times New Roman" pitchFamily="18" charset="0"/>
                </a:rPr>
                <a:t>однос</a:t>
              </a:r>
              <a:endParaRPr lang="en-US" sz="1600" b="1" dirty="0">
                <a:latin typeface="Times New Roman" pitchFamily="18" charset="0"/>
              </a:endParaRPr>
            </a:p>
            <a:p>
              <a:pPr>
                <a:spcBef>
                  <a:spcPct val="50000"/>
                </a:spcBef>
              </a:pPr>
              <a:r>
                <a:rPr lang="en-US" sz="1600" b="1" dirty="0" err="1">
                  <a:latin typeface="Times New Roman" pitchFamily="18" charset="0"/>
                </a:rPr>
                <a:t>дијетна</a:t>
              </a:r>
              <a:r>
                <a:rPr lang="en-US" sz="1600" b="1" dirty="0">
                  <a:latin typeface="Times New Roman" pitchFamily="18" charset="0"/>
                </a:rPr>
                <a:t> </a:t>
              </a:r>
              <a:r>
                <a:rPr lang="en-US" sz="1600" b="1" dirty="0" err="1">
                  <a:latin typeface="Times New Roman" pitchFamily="18" charset="0"/>
                </a:rPr>
                <a:t>влакна</a:t>
              </a:r>
              <a:r>
                <a:rPr lang="en-US" sz="1600" b="1" dirty="0">
                  <a:latin typeface="Times New Roman" pitchFamily="18" charset="0"/>
                </a:rPr>
                <a:t> </a:t>
              </a:r>
              <a:r>
                <a:rPr lang="en-US" sz="1600" b="1" dirty="0" smtClean="0">
                  <a:latin typeface="Times New Roman" pitchFamily="18" charset="0"/>
                </a:rPr>
                <a:t>(g/</a:t>
              </a:r>
              <a:r>
                <a:rPr lang="en-US" sz="1600" b="1" dirty="0" err="1" smtClean="0">
                  <a:latin typeface="Times New Roman" pitchFamily="18" charset="0"/>
                </a:rPr>
                <a:t>дан</a:t>
              </a:r>
              <a:r>
                <a:rPr lang="en-US" sz="1600" b="1" dirty="0">
                  <a:latin typeface="Times New Roman" pitchFamily="18" charset="0"/>
                </a:rPr>
                <a:t>)</a:t>
              </a:r>
            </a:p>
            <a:p>
              <a:pPr>
                <a:spcBef>
                  <a:spcPct val="50000"/>
                </a:spcBef>
              </a:pPr>
              <a:r>
                <a:rPr lang="en-US" sz="1600" b="1" dirty="0" err="1">
                  <a:latin typeface="Times New Roman" pitchFamily="18" charset="0"/>
                </a:rPr>
                <a:t>кухињска</a:t>
              </a:r>
              <a:r>
                <a:rPr lang="en-US" sz="1600" b="1" dirty="0">
                  <a:latin typeface="Times New Roman" pitchFamily="18" charset="0"/>
                </a:rPr>
                <a:t> </a:t>
              </a:r>
              <a:r>
                <a:rPr lang="en-US" sz="1600" b="1" dirty="0" err="1">
                  <a:latin typeface="Times New Roman" pitchFamily="18" charset="0"/>
                </a:rPr>
                <a:t>со</a:t>
              </a:r>
              <a:r>
                <a:rPr lang="en-US" sz="1600" b="1" dirty="0">
                  <a:latin typeface="Times New Roman" pitchFamily="18" charset="0"/>
                </a:rPr>
                <a:t> </a:t>
              </a:r>
              <a:r>
                <a:rPr lang="en-US" sz="1600" b="1" dirty="0" smtClean="0">
                  <a:latin typeface="Times New Roman" pitchFamily="18" charset="0"/>
                </a:rPr>
                <a:t>(g/</a:t>
              </a:r>
              <a:r>
                <a:rPr lang="en-US" sz="1600" b="1" dirty="0" err="1" smtClean="0">
                  <a:latin typeface="Times New Roman" pitchFamily="18" charset="0"/>
                </a:rPr>
                <a:t>дан</a:t>
              </a:r>
              <a:r>
                <a:rPr lang="en-US" sz="1600" b="1" dirty="0">
                  <a:latin typeface="Times New Roman" pitchFamily="18" charset="0"/>
                </a:rPr>
                <a:t>)</a:t>
              </a:r>
            </a:p>
            <a:p>
              <a:pPr>
                <a:spcBef>
                  <a:spcPct val="50000"/>
                </a:spcBef>
              </a:pPr>
              <a:r>
                <a:rPr lang="en-US" sz="1600" b="1" dirty="0" err="1">
                  <a:latin typeface="Times New Roman" pitchFamily="18" charset="0"/>
                </a:rPr>
                <a:t>холстерол</a:t>
              </a:r>
              <a:r>
                <a:rPr lang="en-US" sz="1600" b="1" dirty="0">
                  <a:latin typeface="Times New Roman" pitchFamily="18" charset="0"/>
                </a:rPr>
                <a:t> </a:t>
              </a:r>
              <a:r>
                <a:rPr lang="en-US" sz="1600" b="1" dirty="0" smtClean="0">
                  <a:latin typeface="Times New Roman" pitchFamily="18" charset="0"/>
                </a:rPr>
                <a:t>(mg)</a:t>
              </a:r>
              <a:endParaRPr lang="en-US" sz="1600" b="1" dirty="0">
                <a:latin typeface="Times New Roman" pitchFamily="18" charset="0"/>
              </a:endParaRPr>
            </a:p>
            <a:p>
              <a:pPr>
                <a:spcBef>
                  <a:spcPct val="50000"/>
                </a:spcBef>
              </a:pPr>
              <a:r>
                <a:rPr lang="en-US" sz="1600" b="1" dirty="0" err="1">
                  <a:latin typeface="Times New Roman" pitchFamily="18" charset="0"/>
                </a:rPr>
                <a:t>флуор</a:t>
              </a:r>
              <a:r>
                <a:rPr lang="en-US" sz="1600" b="1" dirty="0">
                  <a:latin typeface="Times New Roman" pitchFamily="18" charset="0"/>
                </a:rPr>
                <a:t> у </a:t>
              </a:r>
              <a:r>
                <a:rPr lang="en-US" sz="1600" b="1" dirty="0" err="1">
                  <a:latin typeface="Times New Roman" pitchFamily="18" charset="0"/>
                </a:rPr>
                <a:t>води</a:t>
              </a:r>
              <a:r>
                <a:rPr lang="en-US" sz="1600" b="1" dirty="0">
                  <a:latin typeface="Times New Roman" pitchFamily="18" charset="0"/>
                </a:rPr>
                <a:t> </a:t>
              </a:r>
              <a:r>
                <a:rPr lang="en-US" sz="1600" b="1" dirty="0" smtClean="0">
                  <a:latin typeface="Times New Roman" pitchFamily="18" charset="0"/>
                </a:rPr>
                <a:t>(mg/l)</a:t>
              </a:r>
              <a:endParaRPr lang="en-US" sz="1600" b="1" dirty="0">
                <a:latin typeface="Times New Roman" pitchFamily="18" charset="0"/>
              </a:endParaRPr>
            </a:p>
          </p:txBody>
        </p:sp>
        <p:sp>
          <p:nvSpPr>
            <p:cNvPr id="28687" name="Text Box 15"/>
            <p:cNvSpPr txBox="1">
              <a:spLocks noChangeArrowheads="1"/>
            </p:cNvSpPr>
            <p:nvPr/>
          </p:nvSpPr>
          <p:spPr bwMode="auto">
            <a:xfrm>
              <a:off x="2640" y="1789"/>
              <a:ext cx="576" cy="2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dirty="0">
                  <a:latin typeface="Times New Roman" pitchFamily="18" charset="0"/>
                </a:rPr>
                <a:t>&gt; 40</a:t>
              </a:r>
            </a:p>
            <a:p>
              <a:pPr>
                <a:spcBef>
                  <a:spcPct val="50000"/>
                </a:spcBef>
              </a:pPr>
              <a:r>
                <a:rPr lang="en-US" sz="1600" b="1" dirty="0">
                  <a:latin typeface="Times New Roman" pitchFamily="18" charset="0"/>
                </a:rPr>
                <a:t>12-13</a:t>
              </a:r>
            </a:p>
            <a:p>
              <a:pPr>
                <a:spcBef>
                  <a:spcPct val="50000"/>
                </a:spcBef>
              </a:pPr>
              <a:r>
                <a:rPr lang="en-US" sz="1600" b="1" dirty="0">
                  <a:latin typeface="Times New Roman" pitchFamily="18" charset="0"/>
                </a:rPr>
                <a:t>10</a:t>
              </a:r>
            </a:p>
            <a:p>
              <a:pPr>
                <a:spcBef>
                  <a:spcPct val="50000"/>
                </a:spcBef>
              </a:pPr>
              <a:r>
                <a:rPr lang="en-US" sz="1600" b="1" dirty="0">
                  <a:latin typeface="Times New Roman" pitchFamily="18" charset="0"/>
                </a:rPr>
                <a:t>35</a:t>
              </a:r>
            </a:p>
            <a:p>
              <a:pPr>
                <a:spcBef>
                  <a:spcPct val="50000"/>
                </a:spcBef>
              </a:pPr>
              <a:r>
                <a:rPr lang="en-US" sz="1600" b="1" dirty="0">
                  <a:latin typeface="Times New Roman" pitchFamily="18" charset="0"/>
                </a:rPr>
                <a:t>15</a:t>
              </a:r>
            </a:p>
            <a:p>
              <a:pPr>
                <a:spcBef>
                  <a:spcPct val="50000"/>
                </a:spcBef>
              </a:pPr>
              <a:r>
                <a:rPr lang="en-US" sz="1600" b="1" dirty="0">
                  <a:latin typeface="Times New Roman" pitchFamily="18" charset="0"/>
                </a:rPr>
                <a:t>&lt;0,5</a:t>
              </a:r>
            </a:p>
            <a:p>
              <a:pPr>
                <a:spcBef>
                  <a:spcPct val="50000"/>
                </a:spcBef>
              </a:pPr>
              <a:r>
                <a:rPr lang="en-US" sz="1600" b="1" dirty="0">
                  <a:latin typeface="Times New Roman" pitchFamily="18" charset="0"/>
                </a:rPr>
                <a:t>&gt;30</a:t>
              </a:r>
            </a:p>
            <a:p>
              <a:pPr>
                <a:spcBef>
                  <a:spcPct val="50000"/>
                </a:spcBef>
              </a:pPr>
              <a:r>
                <a:rPr lang="en-US" sz="1600" b="1" dirty="0">
                  <a:latin typeface="Times New Roman" pitchFamily="18" charset="0"/>
                </a:rPr>
                <a:t>7-8</a:t>
              </a:r>
            </a:p>
            <a:p>
              <a:pPr>
                <a:spcBef>
                  <a:spcPct val="50000"/>
                </a:spcBef>
              </a:pPr>
              <a:r>
                <a:rPr lang="en-US" sz="1600" b="1" dirty="0" smtClean="0">
                  <a:latin typeface="Times New Roman" pitchFamily="18" charset="0"/>
                </a:rPr>
                <a:t>&lt;300</a:t>
              </a:r>
              <a:endParaRPr lang="en-US" sz="1600" b="1" dirty="0">
                <a:latin typeface="Times New Roman" pitchFamily="18" charset="0"/>
              </a:endParaRPr>
            </a:p>
            <a:p>
              <a:pPr>
                <a:spcBef>
                  <a:spcPct val="50000"/>
                </a:spcBef>
              </a:pPr>
              <a:r>
                <a:rPr lang="en-US" sz="1600" b="1" dirty="0" smtClean="0">
                  <a:latin typeface="Times New Roman" pitchFamily="18" charset="0"/>
                </a:rPr>
                <a:t>0,7-1.2</a:t>
              </a:r>
              <a:endParaRPr lang="en-US" sz="1600" b="1" dirty="0">
                <a:latin typeface="Times New Roman" pitchFamily="18" charset="0"/>
              </a:endParaRPr>
            </a:p>
          </p:txBody>
        </p:sp>
        <p:sp>
          <p:nvSpPr>
            <p:cNvPr id="28688" name="Text Box 16"/>
            <p:cNvSpPr txBox="1">
              <a:spLocks noChangeArrowheads="1"/>
            </p:cNvSpPr>
            <p:nvPr/>
          </p:nvSpPr>
          <p:spPr bwMode="auto">
            <a:xfrm>
              <a:off x="3744" y="1789"/>
              <a:ext cx="576" cy="2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dirty="0">
                  <a:latin typeface="Times New Roman" pitchFamily="18" charset="0"/>
                </a:rPr>
                <a:t>&gt; 40</a:t>
              </a:r>
            </a:p>
            <a:p>
              <a:pPr>
                <a:spcBef>
                  <a:spcPct val="50000"/>
                </a:spcBef>
              </a:pPr>
              <a:r>
                <a:rPr lang="en-US" sz="1600" b="1" dirty="0">
                  <a:latin typeface="Times New Roman" pitchFamily="18" charset="0"/>
                </a:rPr>
                <a:t>12-13</a:t>
              </a:r>
            </a:p>
            <a:p>
              <a:pPr>
                <a:spcBef>
                  <a:spcPct val="50000"/>
                </a:spcBef>
              </a:pPr>
              <a:r>
                <a:rPr lang="en-US" sz="1600" b="1" dirty="0">
                  <a:latin typeface="Times New Roman" pitchFamily="18" charset="0"/>
                </a:rPr>
                <a:t>10</a:t>
              </a:r>
            </a:p>
            <a:p>
              <a:pPr>
                <a:spcBef>
                  <a:spcPct val="50000"/>
                </a:spcBef>
              </a:pPr>
              <a:r>
                <a:rPr lang="en-US" sz="1600" b="1" dirty="0">
                  <a:latin typeface="Times New Roman" pitchFamily="18" charset="0"/>
                </a:rPr>
                <a:t>30</a:t>
              </a:r>
            </a:p>
            <a:p>
              <a:pPr>
                <a:spcBef>
                  <a:spcPct val="50000"/>
                </a:spcBef>
              </a:pPr>
              <a:r>
                <a:rPr lang="en-US" sz="1600" b="1" dirty="0">
                  <a:latin typeface="Times New Roman" pitchFamily="18" charset="0"/>
                </a:rPr>
                <a:t>10</a:t>
              </a:r>
            </a:p>
            <a:p>
              <a:pPr>
                <a:spcBef>
                  <a:spcPct val="50000"/>
                </a:spcBef>
              </a:pPr>
              <a:r>
                <a:rPr lang="en-US" sz="1600" b="1" dirty="0">
                  <a:latin typeface="Times New Roman" pitchFamily="18" charset="0"/>
                </a:rPr>
                <a:t>&lt;1,0</a:t>
              </a:r>
            </a:p>
            <a:p>
              <a:pPr>
                <a:spcBef>
                  <a:spcPct val="50000"/>
                </a:spcBef>
              </a:pPr>
              <a:r>
                <a:rPr lang="en-US" sz="1600" b="1" dirty="0">
                  <a:latin typeface="Times New Roman" pitchFamily="18" charset="0"/>
                </a:rPr>
                <a:t>&gt;30</a:t>
              </a:r>
            </a:p>
            <a:p>
              <a:pPr>
                <a:spcBef>
                  <a:spcPct val="50000"/>
                </a:spcBef>
              </a:pPr>
              <a:r>
                <a:rPr lang="en-US" sz="1600" b="1" dirty="0">
                  <a:latin typeface="Times New Roman" pitchFamily="18" charset="0"/>
                </a:rPr>
                <a:t>5</a:t>
              </a:r>
            </a:p>
            <a:p>
              <a:pPr>
                <a:spcBef>
                  <a:spcPct val="50000"/>
                </a:spcBef>
              </a:pPr>
              <a:r>
                <a:rPr lang="en-US" sz="1600" b="1" dirty="0">
                  <a:latin typeface="Times New Roman" pitchFamily="18" charset="0"/>
                </a:rPr>
                <a:t>&lt;100</a:t>
              </a:r>
            </a:p>
            <a:p>
              <a:pPr>
                <a:spcBef>
                  <a:spcPct val="50000"/>
                </a:spcBef>
              </a:pPr>
              <a:r>
                <a:rPr lang="en-US" sz="1600" b="1" dirty="0">
                  <a:latin typeface="Times New Roman" pitchFamily="18" charset="0"/>
                </a:rPr>
                <a:t>0,7-1.2</a:t>
              </a:r>
            </a:p>
          </p:txBody>
        </p:sp>
        <p:sp>
          <p:nvSpPr>
            <p:cNvPr id="28689" name="Text Box 17"/>
            <p:cNvSpPr txBox="1">
              <a:spLocks noChangeArrowheads="1"/>
            </p:cNvSpPr>
            <p:nvPr/>
          </p:nvSpPr>
          <p:spPr bwMode="auto">
            <a:xfrm>
              <a:off x="4752" y="1776"/>
              <a:ext cx="576" cy="2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600" b="1" dirty="0">
                  <a:latin typeface="Times New Roman" pitchFamily="18" charset="0"/>
                </a:rPr>
                <a:t>45-55</a:t>
              </a:r>
            </a:p>
            <a:p>
              <a:pPr>
                <a:spcBef>
                  <a:spcPct val="50000"/>
                </a:spcBef>
              </a:pPr>
              <a:r>
                <a:rPr lang="en-US" sz="1600" b="1" dirty="0">
                  <a:latin typeface="Times New Roman" pitchFamily="18" charset="0"/>
                </a:rPr>
                <a:t>12-13</a:t>
              </a:r>
            </a:p>
            <a:p>
              <a:pPr>
                <a:spcBef>
                  <a:spcPct val="50000"/>
                </a:spcBef>
              </a:pPr>
              <a:r>
                <a:rPr lang="en-US" sz="1600" b="1" dirty="0">
                  <a:latin typeface="Times New Roman" pitchFamily="18" charset="0"/>
                </a:rPr>
                <a:t>10</a:t>
              </a:r>
            </a:p>
            <a:p>
              <a:pPr>
                <a:spcBef>
                  <a:spcPct val="50000"/>
                </a:spcBef>
              </a:pPr>
              <a:r>
                <a:rPr lang="en-US" sz="1600" b="1" dirty="0">
                  <a:latin typeface="Times New Roman" pitchFamily="18" charset="0"/>
                </a:rPr>
                <a:t>20-30</a:t>
              </a:r>
            </a:p>
            <a:p>
              <a:pPr>
                <a:spcBef>
                  <a:spcPct val="50000"/>
                </a:spcBef>
              </a:pPr>
              <a:r>
                <a:rPr lang="en-US" sz="1600" b="1" dirty="0">
                  <a:latin typeface="Times New Roman" pitchFamily="18" charset="0"/>
                </a:rPr>
                <a:t>10</a:t>
              </a:r>
            </a:p>
            <a:p>
              <a:pPr>
                <a:spcBef>
                  <a:spcPct val="50000"/>
                </a:spcBef>
              </a:pPr>
              <a:r>
                <a:rPr lang="en-US" sz="1600" b="1" dirty="0">
                  <a:latin typeface="Times New Roman" pitchFamily="18" charset="0"/>
                </a:rPr>
                <a:t>&lt;1,0</a:t>
              </a:r>
            </a:p>
            <a:p>
              <a:pPr>
                <a:spcBef>
                  <a:spcPct val="50000"/>
                </a:spcBef>
              </a:pPr>
              <a:r>
                <a:rPr lang="en-US" sz="1600" b="1" dirty="0">
                  <a:latin typeface="Times New Roman" pitchFamily="18" charset="0"/>
                </a:rPr>
                <a:t>&gt;30</a:t>
              </a:r>
            </a:p>
            <a:p>
              <a:pPr>
                <a:spcBef>
                  <a:spcPct val="50000"/>
                </a:spcBef>
              </a:pPr>
              <a:r>
                <a:rPr lang="en-US" sz="1600" b="1" dirty="0">
                  <a:latin typeface="Times New Roman" pitchFamily="18" charset="0"/>
                </a:rPr>
                <a:t>5</a:t>
              </a:r>
            </a:p>
            <a:p>
              <a:pPr>
                <a:spcBef>
                  <a:spcPct val="50000"/>
                </a:spcBef>
              </a:pPr>
              <a:r>
                <a:rPr lang="en-US" sz="1600" b="1" dirty="0">
                  <a:latin typeface="Times New Roman" pitchFamily="18" charset="0"/>
                </a:rPr>
                <a:t>&lt;100</a:t>
              </a:r>
            </a:p>
            <a:p>
              <a:pPr>
                <a:spcBef>
                  <a:spcPct val="50000"/>
                </a:spcBef>
              </a:pPr>
              <a:r>
                <a:rPr lang="en-US" sz="1600" b="1" dirty="0">
                  <a:latin typeface="Times New Roman" pitchFamily="18" charset="0"/>
                </a:rPr>
                <a:t>0,7-1.2</a:t>
              </a:r>
            </a:p>
          </p:txBody>
        </p:sp>
      </p:grpSp>
      <p:sp>
        <p:nvSpPr>
          <p:cNvPr id="28676" name="Text Box 18"/>
          <p:cNvSpPr txBox="1">
            <a:spLocks noChangeArrowheads="1"/>
          </p:cNvSpPr>
          <p:nvPr/>
        </p:nvSpPr>
        <p:spPr bwMode="auto">
          <a:xfrm>
            <a:off x="838200" y="6553200"/>
            <a:ext cx="7010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b="1">
                <a:solidFill>
                  <a:srgbClr val="FFFFCC"/>
                </a:solidFill>
                <a:latin typeface="Times New Roman" pitchFamily="18" charset="0"/>
              </a:rPr>
              <a:t>odnos polinezasićene prema zasićenim masnim kiselinama</a:t>
            </a:r>
            <a:endParaRPr lang="en-US" sz="2400">
              <a:latin typeface="Times New Roman" pitchFamily="18" charset="0"/>
            </a:endParaRPr>
          </a:p>
        </p:txBody>
      </p:sp>
    </p:spTree>
    <p:extLst>
      <p:ext uri="{BB962C8B-B14F-4D97-AF65-F5344CB8AC3E}">
        <p14:creationId xmlns="" xmlns:p14="http://schemas.microsoft.com/office/powerpoint/2010/main" val="1983794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ИСХРАНА</a:t>
            </a:r>
            <a:endParaRPr lang="en-US" dirty="0"/>
          </a:p>
        </p:txBody>
      </p:sp>
      <p:sp>
        <p:nvSpPr>
          <p:cNvPr id="3" name="Content Placeholder 2"/>
          <p:cNvSpPr>
            <a:spLocks noGrp="1"/>
          </p:cNvSpPr>
          <p:nvPr>
            <p:ph idx="1"/>
          </p:nvPr>
        </p:nvSpPr>
        <p:spPr/>
        <p:txBody>
          <a:bodyPr/>
          <a:lstStyle/>
          <a:p>
            <a:pPr marL="0" lvl="1" indent="0">
              <a:buNone/>
            </a:pPr>
            <a:r>
              <a:rPr lang="sr-Cyrl-CS" dirty="0"/>
              <a:t>је:</a:t>
            </a:r>
          </a:p>
          <a:p>
            <a:pPr marL="342900" lvl="1" indent="-342900">
              <a:buFont typeface="Arial" pitchFamily="34" charset="0"/>
              <a:buChar char="•"/>
            </a:pPr>
            <a:r>
              <a:rPr lang="sr-Cyrl-CS" dirty="0"/>
              <a:t> један од најзначајнијих здравствених ресурса или чинилаца, </a:t>
            </a:r>
          </a:p>
          <a:p>
            <a:pPr marL="342900" lvl="1" indent="-342900">
              <a:buFont typeface="Arial" pitchFamily="34" charset="0"/>
              <a:buChar char="•"/>
            </a:pPr>
            <a:r>
              <a:rPr lang="sr-Cyrl-CS" dirty="0"/>
              <a:t>неопходних за очување и унапређење здравља појединца и целе нације.</a:t>
            </a:r>
          </a:p>
          <a:p>
            <a:pPr marL="0" indent="0">
              <a:buNone/>
            </a:pPr>
            <a:r>
              <a:rPr lang="sr-Cyrl-CS" dirty="0"/>
              <a:t> Исхрана</a:t>
            </a:r>
            <a:r>
              <a:rPr lang="en-US" dirty="0"/>
              <a:t> </a:t>
            </a:r>
            <a:r>
              <a:rPr lang="sr-Cyrl-CS" dirty="0"/>
              <a:t>је</a:t>
            </a:r>
            <a:r>
              <a:rPr lang="en-US" dirty="0"/>
              <a:t> </a:t>
            </a:r>
            <a:r>
              <a:rPr lang="sr-Cyrl-CS" dirty="0"/>
              <a:t>основа</a:t>
            </a:r>
            <a:r>
              <a:rPr lang="en-US" dirty="0"/>
              <a:t> </a:t>
            </a:r>
            <a:r>
              <a:rPr lang="sr-Cyrl-CS" dirty="0"/>
              <a:t>живота!</a:t>
            </a:r>
            <a:br>
              <a:rPr lang="sr-Cyrl-CS" dirty="0"/>
            </a:br>
            <a:r>
              <a:rPr lang="sr-Cyrl-CS" dirty="0"/>
              <a:t/>
            </a:r>
            <a:br>
              <a:rPr lang="sr-Cyrl-CS" dirty="0"/>
            </a:br>
            <a:r>
              <a:rPr lang="sr-Cyrl-CS" dirty="0"/>
              <a:t> Сва</a:t>
            </a:r>
            <a:r>
              <a:rPr lang="en-US" dirty="0"/>
              <a:t> </a:t>
            </a:r>
            <a:r>
              <a:rPr lang="sr-Cyrl-CS" dirty="0"/>
              <a:t>жива</a:t>
            </a:r>
            <a:r>
              <a:rPr lang="en-US" dirty="0"/>
              <a:t> </a:t>
            </a:r>
            <a:r>
              <a:rPr lang="sr-Cyrl-CS" dirty="0"/>
              <a:t>бића</a:t>
            </a:r>
            <a:r>
              <a:rPr lang="en-US" dirty="0"/>
              <a:t> </a:t>
            </a:r>
            <a:r>
              <a:rPr lang="sr-Cyrl-CS" dirty="0"/>
              <a:t>се</a:t>
            </a:r>
            <a:r>
              <a:rPr lang="en-US" dirty="0"/>
              <a:t> </a:t>
            </a:r>
            <a:r>
              <a:rPr lang="sr-Cyrl-CS" dirty="0"/>
              <a:t>хране! </a:t>
            </a:r>
            <a:br>
              <a:rPr lang="sr-Cyrl-CS" dirty="0"/>
            </a:br>
            <a:endParaRPr lang="sr-Latn-RS" dirty="0"/>
          </a:p>
          <a:p>
            <a:endParaRPr lang="en-US" dirty="0"/>
          </a:p>
        </p:txBody>
      </p:sp>
    </p:spTree>
    <p:extLst>
      <p:ext uri="{BB962C8B-B14F-4D97-AF65-F5344CB8AC3E}">
        <p14:creationId xmlns="" xmlns:p14="http://schemas.microsoft.com/office/powerpoint/2010/main" val="2760259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subTitle" idx="1"/>
          </p:nvPr>
        </p:nvSpPr>
        <p:spPr>
          <a:xfrm>
            <a:off x="468313" y="1196975"/>
            <a:ext cx="8280400" cy="5040313"/>
          </a:xfrm>
        </p:spPr>
        <p:txBody>
          <a:bodyPr/>
          <a:lstStyle/>
          <a:p>
            <a:pPr algn="just">
              <a:lnSpc>
                <a:spcPct val="80000"/>
              </a:lnSpc>
            </a:pPr>
            <a:endParaRPr lang="sr-Cyrl-CS" sz="2400" b="1" dirty="0" smtClean="0">
              <a:solidFill>
                <a:schemeClr val="bg2"/>
              </a:solidFill>
            </a:endParaRPr>
          </a:p>
          <a:p>
            <a:pPr algn="just">
              <a:lnSpc>
                <a:spcPct val="80000"/>
              </a:lnSpc>
            </a:pPr>
            <a:r>
              <a:rPr lang="sr-Cyrl-CS" sz="2400" b="1" dirty="0" smtClean="0">
                <a:solidFill>
                  <a:schemeClr val="tx1"/>
                </a:solidFill>
              </a:rPr>
              <a:t>Здравље је уско повезано са правилном исхраном.</a:t>
            </a:r>
          </a:p>
          <a:p>
            <a:pPr algn="just">
              <a:lnSpc>
                <a:spcPct val="80000"/>
              </a:lnSpc>
            </a:pPr>
            <a:endParaRPr lang="sr-Cyrl-CS" sz="1800" dirty="0" smtClean="0">
              <a:solidFill>
                <a:schemeClr val="tx1"/>
              </a:solidFill>
            </a:endParaRPr>
          </a:p>
          <a:p>
            <a:pPr algn="just">
              <a:lnSpc>
                <a:spcPct val="80000"/>
              </a:lnSpc>
            </a:pPr>
            <a:endParaRPr lang="en-US" sz="1800" dirty="0" smtClean="0">
              <a:solidFill>
                <a:schemeClr val="tx1"/>
              </a:solidFill>
            </a:endParaRPr>
          </a:p>
          <a:p>
            <a:pPr algn="just">
              <a:lnSpc>
                <a:spcPct val="80000"/>
              </a:lnSpc>
            </a:pPr>
            <a:endParaRPr lang="sr-Cyrl-CS" sz="1800" dirty="0" smtClean="0">
              <a:solidFill>
                <a:schemeClr val="tx1"/>
              </a:solidFill>
            </a:endParaRPr>
          </a:p>
          <a:p>
            <a:pPr algn="just">
              <a:lnSpc>
                <a:spcPct val="80000"/>
              </a:lnSpc>
            </a:pPr>
            <a:endParaRPr lang="en-US" sz="1800" dirty="0" smtClean="0">
              <a:solidFill>
                <a:schemeClr val="tx1"/>
              </a:solidFill>
            </a:endParaRPr>
          </a:p>
          <a:p>
            <a:pPr algn="just">
              <a:lnSpc>
                <a:spcPct val="80000"/>
              </a:lnSpc>
            </a:pPr>
            <a:r>
              <a:rPr lang="sr-Cyrl-CS" sz="2400" b="1" dirty="0" smtClean="0">
                <a:solidFill>
                  <a:schemeClr val="tx1"/>
                </a:solidFill>
              </a:rPr>
              <a:t>Отац медицине-Хипократ, 300 год. п.н.е.:</a:t>
            </a:r>
            <a:endParaRPr lang="en-US" sz="2400" b="1" dirty="0" smtClean="0">
              <a:solidFill>
                <a:schemeClr val="tx1"/>
              </a:solidFill>
            </a:endParaRPr>
          </a:p>
          <a:p>
            <a:pPr algn="just">
              <a:lnSpc>
                <a:spcPct val="80000"/>
              </a:lnSpc>
            </a:pPr>
            <a:endParaRPr lang="sr-Cyrl-CS" sz="2400" dirty="0" smtClean="0">
              <a:solidFill>
                <a:schemeClr val="tx1"/>
              </a:solidFill>
            </a:endParaRPr>
          </a:p>
          <a:p>
            <a:pPr algn="just">
              <a:lnSpc>
                <a:spcPct val="80000"/>
              </a:lnSpc>
            </a:pPr>
            <a:r>
              <a:rPr lang="sr-Cyrl-CS" sz="2400" dirty="0" smtClean="0">
                <a:solidFill>
                  <a:schemeClr val="tx1"/>
                </a:solidFill>
              </a:rPr>
              <a:t>„Храна нека буде твој лек, лек нека буде храна твоја“</a:t>
            </a:r>
          </a:p>
          <a:p>
            <a:pPr algn="just">
              <a:lnSpc>
                <a:spcPct val="80000"/>
              </a:lnSpc>
            </a:pPr>
            <a:endParaRPr lang="sr-Cyrl-CS" sz="2400" dirty="0" smtClean="0">
              <a:solidFill>
                <a:schemeClr val="tx1"/>
              </a:solidFill>
            </a:endParaRPr>
          </a:p>
          <a:p>
            <a:pPr algn="just"/>
            <a:r>
              <a:rPr lang="sr-Cyrl-CS" sz="2400" b="1" dirty="0" smtClean="0">
                <a:solidFill>
                  <a:schemeClr val="tx1"/>
                </a:solidFill>
              </a:rPr>
              <a:t>Џорџ Херберт (16 век) рекао је</a:t>
            </a:r>
          </a:p>
          <a:p>
            <a:pPr algn="just"/>
            <a:endParaRPr lang="en-US" sz="2400" b="1" dirty="0" smtClean="0">
              <a:solidFill>
                <a:schemeClr val="tx1"/>
              </a:solidFill>
            </a:endParaRPr>
          </a:p>
          <a:p>
            <a:pPr algn="just"/>
            <a:r>
              <a:rPr lang="sr-Cyrl-CS" sz="2400" dirty="0" smtClean="0">
                <a:solidFill>
                  <a:schemeClr val="tx1"/>
                </a:solidFill>
              </a:rPr>
              <a:t>„Ма ко био отац једне болести, неправилна исхрана јој је мајка“</a:t>
            </a:r>
            <a:endParaRPr lang="en-US" sz="2400" dirty="0" smtClean="0">
              <a:solidFill>
                <a:schemeClr val="tx1"/>
              </a:solidFill>
            </a:endParaRPr>
          </a:p>
          <a:p>
            <a:pPr algn="just">
              <a:lnSpc>
                <a:spcPct val="80000"/>
              </a:lnSpc>
            </a:pPr>
            <a:endParaRPr lang="sr-Latn-CS" sz="1800" dirty="0" smtClean="0"/>
          </a:p>
        </p:txBody>
      </p:sp>
    </p:spTree>
    <p:extLst>
      <p:ext uri="{BB962C8B-B14F-4D97-AF65-F5344CB8AC3E}">
        <p14:creationId xmlns="" xmlns:p14="http://schemas.microsoft.com/office/powerpoint/2010/main" val="34466699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Материје </a:t>
            </a:r>
            <a:endParaRPr lang="sr-Latn-RS" dirty="0"/>
          </a:p>
        </p:txBody>
      </p:sp>
      <p:sp>
        <p:nvSpPr>
          <p:cNvPr id="3" name="Content Placeholder 2"/>
          <p:cNvSpPr>
            <a:spLocks noGrp="1"/>
          </p:cNvSpPr>
          <p:nvPr>
            <p:ph idx="1"/>
          </p:nvPr>
        </p:nvSpPr>
        <p:spPr/>
        <p:txBody>
          <a:bodyPr/>
          <a:lstStyle/>
          <a:p>
            <a:pPr>
              <a:defRPr/>
            </a:pPr>
            <a:r>
              <a:rPr lang="sr-Cyrl-RS" dirty="0"/>
              <a:t>Хранљиве материје</a:t>
            </a:r>
          </a:p>
          <a:p>
            <a:pPr>
              <a:defRPr/>
            </a:pPr>
            <a:r>
              <a:rPr lang="sr-Cyrl-RS" dirty="0"/>
              <a:t>Градивне материје</a:t>
            </a:r>
          </a:p>
          <a:p>
            <a:pPr>
              <a:defRPr/>
            </a:pPr>
            <a:r>
              <a:rPr lang="sr-Cyrl-RS" dirty="0"/>
              <a:t>Енергетске материје</a:t>
            </a:r>
          </a:p>
          <a:p>
            <a:pPr>
              <a:defRPr/>
            </a:pPr>
            <a:r>
              <a:rPr lang="sr-Cyrl-RS" dirty="0"/>
              <a:t>Заштитне материје</a:t>
            </a:r>
          </a:p>
          <a:p>
            <a:pPr marL="0" indent="0">
              <a:buNone/>
            </a:pPr>
            <a:endParaRPr lang="sr-Latn-RS" dirty="0"/>
          </a:p>
        </p:txBody>
      </p:sp>
    </p:spTree>
    <p:extLst>
      <p:ext uri="{BB962C8B-B14F-4D97-AF65-F5344CB8AC3E}">
        <p14:creationId xmlns="" xmlns:p14="http://schemas.microsoft.com/office/powerpoint/2010/main" val="2267579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Нутритијенти </a:t>
            </a:r>
            <a:endParaRPr lang="sr-Latn-RS" dirty="0"/>
          </a:p>
        </p:txBody>
      </p:sp>
      <p:sp>
        <p:nvSpPr>
          <p:cNvPr id="3" name="Content Placeholder 2"/>
          <p:cNvSpPr>
            <a:spLocks noGrp="1"/>
          </p:cNvSpPr>
          <p:nvPr>
            <p:ph idx="1"/>
          </p:nvPr>
        </p:nvSpPr>
        <p:spPr/>
        <p:txBody>
          <a:bodyPr/>
          <a:lstStyle/>
          <a:p>
            <a:pPr>
              <a:defRPr/>
            </a:pPr>
            <a:r>
              <a:rPr lang="sr-Cyrl-RS" dirty="0"/>
              <a:t>Макронутритијенти</a:t>
            </a:r>
          </a:p>
          <a:p>
            <a:pPr>
              <a:defRPr/>
            </a:pPr>
            <a:r>
              <a:rPr lang="sr-Cyrl-RS" dirty="0"/>
              <a:t>Микронутритијенти </a:t>
            </a:r>
          </a:p>
          <a:p>
            <a:pPr>
              <a:defRPr/>
            </a:pPr>
            <a:r>
              <a:rPr lang="sr-Cyrl-RS" dirty="0"/>
              <a:t>ВОДА</a:t>
            </a:r>
            <a:endParaRPr lang="sr-Latn-RS" dirty="0"/>
          </a:p>
          <a:p>
            <a:endParaRPr lang="sr-Latn-RS" dirty="0"/>
          </a:p>
        </p:txBody>
      </p:sp>
    </p:spTree>
    <p:extLst>
      <p:ext uri="{BB962C8B-B14F-4D97-AF65-F5344CB8AC3E}">
        <p14:creationId xmlns="" xmlns:p14="http://schemas.microsoft.com/office/powerpoint/2010/main" val="3574458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ГРАДИВНИ ЕЛЕМЕНТИ</a:t>
            </a:r>
            <a:endParaRPr lang="en-US" dirty="0"/>
          </a:p>
        </p:txBody>
      </p:sp>
      <p:sp>
        <p:nvSpPr>
          <p:cNvPr id="3" name="Content Placeholder 2"/>
          <p:cNvSpPr>
            <a:spLocks noGrp="1"/>
          </p:cNvSpPr>
          <p:nvPr>
            <p:ph idx="1"/>
          </p:nvPr>
        </p:nvSpPr>
        <p:spPr/>
        <p:txBody>
          <a:bodyPr/>
          <a:lstStyle/>
          <a:p>
            <a:pPr marL="0" indent="0">
              <a:buNone/>
            </a:pPr>
            <a:r>
              <a:rPr lang="en-US" dirty="0" smtClean="0"/>
              <a:t>1. </a:t>
            </a:r>
            <a:r>
              <a:rPr lang="sr-Cyrl-RS" dirty="0" smtClean="0"/>
              <a:t>вода</a:t>
            </a:r>
          </a:p>
          <a:p>
            <a:pPr marL="0" indent="0">
              <a:buNone/>
            </a:pPr>
            <a:r>
              <a:rPr lang="sr-Cyrl-RS" dirty="0" smtClean="0"/>
              <a:t>2. минералне материје</a:t>
            </a:r>
          </a:p>
          <a:p>
            <a:pPr marL="0" indent="0">
              <a:buNone/>
            </a:pPr>
            <a:r>
              <a:rPr lang="sr-Cyrl-RS" dirty="0" smtClean="0"/>
              <a:t>3. беланчевине-протеини</a:t>
            </a:r>
          </a:p>
          <a:p>
            <a:pPr marL="0" indent="0">
              <a:buNone/>
            </a:pPr>
            <a:r>
              <a:rPr lang="sr-Cyrl-RS" dirty="0" smtClean="0"/>
              <a:t>4. масти-липиди</a:t>
            </a:r>
            <a:endParaRPr lang="en-US" dirty="0"/>
          </a:p>
        </p:txBody>
      </p:sp>
    </p:spTree>
    <p:extLst>
      <p:ext uri="{BB962C8B-B14F-4D97-AF65-F5344CB8AC3E}">
        <p14:creationId xmlns="" xmlns:p14="http://schemas.microsoft.com/office/powerpoint/2010/main" val="3000143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Заштитни елементи</a:t>
            </a:r>
            <a:endParaRPr lang="sr-Latn-RS" dirty="0"/>
          </a:p>
        </p:txBody>
      </p:sp>
      <p:sp>
        <p:nvSpPr>
          <p:cNvPr id="3" name="Content Placeholder 2"/>
          <p:cNvSpPr>
            <a:spLocks noGrp="1"/>
          </p:cNvSpPr>
          <p:nvPr>
            <p:ph idx="1"/>
          </p:nvPr>
        </p:nvSpPr>
        <p:spPr/>
        <p:txBody>
          <a:bodyPr/>
          <a:lstStyle/>
          <a:p>
            <a:r>
              <a:rPr lang="sr-Cyrl-RS" dirty="0" smtClean="0"/>
              <a:t>Протеини</a:t>
            </a:r>
          </a:p>
          <a:p>
            <a:r>
              <a:rPr lang="sr-Cyrl-RS" dirty="0" smtClean="0"/>
              <a:t>Витамини </a:t>
            </a:r>
          </a:p>
          <a:p>
            <a:r>
              <a:rPr lang="sr-Cyrl-RS" dirty="0" smtClean="0"/>
              <a:t>Минералне материје</a:t>
            </a:r>
            <a:endParaRPr lang="sr-Latn-RS" dirty="0"/>
          </a:p>
        </p:txBody>
      </p:sp>
    </p:spTree>
    <p:extLst>
      <p:ext uri="{BB962C8B-B14F-4D97-AF65-F5344CB8AC3E}">
        <p14:creationId xmlns="" xmlns:p14="http://schemas.microsoft.com/office/powerpoint/2010/main" val="38276125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Енергетски елементи</a:t>
            </a:r>
            <a:endParaRPr lang="sr-Latn-RS" dirty="0"/>
          </a:p>
        </p:txBody>
      </p:sp>
      <p:sp>
        <p:nvSpPr>
          <p:cNvPr id="3" name="Content Placeholder 2"/>
          <p:cNvSpPr>
            <a:spLocks noGrp="1"/>
          </p:cNvSpPr>
          <p:nvPr>
            <p:ph idx="1"/>
          </p:nvPr>
        </p:nvSpPr>
        <p:spPr/>
        <p:txBody>
          <a:bodyPr/>
          <a:lstStyle/>
          <a:p>
            <a:r>
              <a:rPr lang="sr-Cyrl-RS" dirty="0" smtClean="0"/>
              <a:t>Угљени хидрати</a:t>
            </a:r>
          </a:p>
          <a:p>
            <a:r>
              <a:rPr lang="sr-Cyrl-RS" dirty="0" smtClean="0"/>
              <a:t>Масти </a:t>
            </a:r>
          </a:p>
          <a:p>
            <a:r>
              <a:rPr lang="sr-Cyrl-RS" dirty="0" smtClean="0"/>
              <a:t>Беланчевине </a:t>
            </a:r>
            <a:endParaRPr lang="sr-Latn-RS" dirty="0"/>
          </a:p>
        </p:txBody>
      </p:sp>
    </p:spTree>
    <p:extLst>
      <p:ext uri="{BB962C8B-B14F-4D97-AF65-F5344CB8AC3E}">
        <p14:creationId xmlns="" xmlns:p14="http://schemas.microsoft.com/office/powerpoint/2010/main" val="34805247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Дијетопрофилакса </a:t>
            </a:r>
          </a:p>
        </p:txBody>
      </p:sp>
      <p:sp>
        <p:nvSpPr>
          <p:cNvPr id="17411" name="Content Placeholder 2"/>
          <p:cNvSpPr>
            <a:spLocks noGrp="1"/>
          </p:cNvSpPr>
          <p:nvPr>
            <p:ph idx="1"/>
          </p:nvPr>
        </p:nvSpPr>
        <p:spPr/>
        <p:txBody>
          <a:bodyPr/>
          <a:lstStyle/>
          <a:p>
            <a:r>
              <a:rPr lang="en-US" smtClean="0"/>
              <a:t>Спречавање појаве болести </a:t>
            </a:r>
          </a:p>
          <a:p>
            <a:r>
              <a:rPr lang="en-US" smtClean="0"/>
              <a:t>Спречавање компликација</a:t>
            </a:r>
          </a:p>
          <a:p>
            <a:r>
              <a:rPr lang="en-US" smtClean="0"/>
              <a:t>Правилан раст и развој</a:t>
            </a:r>
          </a:p>
          <a:p>
            <a:r>
              <a:rPr lang="en-US" smtClean="0"/>
              <a:t>Регенерација</a:t>
            </a:r>
          </a:p>
          <a:p>
            <a:r>
              <a:rPr lang="en-US" smtClean="0"/>
              <a:t>Квалитет живота</a:t>
            </a:r>
          </a:p>
          <a:p>
            <a:r>
              <a:rPr lang="en-US" smtClean="0"/>
              <a:t>Дужина живота</a:t>
            </a:r>
          </a:p>
          <a:p>
            <a:endParaRPr lang="en-US" smtClean="0"/>
          </a:p>
        </p:txBody>
      </p:sp>
    </p:spTree>
    <p:extLst>
      <p:ext uri="{BB962C8B-B14F-4D97-AF65-F5344CB8AC3E}">
        <p14:creationId xmlns="" xmlns:p14="http://schemas.microsoft.com/office/powerpoint/2010/main" val="32800543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smtClean="0"/>
              <a:t>Дијетотерапија</a:t>
            </a:r>
            <a:br>
              <a:rPr lang="en-US" smtClean="0"/>
            </a:br>
            <a:endParaRPr lang="en-US" smtClean="0"/>
          </a:p>
        </p:txBody>
      </p:sp>
      <p:sp>
        <p:nvSpPr>
          <p:cNvPr id="18435" name="Content Placeholder 2"/>
          <p:cNvSpPr>
            <a:spLocks noGrp="1"/>
          </p:cNvSpPr>
          <p:nvPr>
            <p:ph idx="1"/>
          </p:nvPr>
        </p:nvSpPr>
        <p:spPr>
          <a:xfrm>
            <a:off x="107950" y="2287588"/>
            <a:ext cx="8856663" cy="4525962"/>
          </a:xfrm>
        </p:spPr>
        <p:txBody>
          <a:bodyPr/>
          <a:lstStyle/>
          <a:p>
            <a:r>
              <a:rPr lang="en-US" smtClean="0"/>
              <a:t>Ублажавање симптома и знакова болести</a:t>
            </a:r>
          </a:p>
          <a:p>
            <a:r>
              <a:rPr lang="en-US" smtClean="0"/>
              <a:t> Спречавање компликација</a:t>
            </a:r>
          </a:p>
          <a:p>
            <a:r>
              <a:rPr lang="en-US" smtClean="0"/>
              <a:t>Удружени терапијски ефекти са фармакотерапијом</a:t>
            </a:r>
          </a:p>
          <a:p>
            <a:r>
              <a:rPr lang="en-US" smtClean="0"/>
              <a:t>Удружени терапијски ефекти са хируршком терапијом</a:t>
            </a:r>
          </a:p>
          <a:p>
            <a:r>
              <a:rPr lang="en-US" smtClean="0"/>
              <a:t>Парцијална парентерална исхрана</a:t>
            </a:r>
          </a:p>
          <a:p>
            <a:r>
              <a:rPr lang="en-US" smtClean="0"/>
              <a:t>Тотална парентерална исхрана</a:t>
            </a:r>
          </a:p>
        </p:txBody>
      </p:sp>
    </p:spTree>
    <p:extLst>
      <p:ext uri="{BB962C8B-B14F-4D97-AF65-F5344CB8AC3E}">
        <p14:creationId xmlns="" xmlns:p14="http://schemas.microsoft.com/office/powerpoint/2010/main" val="965613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marL="0" indent="0">
              <a:buNone/>
            </a:pPr>
            <a:r>
              <a:rPr lang="sr-Cyrl-RS" dirty="0" smtClean="0"/>
              <a:t>Више аспеката</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sr-Cyrl-RS" dirty="0"/>
          </a:p>
          <a:p>
            <a:pPr marL="0" indent="0">
              <a:buNone/>
            </a:pPr>
            <a:r>
              <a:rPr lang="sr-Cyrl-RS" dirty="0" smtClean="0"/>
              <a:t>Одговарајући енергетски унос</a:t>
            </a:r>
          </a:p>
          <a:p>
            <a:pPr marL="0" indent="0">
              <a:buNone/>
            </a:pPr>
            <a:r>
              <a:rPr lang="sr-Cyrl-RS" dirty="0" smtClean="0"/>
              <a:t>Унос свих неопходних хранљивих састојака за функционисање и изградњу ткива и органа</a:t>
            </a:r>
          </a:p>
          <a:p>
            <a:pPr marL="0" indent="0">
              <a:buNone/>
            </a:pPr>
            <a:endParaRPr lang="sr-Latn-RS" dirty="0"/>
          </a:p>
        </p:txBody>
      </p:sp>
      <p:cxnSp>
        <p:nvCxnSpPr>
          <p:cNvPr id="5" name="Straight Arrow Connector 4"/>
          <p:cNvCxnSpPr/>
          <p:nvPr/>
        </p:nvCxnSpPr>
        <p:spPr>
          <a:xfrm>
            <a:off x="3347864" y="764704"/>
            <a:ext cx="792088"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572000" y="764704"/>
            <a:ext cx="252028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квалитет</a:t>
            </a:r>
            <a:endParaRPr lang="sr-Latn-RS" dirty="0"/>
          </a:p>
        </p:txBody>
      </p:sp>
      <p:cxnSp>
        <p:nvCxnSpPr>
          <p:cNvPr id="8" name="Straight Arrow Connector 7"/>
          <p:cNvCxnSpPr/>
          <p:nvPr/>
        </p:nvCxnSpPr>
        <p:spPr>
          <a:xfrm>
            <a:off x="3347864" y="764704"/>
            <a:ext cx="28803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059832" y="1844824"/>
            <a:ext cx="277230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квантитет</a:t>
            </a:r>
            <a:endParaRPr lang="sr-Latn-RS" dirty="0"/>
          </a:p>
        </p:txBody>
      </p:sp>
      <p:cxnSp>
        <p:nvCxnSpPr>
          <p:cNvPr id="11" name="Straight Arrow Connector 10"/>
          <p:cNvCxnSpPr/>
          <p:nvPr/>
        </p:nvCxnSpPr>
        <p:spPr>
          <a:xfrm flipH="1">
            <a:off x="2195736" y="836712"/>
            <a:ext cx="115212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95536" y="1412776"/>
            <a:ext cx="237626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Здравствена безбедност</a:t>
            </a:r>
            <a:endParaRPr lang="sr-Latn-RS" dirty="0"/>
          </a:p>
        </p:txBody>
      </p:sp>
      <p:cxnSp>
        <p:nvCxnSpPr>
          <p:cNvPr id="14" name="Straight Arrow Connector 13"/>
          <p:cNvCxnSpPr/>
          <p:nvPr/>
        </p:nvCxnSpPr>
        <p:spPr>
          <a:xfrm flipV="1">
            <a:off x="3347864" y="764704"/>
            <a:ext cx="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347864" y="836712"/>
            <a:ext cx="3096344" cy="15121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588224" y="2352684"/>
            <a:ext cx="201622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уоброченост</a:t>
            </a:r>
            <a:endParaRPr lang="sr-Latn-RS" dirty="0"/>
          </a:p>
        </p:txBody>
      </p:sp>
    </p:spTree>
    <p:extLst>
      <p:ext uri="{BB962C8B-B14F-4D97-AF65-F5344CB8AC3E}">
        <p14:creationId xmlns="" xmlns:p14="http://schemas.microsoft.com/office/powerpoint/2010/main" val="8449127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457200" y="765175"/>
            <a:ext cx="8229600" cy="5904185"/>
          </a:xfrm>
        </p:spPr>
        <p:txBody>
          <a:bodyPr/>
          <a:lstStyle/>
          <a:p>
            <a:pPr marL="609600" indent="-609600">
              <a:lnSpc>
                <a:spcPct val="90000"/>
              </a:lnSpc>
              <a:buFontTx/>
              <a:buNone/>
            </a:pPr>
            <a:r>
              <a:rPr lang="sr-Cyrl-CS" dirty="0" smtClean="0">
                <a:latin typeface="Times New Roman" pitchFamily="18" charset="0"/>
                <a:cs typeface="Times New Roman" pitchFamily="18" charset="0"/>
              </a:rPr>
              <a:t>Појам </a:t>
            </a:r>
            <a:r>
              <a:rPr lang="sr-Cyrl-CS" b="1" dirty="0" smtClean="0">
                <a:latin typeface="Times New Roman" pitchFamily="18" charset="0"/>
                <a:cs typeface="Times New Roman" pitchFamily="18" charset="0"/>
              </a:rPr>
              <a:t>ПРАВИЛНА ИСХРАНА</a:t>
            </a:r>
            <a:r>
              <a:rPr lang="sr-Cyrl-CS" dirty="0" smtClean="0">
                <a:latin typeface="Times New Roman" pitchFamily="18" charset="0"/>
                <a:cs typeface="Times New Roman" pitchFamily="18" charset="0"/>
              </a:rPr>
              <a:t> подразумева више аспеката:</a:t>
            </a:r>
            <a:endParaRPr lang="en-US" dirty="0" smtClean="0">
              <a:latin typeface="Times New Roman" pitchFamily="18" charset="0"/>
              <a:cs typeface="Times New Roman" pitchFamily="18" charset="0"/>
            </a:endParaRPr>
          </a:p>
          <a:p>
            <a:pPr marL="609600" indent="-609600">
              <a:lnSpc>
                <a:spcPct val="90000"/>
              </a:lnSpc>
              <a:buFontTx/>
              <a:buNone/>
            </a:pPr>
            <a:endParaRPr lang="sr-Cyrl-CS" dirty="0" smtClean="0">
              <a:latin typeface="Times New Roman" pitchFamily="18" charset="0"/>
              <a:cs typeface="Times New Roman" pitchFamily="18" charset="0"/>
            </a:endParaRPr>
          </a:p>
          <a:p>
            <a:pPr marL="609600" indent="-609600">
              <a:lnSpc>
                <a:spcPct val="90000"/>
              </a:lnSpc>
              <a:buFontTx/>
              <a:buNone/>
            </a:pPr>
            <a:endParaRPr lang="sr-Cyrl-CS" dirty="0" smtClean="0">
              <a:latin typeface="Times New Roman" pitchFamily="18" charset="0"/>
              <a:cs typeface="Times New Roman" pitchFamily="18" charset="0"/>
            </a:endParaRPr>
          </a:p>
          <a:p>
            <a:pPr marL="990600" lvl="1" indent="-533400">
              <a:lnSpc>
                <a:spcPct val="90000"/>
              </a:lnSpc>
              <a:buFont typeface="Wingdings" pitchFamily="2" charset="2"/>
              <a:buAutoNum type="arabicPeriod"/>
            </a:pPr>
            <a:r>
              <a:rPr lang="sr-Cyrl-CS" b="1" dirty="0" smtClean="0">
                <a:latin typeface="Times New Roman" pitchFamily="18" charset="0"/>
                <a:cs typeface="Times New Roman" pitchFamily="18" charset="0"/>
              </a:rPr>
              <a:t>КВАЛИТЕТ НАМИРНИЦА/ХРАНЕ</a:t>
            </a:r>
          </a:p>
          <a:p>
            <a:pPr marL="990600" lvl="1" indent="-533400">
              <a:lnSpc>
                <a:spcPct val="90000"/>
              </a:lnSpc>
              <a:buFont typeface="Wingdings" pitchFamily="2" charset="2"/>
              <a:buAutoNum type="arabicPeriod"/>
            </a:pPr>
            <a:endParaRPr lang="sr-Cyrl-CS" b="1" dirty="0" smtClean="0">
              <a:latin typeface="Times New Roman" pitchFamily="18" charset="0"/>
              <a:cs typeface="Times New Roman" pitchFamily="18" charset="0"/>
            </a:endParaRPr>
          </a:p>
          <a:p>
            <a:pPr marL="990600" lvl="1" indent="-533400">
              <a:lnSpc>
                <a:spcPct val="90000"/>
              </a:lnSpc>
              <a:buFont typeface="Wingdings" pitchFamily="2" charset="2"/>
              <a:buAutoNum type="arabicPeriod"/>
            </a:pPr>
            <a:r>
              <a:rPr lang="sr-Cyrl-CS" b="1" dirty="0" smtClean="0">
                <a:latin typeface="Times New Roman" pitchFamily="18" charset="0"/>
                <a:cs typeface="Times New Roman" pitchFamily="18" charset="0"/>
              </a:rPr>
              <a:t>ЗДРАВСТВЕНО БЕЗБЕДНОСТ ХРАНЕ</a:t>
            </a:r>
          </a:p>
          <a:p>
            <a:pPr marL="990600" lvl="1" indent="-533400">
              <a:lnSpc>
                <a:spcPct val="90000"/>
              </a:lnSpc>
              <a:buFont typeface="Wingdings" pitchFamily="2" charset="2"/>
              <a:buAutoNum type="arabicPeriod"/>
            </a:pPr>
            <a:endParaRPr lang="sr-Cyrl-CS" b="1" dirty="0" smtClean="0">
              <a:latin typeface="Times New Roman" pitchFamily="18" charset="0"/>
              <a:cs typeface="Times New Roman" pitchFamily="18" charset="0"/>
            </a:endParaRPr>
          </a:p>
          <a:p>
            <a:pPr marL="990600" lvl="1" indent="-533400">
              <a:lnSpc>
                <a:spcPct val="90000"/>
              </a:lnSpc>
              <a:buFont typeface="Wingdings" pitchFamily="2" charset="2"/>
              <a:buAutoNum type="arabicPeriod"/>
            </a:pPr>
            <a:r>
              <a:rPr lang="sr-Cyrl-CS" b="1" dirty="0" smtClean="0">
                <a:latin typeface="Times New Roman" pitchFamily="18" charset="0"/>
                <a:cs typeface="Times New Roman" pitchFamily="18" charset="0"/>
              </a:rPr>
              <a:t>ИЗБАЛАНСИРАН унос нутриената (енергетски унос, количине, садржаји, концентрације нутријената са посебним освртом на унос воде)</a:t>
            </a:r>
            <a:endParaRPr lang="sr-Latn-CS"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708514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457200" y="620713"/>
            <a:ext cx="8229600" cy="5510212"/>
          </a:xfrm>
        </p:spPr>
        <p:txBody>
          <a:bodyPr>
            <a:normAutofit fontScale="92500" lnSpcReduction="10000"/>
          </a:bodyPr>
          <a:lstStyle/>
          <a:p>
            <a:pPr marL="609600" indent="-609600" algn="just">
              <a:lnSpc>
                <a:spcPct val="90000"/>
              </a:lnSpc>
              <a:buClr>
                <a:schemeClr val="bg2"/>
              </a:buClr>
              <a:buNone/>
            </a:pPr>
            <a:r>
              <a:rPr lang="sr-Cyrl-CS" sz="2800" dirty="0" smtClean="0">
                <a:latin typeface="Times New Roman" pitchFamily="18" charset="0"/>
                <a:cs typeface="Times New Roman" pitchFamily="18" charset="0"/>
              </a:rPr>
              <a:t>1. Целокупно становништво треба да буде снабдевено довољним количинама </a:t>
            </a:r>
            <a:r>
              <a:rPr lang="sr-Cyrl-CS" sz="2800" b="1" dirty="0" smtClean="0">
                <a:latin typeface="Times New Roman" pitchFamily="18" charset="0"/>
                <a:cs typeface="Times New Roman" pitchFamily="18" charset="0"/>
              </a:rPr>
              <a:t>квалитетних намирница</a:t>
            </a:r>
            <a:r>
              <a:rPr lang="en-US" sz="2800" b="1" dirty="0" smtClean="0">
                <a:latin typeface="Times New Roman" pitchFamily="18" charset="0"/>
                <a:cs typeface="Times New Roman" pitchFamily="18" charset="0"/>
              </a:rPr>
              <a:t>/</a:t>
            </a:r>
            <a:r>
              <a:rPr lang="sr-Cyrl-RS" sz="2800" b="1" dirty="0" smtClean="0">
                <a:latin typeface="Times New Roman" pitchFamily="18" charset="0"/>
                <a:cs typeface="Times New Roman" pitchFamily="18" charset="0"/>
              </a:rPr>
              <a:t>хране</a:t>
            </a:r>
            <a:r>
              <a:rPr lang="sr-Cyrl-CS" sz="2800" b="1"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са приступачним ценама. </a:t>
            </a:r>
            <a:endParaRPr lang="en-US" sz="2800" dirty="0" smtClean="0">
              <a:latin typeface="Times New Roman" pitchFamily="18" charset="0"/>
              <a:cs typeface="Times New Roman" pitchFamily="18" charset="0"/>
            </a:endParaRPr>
          </a:p>
          <a:p>
            <a:pPr marL="609600" indent="-609600" algn="just">
              <a:lnSpc>
                <a:spcPct val="90000"/>
              </a:lnSpc>
              <a:buClr>
                <a:schemeClr val="bg2"/>
              </a:buClr>
              <a:buAutoNum type="arabicPeriod"/>
            </a:pPr>
            <a:r>
              <a:rPr lang="sr-Cyrl-RS" dirty="0" smtClean="0">
                <a:latin typeface="Times New Roman" pitchFamily="18" charset="0"/>
                <a:cs typeface="Times New Roman" pitchFamily="18" charset="0"/>
              </a:rPr>
              <a:t>У</a:t>
            </a:r>
            <a:r>
              <a:rPr lang="sr-Cyrl-CS" dirty="0" smtClean="0">
                <a:latin typeface="Times New Roman" pitchFamily="18" charset="0"/>
                <a:cs typeface="Times New Roman" pitchFamily="18" charset="0"/>
              </a:rPr>
              <a:t> лабораторијама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се контролишу параметри квалитета намирница, као што су </a:t>
            </a:r>
          </a:p>
          <a:p>
            <a:pPr marL="990600" lvl="1" indent="-533400" algn="just">
              <a:lnSpc>
                <a:spcPct val="90000"/>
              </a:lnSpc>
              <a:buFontTx/>
              <a:buNone/>
            </a:pPr>
            <a:endParaRPr lang="sr-Cyrl-CS" dirty="0" smtClean="0">
              <a:latin typeface="Times New Roman" pitchFamily="18" charset="0"/>
              <a:cs typeface="Times New Roman" pitchFamily="18" charset="0"/>
            </a:endParaRPr>
          </a:p>
          <a:p>
            <a:pPr marL="1752600" lvl="3" indent="-381000" algn="just">
              <a:lnSpc>
                <a:spcPct val="90000"/>
              </a:lnSpc>
            </a:pPr>
            <a:r>
              <a:rPr lang="sr-Cyrl-CS" sz="2800" dirty="0" smtClean="0">
                <a:latin typeface="Times New Roman" pitchFamily="18" charset="0"/>
                <a:cs typeface="Times New Roman" pitchFamily="18" charset="0"/>
              </a:rPr>
              <a:t>боја</a:t>
            </a:r>
          </a:p>
          <a:p>
            <a:pPr marL="1752600" lvl="3" indent="-381000" algn="just">
              <a:lnSpc>
                <a:spcPct val="90000"/>
              </a:lnSpc>
            </a:pPr>
            <a:r>
              <a:rPr lang="sr-Cyrl-CS" sz="2800" dirty="0" smtClean="0">
                <a:latin typeface="Times New Roman" pitchFamily="18" charset="0"/>
                <a:cs typeface="Times New Roman" pitchFamily="18" charset="0"/>
              </a:rPr>
              <a:t>мирис</a:t>
            </a:r>
          </a:p>
          <a:p>
            <a:pPr marL="1752600" lvl="3" indent="-381000" algn="just">
              <a:lnSpc>
                <a:spcPct val="90000"/>
              </a:lnSpc>
            </a:pPr>
            <a:r>
              <a:rPr lang="sr-Cyrl-CS" sz="2800" dirty="0" smtClean="0">
                <a:latin typeface="Times New Roman" pitchFamily="18" charset="0"/>
                <a:cs typeface="Times New Roman" pitchFamily="18" charset="0"/>
              </a:rPr>
              <a:t>укус</a:t>
            </a:r>
          </a:p>
          <a:p>
            <a:pPr marL="1752600" lvl="3" indent="-381000" algn="just">
              <a:lnSpc>
                <a:spcPct val="90000"/>
              </a:lnSpc>
            </a:pPr>
            <a:r>
              <a:rPr lang="sr-Cyrl-CS" sz="2800" dirty="0" smtClean="0">
                <a:latin typeface="Times New Roman" pitchFamily="18" charset="0"/>
                <a:cs typeface="Times New Roman" pitchFamily="18" charset="0"/>
              </a:rPr>
              <a:t>рН (киселост)</a:t>
            </a:r>
          </a:p>
          <a:p>
            <a:pPr marL="1752600" lvl="3" indent="-381000" algn="just">
              <a:lnSpc>
                <a:spcPct val="90000"/>
              </a:lnSpc>
            </a:pPr>
            <a:r>
              <a:rPr lang="sr-Cyrl-CS" sz="2800" dirty="0">
                <a:latin typeface="Times New Roman" pitchFamily="18" charset="0"/>
                <a:cs typeface="Times New Roman" pitchFamily="18" charset="0"/>
              </a:rPr>
              <a:t>с</a:t>
            </a:r>
            <a:r>
              <a:rPr lang="sr-Cyrl-CS" sz="2800" dirty="0" smtClean="0">
                <a:latin typeface="Times New Roman" pitchFamily="18" charset="0"/>
                <a:cs typeface="Times New Roman" pitchFamily="18" charset="0"/>
              </a:rPr>
              <a:t>адржај воде</a:t>
            </a:r>
          </a:p>
          <a:p>
            <a:pPr marL="1752600" lvl="3" indent="-381000" algn="just">
              <a:lnSpc>
                <a:spcPct val="90000"/>
              </a:lnSpc>
            </a:pPr>
            <a:r>
              <a:rPr lang="sr-Cyrl-CS" sz="2800" dirty="0">
                <a:latin typeface="Times New Roman" pitchFamily="18" charset="0"/>
                <a:cs typeface="Times New Roman" pitchFamily="18" charset="0"/>
              </a:rPr>
              <a:t>с</a:t>
            </a:r>
            <a:r>
              <a:rPr lang="sr-Cyrl-CS" sz="2800" dirty="0" smtClean="0">
                <a:latin typeface="Times New Roman" pitchFamily="18" charset="0"/>
                <a:cs typeface="Times New Roman" pitchFamily="18" charset="0"/>
              </a:rPr>
              <a:t>адржај суве материје</a:t>
            </a:r>
          </a:p>
          <a:p>
            <a:pPr marL="1752600" lvl="3" indent="-381000" algn="just">
              <a:lnSpc>
                <a:spcPct val="90000"/>
              </a:lnSpc>
            </a:pPr>
            <a:r>
              <a:rPr lang="sr-Cyrl-CS" sz="2800" dirty="0">
                <a:latin typeface="Times New Roman" pitchFamily="18" charset="0"/>
                <a:cs typeface="Times New Roman" pitchFamily="18" charset="0"/>
              </a:rPr>
              <a:t>с</a:t>
            </a:r>
            <a:r>
              <a:rPr lang="sr-Cyrl-CS" sz="2800" dirty="0" smtClean="0">
                <a:latin typeface="Times New Roman" pitchFamily="18" charset="0"/>
                <a:cs typeface="Times New Roman" pitchFamily="18" charset="0"/>
              </a:rPr>
              <a:t>адржаји витамина и минерала</a:t>
            </a:r>
          </a:p>
          <a:p>
            <a:pPr marL="1752600" lvl="3" indent="-381000" algn="just">
              <a:lnSpc>
                <a:spcPct val="90000"/>
              </a:lnSpc>
            </a:pPr>
            <a:r>
              <a:rPr lang="sr-Cyrl-CS" sz="2800" dirty="0">
                <a:latin typeface="Times New Roman" pitchFamily="18" charset="0"/>
                <a:cs typeface="Times New Roman" pitchFamily="18" charset="0"/>
              </a:rPr>
              <a:t>е</a:t>
            </a:r>
            <a:r>
              <a:rPr lang="sr-Cyrl-CS" sz="2800" dirty="0" smtClean="0">
                <a:latin typeface="Times New Roman" pitchFamily="18" charset="0"/>
                <a:cs typeface="Times New Roman" pitchFamily="18" charset="0"/>
              </a:rPr>
              <a:t>нергетске вредности хране и др. </a:t>
            </a:r>
            <a:endParaRPr lang="sr-Latn-C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4881478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457200" y="549275"/>
            <a:ext cx="8229600" cy="5581650"/>
          </a:xfrm>
        </p:spPr>
        <p:txBody>
          <a:bodyPr>
            <a:normAutofit lnSpcReduction="10000"/>
          </a:bodyPr>
          <a:lstStyle/>
          <a:p>
            <a:pPr marL="533400" indent="-533400" algn="just">
              <a:buFontTx/>
              <a:buNone/>
            </a:pPr>
            <a:r>
              <a:rPr lang="en-US" sz="2800" b="1"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 </a:t>
            </a:r>
            <a:r>
              <a:rPr lang="sr-Cyrl-CS" sz="2800" b="1" dirty="0" smtClean="0">
                <a:latin typeface="Times New Roman" pitchFamily="18" charset="0"/>
                <a:cs typeface="Times New Roman" pitchFamily="18" charset="0"/>
              </a:rPr>
              <a:t>ЗДРАВСТВЕНА </a:t>
            </a:r>
            <a:r>
              <a:rPr lang="en-US" sz="2800" b="1" dirty="0" smtClean="0">
                <a:latin typeface="Times New Roman" pitchFamily="18" charset="0"/>
                <a:cs typeface="Times New Roman" pitchFamily="18" charset="0"/>
              </a:rPr>
              <a:t>БЕЗБЕДН</a:t>
            </a:r>
            <a:r>
              <a:rPr lang="sr-Cyrl-RS" sz="2800" b="1" dirty="0" smtClean="0">
                <a:latin typeface="Times New Roman" pitchFamily="18" charset="0"/>
                <a:cs typeface="Times New Roman" pitchFamily="18" charset="0"/>
              </a:rPr>
              <a:t>ОСТ</a:t>
            </a:r>
            <a:endParaRPr lang="sr-Cyrl-CS" sz="2800" dirty="0" smtClean="0">
              <a:latin typeface="Times New Roman" pitchFamily="18" charset="0"/>
              <a:cs typeface="Times New Roman" pitchFamily="18" charset="0"/>
            </a:endParaRPr>
          </a:p>
          <a:p>
            <a:pPr marL="533400" indent="-533400" algn="just">
              <a:buFontTx/>
              <a:buNone/>
            </a:pPr>
            <a:endParaRPr lang="sr-Cyrl-CS" sz="2800" dirty="0" smtClean="0">
              <a:latin typeface="Times New Roman" pitchFamily="18" charset="0"/>
              <a:cs typeface="Times New Roman" pitchFamily="18" charset="0"/>
            </a:endParaRPr>
          </a:p>
          <a:p>
            <a:pPr marL="533400" indent="-533400" algn="just">
              <a:buFontTx/>
              <a:buNone/>
            </a:pP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a:t>
            </a:r>
            <a:r>
              <a:rPr lang="sr-Cyrl-CS" sz="2800" dirty="0" smtClean="0">
                <a:latin typeface="Times New Roman" pitchFamily="18" charset="0"/>
                <a:cs typeface="Times New Roman" pitchFamily="18" charset="0"/>
              </a:rPr>
              <a:t>амирнице не треба да буду контаминиране/загађене штетним агенсима који могу да угрозе здравље људи: </a:t>
            </a:r>
          </a:p>
          <a:p>
            <a:pPr marL="533400" indent="-533400" algn="just">
              <a:buFontTx/>
              <a:buNone/>
            </a:pPr>
            <a:endParaRPr lang="sr-Cyrl-CS" sz="2800" dirty="0" smtClean="0">
              <a:latin typeface="Times New Roman" pitchFamily="18" charset="0"/>
              <a:cs typeface="Times New Roman" pitchFamily="18" charset="0"/>
            </a:endParaRPr>
          </a:p>
          <a:p>
            <a:pPr marL="1371600" lvl="3" indent="0" algn="just">
              <a:buNone/>
            </a:pPr>
            <a:r>
              <a:rPr lang="sr-Cyrl-CS" b="1" dirty="0" smtClean="0">
                <a:latin typeface="Times New Roman" pitchFamily="18" charset="0"/>
                <a:cs typeface="Times New Roman" pitchFamily="18" charset="0"/>
              </a:rPr>
              <a:t>ФИЗИЧКИМ </a:t>
            </a:r>
            <a:r>
              <a:rPr lang="sr-Cyrl-CS" dirty="0" smtClean="0">
                <a:latin typeface="Times New Roman" pitchFamily="18" charset="0"/>
                <a:cs typeface="Times New Roman" pitchFamily="18" charset="0"/>
              </a:rPr>
              <a:t>(остацима бета распада, металним опиљцима, страним примесама,...)</a:t>
            </a:r>
          </a:p>
          <a:p>
            <a:pPr marL="1371600" lvl="3" indent="0" algn="just">
              <a:buNone/>
            </a:pPr>
            <a:endParaRPr lang="sr-Cyrl-CS" b="1" dirty="0" smtClean="0">
              <a:latin typeface="Times New Roman" pitchFamily="18" charset="0"/>
              <a:cs typeface="Times New Roman" pitchFamily="18" charset="0"/>
            </a:endParaRPr>
          </a:p>
          <a:p>
            <a:pPr marL="1371600" lvl="3" indent="0" algn="just">
              <a:buNone/>
            </a:pPr>
            <a:r>
              <a:rPr lang="sr-Cyrl-CS" b="1" dirty="0" smtClean="0">
                <a:latin typeface="Times New Roman" pitchFamily="18" charset="0"/>
                <a:cs typeface="Times New Roman" pitchFamily="18" charset="0"/>
              </a:rPr>
              <a:t>ХЕМИЈСКИМ</a:t>
            </a:r>
            <a:r>
              <a:rPr lang="sr-Cyrl-CS" dirty="0" smtClean="0">
                <a:latin typeface="Times New Roman" pitchFamily="18" charset="0"/>
                <a:cs typeface="Times New Roman" pitchFamily="18" charset="0"/>
              </a:rPr>
              <a:t> </a:t>
            </a:r>
            <a:r>
              <a:rPr lang="sr-Cyrl-CS" sz="1800" dirty="0" smtClean="0">
                <a:latin typeface="Times New Roman" pitchFamily="18" charset="0"/>
                <a:cs typeface="Times New Roman" pitchFamily="18" charset="0"/>
              </a:rPr>
              <a:t>(тешким металима, пестицидима, хормонима, антибиотицима и др.)</a:t>
            </a:r>
          </a:p>
          <a:p>
            <a:pPr marL="1371600" lvl="3" indent="0" algn="just">
              <a:buNone/>
            </a:pPr>
            <a:endParaRPr lang="sr-Cyrl-CS" sz="1800" dirty="0" smtClean="0">
              <a:latin typeface="Times New Roman" pitchFamily="18" charset="0"/>
              <a:cs typeface="Times New Roman" pitchFamily="18" charset="0"/>
            </a:endParaRPr>
          </a:p>
          <a:p>
            <a:pPr marL="1371600" lvl="3" indent="0" algn="just">
              <a:buNone/>
            </a:pPr>
            <a:r>
              <a:rPr lang="sr-Cyrl-CS" b="1" dirty="0" smtClean="0">
                <a:latin typeface="Times New Roman" pitchFamily="18" charset="0"/>
                <a:cs typeface="Times New Roman" pitchFamily="18" charset="0"/>
              </a:rPr>
              <a:t>БИОЛОШКИМ </a:t>
            </a:r>
            <a:r>
              <a:rPr lang="sr-Cyrl-CS" sz="1800" dirty="0" smtClean="0">
                <a:latin typeface="Times New Roman" pitchFamily="18" charset="0"/>
                <a:cs typeface="Times New Roman" pitchFamily="18" charset="0"/>
              </a:rPr>
              <a:t>(инсектима, ларвама, алгама, бактеријама, вирусима,паразитима, гљивицама,....)</a:t>
            </a:r>
            <a:r>
              <a:rPr lang="sr-Cyrl-CS" dirty="0" smtClean="0">
                <a:latin typeface="Times New Roman" pitchFamily="18" charset="0"/>
                <a:cs typeface="Times New Roman" pitchFamily="18" charset="0"/>
              </a:rPr>
              <a:t> </a:t>
            </a:r>
            <a:endParaRPr lang="sr-Latn-C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8442475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457200" y="765175"/>
            <a:ext cx="8229600" cy="5365750"/>
          </a:xfrm>
        </p:spPr>
        <p:txBody>
          <a:bodyPr/>
          <a:lstStyle/>
          <a:p>
            <a:pPr algn="just">
              <a:lnSpc>
                <a:spcPct val="90000"/>
              </a:lnSpc>
              <a:buFontTx/>
              <a:buNone/>
            </a:pPr>
            <a:r>
              <a:rPr lang="en-US" b="1" dirty="0" smtClean="0">
                <a:latin typeface="Times New Roman" pitchFamily="18" charset="0"/>
                <a:cs typeface="Times New Roman" pitchFamily="18" charset="0"/>
              </a:rPr>
              <a:t>3. </a:t>
            </a:r>
            <a:r>
              <a:rPr lang="sr-Cyrl-CS" b="1" dirty="0" smtClean="0">
                <a:latin typeface="Times New Roman" pitchFamily="18" charset="0"/>
                <a:cs typeface="Times New Roman" pitchFamily="18" charset="0"/>
              </a:rPr>
              <a:t>ИЗБАЛАНСИРАН</a:t>
            </a:r>
            <a:r>
              <a:rPr lang="sr-Cyrl-CS" dirty="0" smtClean="0">
                <a:latin typeface="Times New Roman" pitchFamily="18" charset="0"/>
                <a:cs typeface="Times New Roman" pitchFamily="18" charset="0"/>
              </a:rPr>
              <a:t> унос нутриената</a:t>
            </a:r>
          </a:p>
          <a:p>
            <a:pPr algn="just">
              <a:lnSpc>
                <a:spcPct val="90000"/>
              </a:lnSpc>
              <a:buFontTx/>
              <a:buNone/>
            </a:pPr>
            <a:r>
              <a:rPr lang="sr-Cyrl-CS" dirty="0" smtClean="0">
                <a:latin typeface="Times New Roman" pitchFamily="18" charset="0"/>
                <a:cs typeface="Times New Roman" pitchFamily="18" charset="0"/>
              </a:rPr>
              <a:t>   </a:t>
            </a:r>
          </a:p>
          <a:p>
            <a:pPr algn="just">
              <a:lnSpc>
                <a:spcPct val="90000"/>
              </a:lnSpc>
              <a:buFontTx/>
              <a:buNone/>
            </a:pPr>
            <a:endParaRPr lang="sr-Cyrl-CS" dirty="0" smtClean="0">
              <a:latin typeface="Times New Roman" pitchFamily="18" charset="0"/>
              <a:cs typeface="Times New Roman" pitchFamily="18" charset="0"/>
            </a:endParaRPr>
          </a:p>
          <a:p>
            <a:pPr algn="just">
              <a:lnSpc>
                <a:spcPct val="90000"/>
              </a:lnSpc>
              <a:buFontTx/>
              <a:buNone/>
            </a:pPr>
            <a:r>
              <a:rPr lang="sr-Cyrl-CS" dirty="0" smtClean="0">
                <a:latin typeface="Times New Roman" pitchFamily="18" charset="0"/>
                <a:cs typeface="Times New Roman" pitchFamily="18" charset="0"/>
              </a:rPr>
              <a:t>   Обезбедити оптималан унос свих хранљивих супстанци: беланчевина, масти, угљених хидрата, витамина и минерала у довољној количини/концентрацији и у адекватним међусобним односима.</a:t>
            </a:r>
            <a:endParaRPr lang="en-US" dirty="0" smtClean="0">
              <a:latin typeface="Times New Roman" pitchFamily="18" charset="0"/>
              <a:cs typeface="Times New Roman" pitchFamily="18" charset="0"/>
            </a:endParaRPr>
          </a:p>
          <a:p>
            <a:pPr>
              <a:lnSpc>
                <a:spcPct val="90000"/>
              </a:lnSpc>
              <a:buNone/>
            </a:pPr>
            <a:endParaRPr lang="sr-Latn-CS" sz="3600" dirty="0" smtClean="0"/>
          </a:p>
        </p:txBody>
      </p:sp>
    </p:spTree>
    <p:extLst>
      <p:ext uri="{BB962C8B-B14F-4D97-AF65-F5344CB8AC3E}">
        <p14:creationId xmlns="" xmlns:p14="http://schemas.microsoft.com/office/powerpoint/2010/main" val="6639174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Правилна исхрана</a:t>
            </a:r>
            <a:r>
              <a:rPr lang="ru-RU" dirty="0" smtClean="0"/>
              <a:t/>
            </a:r>
            <a:br>
              <a:rPr lang="ru-RU" dirty="0" smtClean="0"/>
            </a:br>
            <a:endParaRPr lang="en-US" dirty="0" smtClean="0"/>
          </a:p>
        </p:txBody>
      </p:sp>
      <p:sp>
        <p:nvSpPr>
          <p:cNvPr id="12291" name="Content Placeholder 2"/>
          <p:cNvSpPr>
            <a:spLocks noGrp="1"/>
          </p:cNvSpPr>
          <p:nvPr>
            <p:ph idx="1"/>
          </p:nvPr>
        </p:nvSpPr>
        <p:spPr/>
        <p:txBody>
          <a:bodyPr>
            <a:normAutofit/>
          </a:bodyPr>
          <a:lstStyle/>
          <a:p>
            <a:r>
              <a:rPr lang="ru-RU" sz="2800" dirty="0" smtClean="0">
                <a:latin typeface="Times New Roman" pitchFamily="18" charset="0"/>
                <a:cs typeface="Times New Roman" pitchFamily="18" charset="0"/>
              </a:rPr>
              <a:t>Повољно утиче на здравље и квалитет</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живота</a:t>
            </a:r>
          </a:p>
          <a:p>
            <a:r>
              <a:rPr lang="ru-RU" sz="2800" dirty="0" smtClean="0">
                <a:latin typeface="Times New Roman" pitchFamily="18" charset="0"/>
                <a:cs typeface="Times New Roman" pitchFamily="18" charset="0"/>
              </a:rPr>
              <a:t>Превенира незаразне болести</a:t>
            </a:r>
          </a:p>
          <a:p>
            <a:r>
              <a:rPr lang="ru-RU" sz="2800" dirty="0" smtClean="0">
                <a:latin typeface="Times New Roman" pitchFamily="18" charset="0"/>
                <a:cs typeface="Times New Roman" pitchFamily="18" charset="0"/>
              </a:rPr>
              <a:t>Превенира болести и стања који су</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последица неадекватне исхране</a:t>
            </a:r>
          </a:p>
          <a:p>
            <a:r>
              <a:rPr lang="ru-RU" sz="2800" dirty="0" smtClean="0">
                <a:latin typeface="Times New Roman" pitchFamily="18" charset="0"/>
                <a:cs typeface="Times New Roman" pitchFamily="18" charset="0"/>
              </a:rPr>
              <a:t> Побољшава одбрамбене способности</a:t>
            </a:r>
          </a:p>
          <a:p>
            <a:r>
              <a:rPr lang="ru-RU" sz="2800" dirty="0" smtClean="0">
                <a:latin typeface="Times New Roman" pitchFamily="18" charset="0"/>
                <a:cs typeface="Times New Roman" pitchFamily="18" charset="0"/>
              </a:rPr>
              <a:t>Поправља психофизичку кондицију и</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радну способност</a:t>
            </a:r>
          </a:p>
          <a:p>
            <a:r>
              <a:rPr lang="ru-RU" sz="2800" dirty="0" smtClean="0">
                <a:latin typeface="Times New Roman" pitchFamily="18" charset="0"/>
                <a:cs typeface="Times New Roman" pitchFamily="18" charset="0"/>
              </a:rPr>
              <a:t> Доприноси усвајању правилних стилова</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живота</a:t>
            </a:r>
            <a:endParaRPr lang="en-U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93858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Правилна исхрана и здравље људи</a:t>
            </a:r>
          </a:p>
        </p:txBody>
      </p:sp>
      <p:sp>
        <p:nvSpPr>
          <p:cNvPr id="13315" name="Content Placeholder 2"/>
          <p:cNvSpPr>
            <a:spLocks noGrp="1"/>
          </p:cNvSpPr>
          <p:nvPr>
            <p:ph idx="1"/>
          </p:nvPr>
        </p:nvSpPr>
        <p:spPr/>
        <p:txBody>
          <a:bodyPr/>
          <a:lstStyle/>
          <a:p>
            <a:r>
              <a:rPr lang="ru-RU" sz="2800" dirty="0" smtClean="0">
                <a:latin typeface="Times New Roman" pitchFamily="18" charset="0"/>
                <a:cs typeface="Times New Roman" pitchFamily="18" charset="0"/>
              </a:rPr>
              <a:t> Правилна исхрана - уравнотежена исхрана</a:t>
            </a:r>
          </a:p>
          <a:p>
            <a:r>
              <a:rPr lang="ru-RU" sz="2800" dirty="0" smtClean="0">
                <a:latin typeface="Times New Roman" pitchFamily="18" charset="0"/>
                <a:cs typeface="Times New Roman" pitchFamily="18" charset="0"/>
              </a:rPr>
              <a:t> Макронутријенти (протеини, угљени хидрати,масти)</a:t>
            </a:r>
          </a:p>
          <a:p>
            <a:r>
              <a:rPr lang="ru-RU" sz="2800" dirty="0" smtClean="0">
                <a:latin typeface="Times New Roman" pitchFamily="18" charset="0"/>
                <a:cs typeface="Times New Roman" pitchFamily="18" charset="0"/>
              </a:rPr>
              <a:t>Микронутријенти (витамини, минерали)</a:t>
            </a:r>
          </a:p>
          <a:p>
            <a:r>
              <a:rPr lang="ru-RU" sz="2800" dirty="0" smtClean="0">
                <a:latin typeface="Times New Roman" pitchFamily="18" charset="0"/>
                <a:cs typeface="Times New Roman" pitchFamily="18" charset="0"/>
              </a:rPr>
              <a:t>Физичка активност</a:t>
            </a:r>
            <a:endParaRPr lang="en-U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4328195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sr-Cyrl-CS" dirty="0" smtClean="0">
                <a:latin typeface="Times New Roman" pitchFamily="18" charset="0"/>
                <a:cs typeface="Times New Roman" pitchFamily="18" charset="0"/>
              </a:rPr>
              <a:t>ПОТРЕБЕ ЗА ХРАНОМ</a:t>
            </a:r>
            <a:endParaRPr lang="en-US" dirty="0" smtClean="0">
              <a:latin typeface="Times New Roman" pitchFamily="18" charset="0"/>
              <a:cs typeface="Times New Roman" pitchFamily="18" charset="0"/>
            </a:endParaRPr>
          </a:p>
        </p:txBody>
      </p:sp>
      <p:sp>
        <p:nvSpPr>
          <p:cNvPr id="14339" name="Content Placeholder 2"/>
          <p:cNvSpPr>
            <a:spLocks noGrp="1"/>
          </p:cNvSpPr>
          <p:nvPr>
            <p:ph idx="1"/>
          </p:nvPr>
        </p:nvSpPr>
        <p:spPr/>
        <p:txBody>
          <a:bodyPr>
            <a:normAutofit/>
          </a:bodyPr>
          <a:lstStyle/>
          <a:p>
            <a:pPr>
              <a:buNone/>
            </a:pPr>
            <a:r>
              <a:rPr lang="en-US"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пол</a:t>
            </a:r>
          </a:p>
          <a:p>
            <a:pPr>
              <a:buNone/>
            </a:pPr>
            <a:r>
              <a:rPr lang="ru-RU" dirty="0" smtClean="0">
                <a:latin typeface="Times New Roman" pitchFamily="18" charset="0"/>
                <a:cs typeface="Times New Roman" pitchFamily="18" charset="0"/>
              </a:rPr>
              <a:t>2. узраст</a:t>
            </a:r>
          </a:p>
          <a:p>
            <a:pPr>
              <a:buNone/>
            </a:pPr>
            <a:r>
              <a:rPr lang="ru-RU" dirty="0" smtClean="0">
                <a:latin typeface="Times New Roman" pitchFamily="18" charset="0"/>
                <a:cs typeface="Times New Roman" pitchFamily="18" charset="0"/>
              </a:rPr>
              <a:t>3. физиолошко стање</a:t>
            </a:r>
          </a:p>
          <a:p>
            <a:pPr>
              <a:buNone/>
            </a:pPr>
            <a:r>
              <a:rPr lang="ru-RU" dirty="0" smtClean="0">
                <a:latin typeface="Times New Roman" pitchFamily="18" charset="0"/>
                <a:cs typeface="Times New Roman" pitchFamily="18" charset="0"/>
              </a:rPr>
              <a:t>4. физичка активност</a:t>
            </a:r>
          </a:p>
          <a:p>
            <a:pPr>
              <a:buNone/>
            </a:pPr>
            <a:r>
              <a:rPr lang="ru-RU" dirty="0" smtClean="0">
                <a:latin typeface="Times New Roman" pitchFamily="18" charset="0"/>
                <a:cs typeface="Times New Roman" pitchFamily="18" charset="0"/>
              </a:rPr>
              <a:t>5. ухрањеност</a:t>
            </a:r>
          </a:p>
          <a:p>
            <a:pPr>
              <a:buNone/>
            </a:pPr>
            <a:r>
              <a:rPr lang="ru-RU" dirty="0" smtClean="0">
                <a:latin typeface="Times New Roman" pitchFamily="18" charset="0"/>
                <a:cs typeface="Times New Roman" pitchFamily="18" charset="0"/>
              </a:rPr>
              <a:t>6. навике (стил живота)</a:t>
            </a:r>
          </a:p>
          <a:p>
            <a:pPr>
              <a:buNone/>
            </a:pPr>
            <a:r>
              <a:rPr lang="ru-RU" dirty="0" smtClean="0">
                <a:latin typeface="Times New Roman" pitchFamily="18" charset="0"/>
                <a:cs typeface="Times New Roman" pitchFamily="18" charset="0"/>
              </a:rPr>
              <a:t>7. здравствено стање</a:t>
            </a:r>
          </a:p>
        </p:txBody>
      </p:sp>
    </p:spTree>
    <p:extLst>
      <p:ext uri="{BB962C8B-B14F-4D97-AF65-F5344CB8AC3E}">
        <p14:creationId xmlns="" xmlns:p14="http://schemas.microsoft.com/office/powerpoint/2010/main" val="11383807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285852" y="285728"/>
            <a:ext cx="6948487" cy="692150"/>
          </a:xfrm>
        </p:spPr>
        <p:txBody>
          <a:bodyPr/>
          <a:lstStyle/>
          <a:p>
            <a:pPr algn="l"/>
            <a:r>
              <a:rPr lang="sr-Cyrl-CS" sz="2000" b="1" dirty="0" smtClean="0">
                <a:latin typeface="Times New Roman" pitchFamily="18" charset="0"/>
                <a:cs typeface="Times New Roman" pitchFamily="18" charset="0"/>
              </a:rPr>
              <a:t>ПРЕПОРУКЕ ЗА ЕНЕРГЕТСКИ УНОС</a:t>
            </a:r>
            <a:endParaRPr lang="sr-Latn-CS" sz="2000" b="1" dirty="0" smtClean="0">
              <a:latin typeface="Times New Roman" pitchFamily="18" charset="0"/>
              <a:cs typeface="Times New Roman" pitchFamily="18" charset="0"/>
            </a:endParaRPr>
          </a:p>
        </p:txBody>
      </p:sp>
      <p:sp>
        <p:nvSpPr>
          <p:cNvPr id="23555" name="Rectangle 3"/>
          <p:cNvSpPr>
            <a:spLocks noGrp="1" noChangeArrowheads="1"/>
          </p:cNvSpPr>
          <p:nvPr>
            <p:ph type="body" idx="1"/>
          </p:nvPr>
        </p:nvSpPr>
        <p:spPr>
          <a:xfrm>
            <a:off x="468313" y="1485900"/>
            <a:ext cx="8567737" cy="5256213"/>
          </a:xfrm>
        </p:spPr>
        <p:txBody>
          <a:bodyPr/>
          <a:lstStyle/>
          <a:p>
            <a:pPr marL="533400" indent="-533400">
              <a:lnSpc>
                <a:spcPct val="90000"/>
              </a:lnSpc>
              <a:buFontTx/>
              <a:buNone/>
            </a:pPr>
            <a:r>
              <a:rPr lang="sr-Cyrl-CS" sz="2400" b="1" dirty="0" smtClean="0">
                <a:latin typeface="Times New Roman" pitchFamily="18" charset="0"/>
                <a:cs typeface="Times New Roman" pitchFamily="18" charset="0"/>
              </a:rPr>
              <a:t>Енергетске потребе сваког појединца зависе од</a:t>
            </a:r>
            <a:endParaRPr lang="sr-Cyrl-CS" sz="2400" dirty="0" smtClean="0">
              <a:latin typeface="Times New Roman" pitchFamily="18" charset="0"/>
              <a:cs typeface="Times New Roman" pitchFamily="18" charset="0"/>
            </a:endParaRPr>
          </a:p>
          <a:p>
            <a:pPr marL="533400" indent="-533400">
              <a:lnSpc>
                <a:spcPct val="90000"/>
              </a:lnSpc>
              <a:buFontTx/>
              <a:buNone/>
            </a:pPr>
            <a:endParaRPr lang="en-US" sz="2400" dirty="0" smtClean="0">
              <a:latin typeface="Times New Roman" pitchFamily="18" charset="0"/>
              <a:cs typeface="Times New Roman" pitchFamily="18" charset="0"/>
            </a:endParaRPr>
          </a:p>
          <a:p>
            <a:pPr marL="1295400" lvl="2" indent="-381000">
              <a:lnSpc>
                <a:spcPct val="90000"/>
              </a:lnSpc>
              <a:buFont typeface="Wingdings" pitchFamily="2" charset="2"/>
              <a:buAutoNum type="arabicPeriod"/>
            </a:pPr>
            <a:r>
              <a:rPr lang="sr-Cyrl-CS" dirty="0" smtClean="0">
                <a:latin typeface="Times New Roman" pitchFamily="18" charset="0"/>
                <a:cs typeface="Times New Roman" pitchFamily="18" charset="0"/>
              </a:rPr>
              <a:t>Енергије потребне за одвијање </a:t>
            </a:r>
            <a:r>
              <a:rPr lang="sr-Cyrl-CS" b="1" dirty="0" smtClean="0">
                <a:latin typeface="Times New Roman" pitchFamily="18" charset="0"/>
                <a:cs typeface="Times New Roman" pitchFamily="18" charset="0"/>
              </a:rPr>
              <a:t>базалног метаболизма</a:t>
            </a:r>
          </a:p>
          <a:p>
            <a:pPr marL="1295400" lvl="2" indent="-381000">
              <a:lnSpc>
                <a:spcPct val="90000"/>
              </a:lnSpc>
              <a:buFont typeface="Wingdings" pitchFamily="2" charset="2"/>
              <a:buAutoNum type="arabicPeriod"/>
            </a:pPr>
            <a:endParaRPr lang="en-US" b="1" dirty="0" smtClean="0">
              <a:latin typeface="Times New Roman" pitchFamily="18" charset="0"/>
              <a:cs typeface="Times New Roman" pitchFamily="18" charset="0"/>
            </a:endParaRPr>
          </a:p>
          <a:p>
            <a:pPr marL="1295400" lvl="2" indent="-381000">
              <a:lnSpc>
                <a:spcPct val="90000"/>
              </a:lnSpc>
              <a:buFont typeface="Wingdings" pitchFamily="2" charset="2"/>
              <a:buAutoNum type="arabicPeriod"/>
            </a:pPr>
            <a:r>
              <a:rPr lang="sr-Cyrl-CS" dirty="0" smtClean="0">
                <a:latin typeface="Times New Roman" pitchFamily="18" charset="0"/>
                <a:cs typeface="Times New Roman" pitchFamily="18" charset="0"/>
              </a:rPr>
              <a:t>Енергије потребне за </a:t>
            </a:r>
            <a:r>
              <a:rPr lang="sr-Cyrl-CS" b="1" dirty="0" smtClean="0">
                <a:latin typeface="Times New Roman" pitchFamily="18" charset="0"/>
                <a:cs typeface="Times New Roman" pitchFamily="18" charset="0"/>
              </a:rPr>
              <a:t>физичку активност</a:t>
            </a:r>
          </a:p>
          <a:p>
            <a:pPr marL="1295400" lvl="2" indent="-381000">
              <a:lnSpc>
                <a:spcPct val="90000"/>
              </a:lnSpc>
              <a:buFont typeface="Wingdings" pitchFamily="2" charset="2"/>
              <a:buAutoNum type="arabicPeriod"/>
            </a:pPr>
            <a:endParaRPr lang="en-US" dirty="0" smtClean="0">
              <a:latin typeface="Times New Roman" pitchFamily="18" charset="0"/>
              <a:cs typeface="Times New Roman" pitchFamily="18" charset="0"/>
            </a:endParaRPr>
          </a:p>
          <a:p>
            <a:pPr marL="1295400" lvl="2" indent="-381000">
              <a:lnSpc>
                <a:spcPct val="90000"/>
              </a:lnSpc>
              <a:buFont typeface="Wingdings" pitchFamily="2" charset="2"/>
              <a:buAutoNum type="arabicPeriod"/>
            </a:pPr>
            <a:r>
              <a:rPr lang="sr-Cyrl-CS" dirty="0" smtClean="0">
                <a:latin typeface="Times New Roman" pitchFamily="18" charset="0"/>
                <a:cs typeface="Times New Roman" pitchFamily="18" charset="0"/>
              </a:rPr>
              <a:t>Енергије за </a:t>
            </a:r>
            <a:r>
              <a:rPr lang="sr-Cyrl-CS" b="1" dirty="0" smtClean="0">
                <a:latin typeface="Times New Roman" pitchFamily="18" charset="0"/>
                <a:cs typeface="Times New Roman" pitchFamily="18" charset="0"/>
              </a:rPr>
              <a:t>специфично динамско дејство хране</a:t>
            </a:r>
          </a:p>
          <a:p>
            <a:pPr marL="1295400" lvl="2" indent="-381000">
              <a:lnSpc>
                <a:spcPct val="90000"/>
              </a:lnSpc>
              <a:buFont typeface="Wingdings" pitchFamily="2" charset="2"/>
              <a:buAutoNum type="arabicPeriod"/>
            </a:pPr>
            <a:endParaRPr lang="en-US" b="1" dirty="0" smtClean="0">
              <a:latin typeface="Times New Roman" pitchFamily="18" charset="0"/>
              <a:cs typeface="Times New Roman" pitchFamily="18" charset="0"/>
            </a:endParaRPr>
          </a:p>
          <a:p>
            <a:pPr marL="1295400" lvl="2" indent="-381000">
              <a:lnSpc>
                <a:spcPct val="90000"/>
              </a:lnSpc>
              <a:buFont typeface="Wingdings" pitchFamily="2" charset="2"/>
              <a:buAutoNum type="arabicPeriod"/>
            </a:pPr>
            <a:r>
              <a:rPr lang="sr-Cyrl-CS" dirty="0" smtClean="0">
                <a:latin typeface="Times New Roman" pitchFamily="18" charset="0"/>
                <a:cs typeface="Times New Roman" pitchFamily="18" charset="0"/>
              </a:rPr>
              <a:t>Енергије за </a:t>
            </a:r>
            <a:r>
              <a:rPr lang="sr-Cyrl-CS" b="1" dirty="0" smtClean="0">
                <a:latin typeface="Times New Roman" pitchFamily="18" charset="0"/>
                <a:cs typeface="Times New Roman" pitchFamily="18" charset="0"/>
              </a:rPr>
              <a:t>раст нових ткива</a:t>
            </a:r>
            <a:r>
              <a:rPr lang="sr-Cyrl-CS"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(деца, труднице, дојиље</a:t>
            </a:r>
            <a:r>
              <a:rPr lang="sr-Cyrl-CS" sz="2000" dirty="0" smtClean="0"/>
              <a:t>)</a:t>
            </a:r>
            <a:endParaRPr lang="sr-Latn-CS" sz="1600" dirty="0" smtClean="0"/>
          </a:p>
        </p:txBody>
      </p:sp>
    </p:spTree>
    <p:extLst>
      <p:ext uri="{BB962C8B-B14F-4D97-AF65-F5344CB8AC3E}">
        <p14:creationId xmlns="" xmlns:p14="http://schemas.microsoft.com/office/powerpoint/2010/main" val="34680647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9144000" cy="1052513"/>
          </a:xfrm>
        </p:spPr>
        <p:txBody>
          <a:bodyPr/>
          <a:lstStyle/>
          <a:p>
            <a:pPr eaLnBrk="1" hangingPunct="1"/>
            <a:r>
              <a:rPr lang="sr-Cyrl-CS" sz="4000" dirty="0" smtClean="0">
                <a:latin typeface="Times New Roman" pitchFamily="18" charset="0"/>
                <a:cs typeface="Times New Roman" pitchFamily="18" charset="0"/>
              </a:rPr>
              <a:t>Енергетске потребе деце до 5 година</a:t>
            </a:r>
            <a:endParaRPr lang="sr-Latn-CS" sz="4000" dirty="0" smtClean="0">
              <a:latin typeface="Times New Roman" pitchFamily="18" charset="0"/>
              <a:cs typeface="Times New Roman" pitchFamily="18" charset="0"/>
            </a:endParaRPr>
          </a:p>
        </p:txBody>
      </p:sp>
      <p:sp>
        <p:nvSpPr>
          <p:cNvPr id="24579" name="Rectangle 3"/>
          <p:cNvSpPr>
            <a:spLocks noGrp="1" noChangeArrowheads="1"/>
          </p:cNvSpPr>
          <p:nvPr>
            <p:ph type="body" idx="1"/>
          </p:nvPr>
        </p:nvSpPr>
        <p:spPr>
          <a:xfrm>
            <a:off x="107505" y="1772816"/>
            <a:ext cx="8856984" cy="4392488"/>
          </a:xfrm>
        </p:spPr>
        <p:txBody>
          <a:bodyPr/>
          <a:lstStyle/>
          <a:p>
            <a:pPr eaLnBrk="1" hangingPunct="1">
              <a:buFont typeface="Wingdings" pitchFamily="2" charset="2"/>
              <a:buNone/>
            </a:pPr>
            <a:endParaRPr lang="sr-Cyrl-CS" dirty="0" smtClean="0">
              <a:latin typeface="Times New Roman" pitchFamily="18" charset="0"/>
              <a:cs typeface="Times New Roman" pitchFamily="18" charset="0"/>
              <a:sym typeface="Wingdings" pitchFamily="2" charset="2"/>
            </a:endParaRPr>
          </a:p>
          <a:p>
            <a:pPr marL="0" indent="0">
              <a:buNone/>
            </a:pPr>
            <a:r>
              <a:rPr lang="sr-Cyrl-CS" sz="2800" dirty="0" smtClean="0">
                <a:latin typeface="Times New Roman" pitchFamily="18" charset="0"/>
                <a:cs typeface="Times New Roman" pitchFamily="18" charset="0"/>
              </a:rPr>
              <a:t>једнаке су за дечаке и за девојчице и износе 95 – 105 </a:t>
            </a:r>
            <a:r>
              <a:rPr lang="en-US" sz="2800" dirty="0" smtClean="0">
                <a:latin typeface="Times New Roman" pitchFamily="18" charset="0"/>
                <a:cs typeface="Times New Roman" pitchFamily="18" charset="0"/>
              </a:rPr>
              <a:t>kcal</a:t>
            </a:r>
            <a:r>
              <a:rPr lang="sr-Cyrl-C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kg</a:t>
            </a:r>
            <a:r>
              <a:rPr lang="sr-Cyrl-CS" sz="2800" dirty="0" smtClean="0">
                <a:latin typeface="Times New Roman" pitchFamily="18" charset="0"/>
                <a:cs typeface="Times New Roman" pitchFamily="18" charset="0"/>
              </a:rPr>
              <a:t> ТМ детета/дан</a:t>
            </a:r>
          </a:p>
          <a:p>
            <a:pPr marL="0" indent="0">
              <a:buNone/>
            </a:pPr>
            <a:endParaRPr lang="sr-Cyrl-CS" sz="2800" dirty="0" smtClean="0">
              <a:latin typeface="Times New Roman" pitchFamily="18" charset="0"/>
              <a:cs typeface="Times New Roman" pitchFamily="18" charset="0"/>
            </a:endParaRPr>
          </a:p>
          <a:p>
            <a:pPr marL="0" indent="0">
              <a:buNone/>
            </a:pPr>
            <a:r>
              <a:rPr lang="sr-Cyrl-CS" sz="2800" dirty="0" smtClean="0">
                <a:latin typeface="Times New Roman" pitchFamily="18" charset="0"/>
                <a:cs typeface="Times New Roman" pitchFamily="18" charset="0"/>
              </a:rPr>
              <a:t>1 до 2 године треба дневно обезбедити око 1200 </a:t>
            </a:r>
            <a:r>
              <a:rPr lang="en-US" sz="2800" dirty="0" smtClean="0">
                <a:latin typeface="Times New Roman" pitchFamily="18" charset="0"/>
                <a:cs typeface="Times New Roman" pitchFamily="18" charset="0"/>
              </a:rPr>
              <a:t>kcal</a:t>
            </a:r>
            <a:r>
              <a:rPr lang="sr-Cyrl-RS" sz="2800" dirty="0" smtClean="0">
                <a:latin typeface="Times New Roman" pitchFamily="18" charset="0"/>
                <a:cs typeface="Times New Roman" pitchFamily="18" charset="0"/>
              </a:rPr>
              <a:t>/дан</a:t>
            </a:r>
            <a:r>
              <a:rPr lang="sr-Cyrl-CS" sz="2800" dirty="0" smtClean="0">
                <a:latin typeface="Times New Roman" pitchFamily="18" charset="0"/>
                <a:cs typeface="Times New Roman" pitchFamily="18" charset="0"/>
              </a:rPr>
              <a:t> </a:t>
            </a:r>
          </a:p>
          <a:p>
            <a:pPr marL="0" indent="0">
              <a:buNone/>
            </a:pPr>
            <a:r>
              <a:rPr lang="sr-Cyrl-CS" sz="2800" dirty="0" smtClean="0">
                <a:latin typeface="Times New Roman" pitchFamily="18" charset="0"/>
                <a:cs typeface="Times New Roman" pitchFamily="18" charset="0"/>
              </a:rPr>
              <a:t>3 до 5 година треба дневно обезбедити око 1600 </a:t>
            </a:r>
            <a:r>
              <a:rPr lang="en-US" sz="2800" dirty="0" smtClean="0">
                <a:latin typeface="Times New Roman" pitchFamily="18" charset="0"/>
                <a:cs typeface="Times New Roman" pitchFamily="18" charset="0"/>
              </a:rPr>
              <a:t>kcal</a:t>
            </a:r>
            <a:r>
              <a:rPr lang="sr-Cyrl-RS" sz="2800" dirty="0" smtClean="0">
                <a:latin typeface="Times New Roman" pitchFamily="18" charset="0"/>
                <a:cs typeface="Times New Roman" pitchFamily="18" charset="0"/>
              </a:rPr>
              <a:t>/дан</a:t>
            </a:r>
            <a:endParaRPr lang="en-US" sz="2800" dirty="0" smtClean="0">
              <a:latin typeface="Times New Roman" pitchFamily="18" charset="0"/>
              <a:cs typeface="Times New Roman" pitchFamily="18" charset="0"/>
            </a:endParaRPr>
          </a:p>
          <a:p>
            <a:pPr eaLnBrk="1" hangingPunct="1"/>
            <a:endParaRPr lang="sr-Latn-CS" dirty="0" smtClean="0"/>
          </a:p>
        </p:txBody>
      </p:sp>
    </p:spTree>
    <p:extLst>
      <p:ext uri="{BB962C8B-B14F-4D97-AF65-F5344CB8AC3E}">
        <p14:creationId xmlns="" xmlns:p14="http://schemas.microsoft.com/office/powerpoint/2010/main" val="42773016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9144000" cy="1125538"/>
          </a:xfrm>
        </p:spPr>
        <p:txBody>
          <a:bodyPr>
            <a:normAutofit fontScale="90000"/>
          </a:bodyPr>
          <a:lstStyle/>
          <a:p>
            <a:pPr eaLnBrk="1" hangingPunct="1"/>
            <a:r>
              <a:rPr lang="sr-Cyrl-CS" dirty="0" smtClean="0">
                <a:latin typeface="Times New Roman" pitchFamily="18" charset="0"/>
                <a:cs typeface="Times New Roman" pitchFamily="18" charset="0"/>
              </a:rPr>
              <a:t>Енергетске потребе деце узраста 5-10 година старости</a:t>
            </a:r>
            <a:endParaRPr lang="sr-Latn-CS" dirty="0" smtClean="0">
              <a:latin typeface="Times New Roman" pitchFamily="18" charset="0"/>
              <a:cs typeface="Times New Roman" pitchFamily="18" charset="0"/>
            </a:endParaRPr>
          </a:p>
        </p:txBody>
      </p:sp>
      <p:sp>
        <p:nvSpPr>
          <p:cNvPr id="25603" name="Rectangle 3"/>
          <p:cNvSpPr>
            <a:spLocks noGrp="1" noChangeArrowheads="1"/>
          </p:cNvSpPr>
          <p:nvPr>
            <p:ph type="body" idx="1"/>
          </p:nvPr>
        </p:nvSpPr>
        <p:spPr>
          <a:xfrm>
            <a:off x="0" y="1196975"/>
            <a:ext cx="9144000" cy="5661025"/>
          </a:xfrm>
        </p:spPr>
        <p:txBody>
          <a:bodyPr/>
          <a:lstStyle/>
          <a:p>
            <a:pPr eaLnBrk="1" hangingPunct="1">
              <a:lnSpc>
                <a:spcPct val="80000"/>
              </a:lnSpc>
              <a:buFont typeface="Wingdings" pitchFamily="2" charset="2"/>
              <a:buNone/>
            </a:pPr>
            <a:r>
              <a:rPr lang="sr-Cyrl-CS" dirty="0" smtClean="0">
                <a:latin typeface="Times New Roman" pitchFamily="18" charset="0"/>
                <a:cs typeface="Times New Roman" pitchFamily="18" charset="0"/>
              </a:rPr>
              <a:t>разликују се у односу на пол</a:t>
            </a:r>
          </a:p>
          <a:p>
            <a:pPr eaLnBrk="1" hangingPunct="1">
              <a:lnSpc>
                <a:spcPct val="80000"/>
              </a:lnSpc>
              <a:buFont typeface="Wingdings" pitchFamily="2" charset="2"/>
              <a:buNone/>
            </a:pPr>
            <a:endParaRPr lang="sr-Cyrl-CS" dirty="0" smtClean="0">
              <a:latin typeface="Times New Roman" pitchFamily="18" charset="0"/>
              <a:cs typeface="Times New Roman" pitchFamily="18" charset="0"/>
            </a:endParaRPr>
          </a:p>
          <a:p>
            <a:pPr eaLnBrk="1" hangingPunct="1">
              <a:lnSpc>
                <a:spcPct val="80000"/>
              </a:lnSpc>
              <a:buFont typeface="Wingdings" pitchFamily="2" charset="2"/>
              <a:buNone/>
            </a:pPr>
            <a:r>
              <a:rPr lang="sr-Cyrl-CS" b="1" dirty="0" smtClean="0">
                <a:latin typeface="Times New Roman" pitchFamily="18" charset="0"/>
                <a:cs typeface="Times New Roman" pitchFamily="18" charset="0"/>
              </a:rPr>
              <a:t>Дечацима од 5 до 7 година</a:t>
            </a:r>
            <a:r>
              <a:rPr lang="sr-Cyrl-CS" dirty="0" smtClean="0">
                <a:latin typeface="Times New Roman" pitchFamily="18" charset="0"/>
                <a:cs typeface="Times New Roman" pitchFamily="18" charset="0"/>
              </a:rPr>
              <a:t> треба дневно обезбедити око 1900 </a:t>
            </a:r>
            <a:r>
              <a:rPr lang="en-US" dirty="0" smtClean="0">
                <a:latin typeface="Times New Roman" pitchFamily="18" charset="0"/>
                <a:cs typeface="Times New Roman" pitchFamily="18" charset="0"/>
              </a:rPr>
              <a:t>kcal</a:t>
            </a:r>
            <a:r>
              <a:rPr lang="sr-Cyrl-RS" dirty="0" smtClean="0">
                <a:latin typeface="Times New Roman" pitchFamily="18" charset="0"/>
                <a:cs typeface="Times New Roman" pitchFamily="18" charset="0"/>
              </a:rPr>
              <a:t>/дан</a:t>
            </a:r>
            <a:r>
              <a:rPr lang="sr-Cyrl-CS" dirty="0" smtClean="0">
                <a:latin typeface="Times New Roman" pitchFamily="18" charset="0"/>
                <a:cs typeface="Times New Roman" pitchFamily="18" charset="0"/>
              </a:rPr>
              <a:t> + 200 </a:t>
            </a:r>
            <a:r>
              <a:rPr lang="en-US" dirty="0" smtClean="0">
                <a:latin typeface="Times New Roman" pitchFamily="18" charset="0"/>
                <a:cs typeface="Times New Roman" pitchFamily="18" charset="0"/>
              </a:rPr>
              <a:t>kcal</a:t>
            </a:r>
            <a:r>
              <a:rPr lang="sr-Cyrl-RS" dirty="0" smtClean="0">
                <a:latin typeface="Times New Roman" pitchFamily="18" charset="0"/>
                <a:cs typeface="Times New Roman" pitchFamily="18" charset="0"/>
              </a:rPr>
              <a:t>/дан</a:t>
            </a:r>
            <a:r>
              <a:rPr lang="sr-Cyrl-CS" dirty="0" smtClean="0">
                <a:latin typeface="Times New Roman" pitchFamily="18" charset="0"/>
                <a:cs typeface="Times New Roman" pitchFamily="18" charset="0"/>
              </a:rPr>
              <a:t> на сваке две године, све до завршетка раста.</a:t>
            </a:r>
          </a:p>
          <a:p>
            <a:pPr>
              <a:lnSpc>
                <a:spcPct val="80000"/>
              </a:lnSpc>
              <a:buNone/>
            </a:pPr>
            <a:r>
              <a:rPr lang="sr-Cyrl-CS" b="1" dirty="0" smtClean="0">
                <a:latin typeface="Times New Roman" pitchFamily="18" charset="0"/>
                <a:cs typeface="Times New Roman" pitchFamily="18" charset="0"/>
              </a:rPr>
              <a:t>Девојчицама</a:t>
            </a:r>
            <a:r>
              <a:rPr lang="sr-Cyrl-CS"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до 10 године</a:t>
            </a:r>
            <a:r>
              <a:rPr lang="sr-Cyrl-CS" dirty="0" smtClean="0">
                <a:latin typeface="Times New Roman" pitchFamily="18" charset="0"/>
                <a:cs typeface="Times New Roman" pitchFamily="18" charset="0"/>
              </a:rPr>
              <a:t> треба дневно обезбедити око 1800 </a:t>
            </a:r>
            <a:r>
              <a:rPr lang="en-US" dirty="0" smtClean="0">
                <a:latin typeface="Times New Roman" pitchFamily="18" charset="0"/>
                <a:cs typeface="Times New Roman" pitchFamily="18" charset="0"/>
              </a:rPr>
              <a:t>kcal</a:t>
            </a:r>
            <a:r>
              <a:rPr lang="sr-Cyrl-RS" dirty="0" smtClean="0">
                <a:latin typeface="Times New Roman" pitchFamily="18" charset="0"/>
                <a:cs typeface="Times New Roman" pitchFamily="18" charset="0"/>
              </a:rPr>
              <a:t>/дан</a:t>
            </a:r>
            <a:r>
              <a:rPr lang="sr-Cyrl-CS" dirty="0" smtClean="0">
                <a:latin typeface="Times New Roman" pitchFamily="18" charset="0"/>
                <a:cs typeface="Times New Roman" pitchFamily="18" charset="0"/>
              </a:rPr>
              <a:t> + 100-150 </a:t>
            </a:r>
            <a:r>
              <a:rPr lang="en-US" dirty="0" smtClean="0">
                <a:latin typeface="Times New Roman" pitchFamily="18" charset="0"/>
                <a:cs typeface="Times New Roman" pitchFamily="18" charset="0"/>
              </a:rPr>
              <a:t>kcal</a:t>
            </a:r>
            <a:r>
              <a:rPr lang="sr-Cyrl-RS" dirty="0" smtClean="0">
                <a:latin typeface="Times New Roman" pitchFamily="18" charset="0"/>
                <a:cs typeface="Times New Roman" pitchFamily="18" charset="0"/>
              </a:rPr>
              <a:t>/дан</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на сваке две године.</a:t>
            </a:r>
          </a:p>
          <a:p>
            <a:pPr>
              <a:lnSpc>
                <a:spcPct val="80000"/>
              </a:lnSpc>
              <a:buNone/>
            </a:pPr>
            <a:endParaRPr lang="sr-Cyrl-CS" dirty="0" smtClean="0">
              <a:latin typeface="Times New Roman" pitchFamily="18" charset="0"/>
              <a:cs typeface="Times New Roman" pitchFamily="18" charset="0"/>
            </a:endParaRPr>
          </a:p>
          <a:p>
            <a:pPr>
              <a:lnSpc>
                <a:spcPct val="80000"/>
              </a:lnSpc>
              <a:buNone/>
            </a:pPr>
            <a:r>
              <a:rPr lang="sr-Cyrl-CS" dirty="0" smtClean="0">
                <a:latin typeface="Times New Roman" pitchFamily="18" charset="0"/>
                <a:cs typeface="Times New Roman" pitchFamily="18" charset="0"/>
              </a:rPr>
              <a:t>У зависности од физичке активности детета (спортисти) потребе могу бити и веће и износити до око 3100 </a:t>
            </a:r>
            <a:r>
              <a:rPr lang="en-US" dirty="0" smtClean="0">
                <a:latin typeface="Times New Roman" pitchFamily="18" charset="0"/>
                <a:cs typeface="Times New Roman" pitchFamily="18" charset="0"/>
              </a:rPr>
              <a:t>kcal</a:t>
            </a:r>
            <a:r>
              <a:rPr lang="sr-Cyrl-RS" dirty="0" smtClean="0">
                <a:latin typeface="Times New Roman" pitchFamily="18" charset="0"/>
                <a:cs typeface="Times New Roman" pitchFamily="18" charset="0"/>
              </a:rPr>
              <a:t>/дан</a:t>
            </a:r>
            <a:endParaRPr lang="sr-Cyrl-CS" dirty="0" smtClean="0">
              <a:latin typeface="Times New Roman" pitchFamily="18" charset="0"/>
              <a:cs typeface="Times New Roman" pitchFamily="18" charset="0"/>
            </a:endParaRPr>
          </a:p>
          <a:p>
            <a:pPr eaLnBrk="1" hangingPunct="1">
              <a:lnSpc>
                <a:spcPct val="80000"/>
              </a:lnSpc>
              <a:buFont typeface="Wingdings" pitchFamily="2" charset="2"/>
              <a:buNone/>
            </a:pPr>
            <a:endParaRPr lang="sr-Latn-CS" sz="2400" dirty="0" smtClean="0"/>
          </a:p>
        </p:txBody>
      </p:sp>
    </p:spTree>
    <p:extLst>
      <p:ext uri="{BB962C8B-B14F-4D97-AF65-F5344CB8AC3E}">
        <p14:creationId xmlns="" xmlns:p14="http://schemas.microsoft.com/office/powerpoint/2010/main" val="1010931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Здравствени ризици</a:t>
            </a:r>
            <a:endParaRPr lang="sr-Latn-RS" dirty="0"/>
          </a:p>
        </p:txBody>
      </p:sp>
      <p:sp>
        <p:nvSpPr>
          <p:cNvPr id="3" name="Content Placeholder 2"/>
          <p:cNvSpPr>
            <a:spLocks noGrp="1"/>
          </p:cNvSpPr>
          <p:nvPr>
            <p:ph idx="1"/>
          </p:nvPr>
        </p:nvSpPr>
        <p:spPr/>
        <p:txBody>
          <a:bodyPr>
            <a:normAutofit fontScale="92500" lnSpcReduction="20000"/>
          </a:bodyPr>
          <a:lstStyle/>
          <a:p>
            <a:r>
              <a:rPr lang="sr-Cyrl-RS" dirty="0" smtClean="0"/>
              <a:t>Традиционални (потхрањеност, ПЕД, поједначне малнутриције, хиповитаминозе, недостатак санитације...)</a:t>
            </a:r>
          </a:p>
          <a:p>
            <a:r>
              <a:rPr lang="sr-Cyrl-RS" dirty="0" smtClean="0"/>
              <a:t>Модерни (преобилна исхрана, гојазност, ментално условљени поремећаји исхране, недовољна физичка активност, злоупотреба алкохола, пушење...)</a:t>
            </a:r>
          </a:p>
          <a:p>
            <a:pPr marL="0" indent="0" algn="ctr">
              <a:buNone/>
            </a:pPr>
            <a:r>
              <a:rPr lang="sr-Cyrl-RS" dirty="0" smtClean="0"/>
              <a:t>НУТРИТИВНА ТРАНЗИЦИЈА!</a:t>
            </a:r>
          </a:p>
          <a:p>
            <a:pPr marL="0" indent="0" algn="just">
              <a:buNone/>
            </a:pPr>
            <a:r>
              <a:rPr lang="sr-Cyrl-RS" dirty="0" smtClean="0"/>
              <a:t>водећи светски ризици: недостатак хране и преобилна исхрана-двоструко оптерећење болестима</a:t>
            </a:r>
          </a:p>
          <a:p>
            <a:pPr marL="0" indent="0" algn="just">
              <a:buNone/>
            </a:pPr>
            <a:endParaRPr lang="sr-Latn-RS" dirty="0"/>
          </a:p>
        </p:txBody>
      </p:sp>
    </p:spTree>
    <p:extLst>
      <p:ext uri="{BB962C8B-B14F-4D97-AF65-F5344CB8AC3E}">
        <p14:creationId xmlns="" xmlns:p14="http://schemas.microsoft.com/office/powerpoint/2010/main" val="18474774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9144000" cy="765175"/>
          </a:xfrm>
        </p:spPr>
        <p:txBody>
          <a:bodyPr/>
          <a:lstStyle/>
          <a:p>
            <a:pPr eaLnBrk="1" hangingPunct="1"/>
            <a:r>
              <a:rPr lang="sr-Cyrl-CS" dirty="0" smtClean="0">
                <a:latin typeface="Times New Roman" pitchFamily="18" charset="0"/>
                <a:cs typeface="Times New Roman" pitchFamily="18" charset="0"/>
              </a:rPr>
              <a:t>ТРУДНИЦЕ И ДОЈИЉЕ</a:t>
            </a:r>
            <a:endParaRPr lang="sr-Latn-CS" dirty="0" smtClean="0">
              <a:latin typeface="Times New Roman" pitchFamily="18" charset="0"/>
              <a:cs typeface="Times New Roman" pitchFamily="18" charset="0"/>
            </a:endParaRPr>
          </a:p>
        </p:txBody>
      </p:sp>
      <p:sp>
        <p:nvSpPr>
          <p:cNvPr id="26627" name="Rectangle 3"/>
          <p:cNvSpPr>
            <a:spLocks noGrp="1" noChangeArrowheads="1"/>
          </p:cNvSpPr>
          <p:nvPr>
            <p:ph type="body" idx="1"/>
          </p:nvPr>
        </p:nvSpPr>
        <p:spPr>
          <a:xfrm>
            <a:off x="0" y="836613"/>
            <a:ext cx="9144000" cy="6021387"/>
          </a:xfrm>
        </p:spPr>
        <p:txBody>
          <a:bodyPr>
            <a:normAutofit lnSpcReduction="10000"/>
          </a:bodyPr>
          <a:lstStyle/>
          <a:p>
            <a:pPr eaLnBrk="1" hangingPunct="1">
              <a:buFont typeface="Wingdings" pitchFamily="2" charset="2"/>
              <a:buNone/>
            </a:pPr>
            <a:r>
              <a:rPr lang="sr-Cyrl-CS" sz="2800" dirty="0" smtClean="0">
                <a:latin typeface="Times New Roman" pitchFamily="18" charset="0"/>
                <a:cs typeface="Times New Roman" pitchFamily="18" charset="0"/>
              </a:rPr>
              <a:t>Трудницама треба обезбедити додатну енергију за раст плода, плаценте и других ткива:</a:t>
            </a:r>
          </a:p>
          <a:p>
            <a:pPr>
              <a:buNone/>
            </a:pPr>
            <a:r>
              <a:rPr lang="sr-Cyrl-CS" sz="2800" b="1" dirty="0" smtClean="0">
                <a:latin typeface="Times New Roman" pitchFamily="18" charset="0"/>
                <a:cs typeface="Times New Roman" pitchFamily="18" charset="0"/>
              </a:rPr>
              <a:t>У првом тромесечју</a:t>
            </a:r>
            <a:r>
              <a:rPr lang="sr-Cyrl-CS" sz="2800" dirty="0" smtClean="0">
                <a:latin typeface="Times New Roman" pitchFamily="18" charset="0"/>
                <a:cs typeface="Times New Roman" pitchFamily="18" charset="0"/>
              </a:rPr>
              <a:t> енергетски унос треба повећати за око </a:t>
            </a:r>
            <a:r>
              <a:rPr lang="sr-Cyrl-CS" sz="2800" b="1" dirty="0" smtClean="0">
                <a:latin typeface="Times New Roman" pitchFamily="18" charset="0"/>
                <a:cs typeface="Times New Roman" pitchFamily="18" charset="0"/>
              </a:rPr>
              <a:t>85 </a:t>
            </a:r>
            <a:r>
              <a:rPr lang="en-US" sz="2800" dirty="0" smtClean="0">
                <a:latin typeface="Times New Roman" pitchFamily="18" charset="0"/>
                <a:cs typeface="Times New Roman" pitchFamily="18" charset="0"/>
              </a:rPr>
              <a:t>kcal</a:t>
            </a:r>
            <a:r>
              <a:rPr lang="sr-Cyrl-CS" sz="2800" dirty="0" smtClean="0">
                <a:latin typeface="Times New Roman" pitchFamily="18" charset="0"/>
                <a:cs typeface="Times New Roman" pitchFamily="18" charset="0"/>
              </a:rPr>
              <a:t> </a:t>
            </a:r>
            <a:r>
              <a:rPr lang="sr-Cyrl-CS" sz="2800" b="1" dirty="0" smtClean="0">
                <a:latin typeface="Times New Roman" pitchFamily="18" charset="0"/>
                <a:cs typeface="Times New Roman" pitchFamily="18" charset="0"/>
              </a:rPr>
              <a:t>на дан</a:t>
            </a:r>
            <a:endParaRPr lang="sr-Cyrl-CS" sz="2800" dirty="0" smtClean="0">
              <a:latin typeface="Times New Roman" pitchFamily="18" charset="0"/>
              <a:cs typeface="Times New Roman" pitchFamily="18" charset="0"/>
            </a:endParaRPr>
          </a:p>
          <a:p>
            <a:pPr>
              <a:buNone/>
            </a:pPr>
            <a:r>
              <a:rPr lang="sr-Cyrl-CS" sz="2800" b="1" dirty="0" smtClean="0">
                <a:latin typeface="Times New Roman" pitchFamily="18" charset="0"/>
                <a:cs typeface="Times New Roman" pitchFamily="18" charset="0"/>
              </a:rPr>
              <a:t>У другом тромесечију </a:t>
            </a:r>
            <a:r>
              <a:rPr lang="sr-Cyrl-CS" sz="2800" dirty="0" smtClean="0">
                <a:latin typeface="Times New Roman" pitchFamily="18" charset="0"/>
                <a:cs typeface="Times New Roman" pitchFamily="18" charset="0"/>
              </a:rPr>
              <a:t>енергетски унос треба повећати за око</a:t>
            </a:r>
            <a:r>
              <a:rPr lang="sr-Cyrl-CS" sz="2800" b="1" dirty="0" smtClean="0">
                <a:latin typeface="Times New Roman" pitchFamily="18" charset="0"/>
                <a:cs typeface="Times New Roman" pitchFamily="18" charset="0"/>
              </a:rPr>
              <a:t> 285 </a:t>
            </a:r>
            <a:r>
              <a:rPr lang="en-US" sz="2800" dirty="0" smtClean="0">
                <a:latin typeface="Times New Roman" pitchFamily="18" charset="0"/>
                <a:cs typeface="Times New Roman" pitchFamily="18" charset="0"/>
              </a:rPr>
              <a:t>kcal</a:t>
            </a:r>
            <a:r>
              <a:rPr lang="sr-Cyrl-CS" sz="2800" dirty="0" smtClean="0">
                <a:latin typeface="Times New Roman" pitchFamily="18" charset="0"/>
                <a:cs typeface="Times New Roman" pitchFamily="18" charset="0"/>
              </a:rPr>
              <a:t> </a:t>
            </a:r>
            <a:r>
              <a:rPr lang="sr-Cyrl-CS" sz="2800" b="1" dirty="0" smtClean="0">
                <a:latin typeface="Times New Roman" pitchFamily="18" charset="0"/>
                <a:cs typeface="Times New Roman" pitchFamily="18" charset="0"/>
              </a:rPr>
              <a:t>на дан</a:t>
            </a:r>
          </a:p>
          <a:p>
            <a:pPr>
              <a:buNone/>
            </a:pPr>
            <a:r>
              <a:rPr lang="sr-Cyrl-CS" sz="2800" b="1" dirty="0" smtClean="0">
                <a:latin typeface="Times New Roman" pitchFamily="18" charset="0"/>
                <a:cs typeface="Times New Roman" pitchFamily="18" charset="0"/>
              </a:rPr>
              <a:t>У трећем тромесечју</a:t>
            </a:r>
            <a:r>
              <a:rPr lang="sr-Cyrl-CS" sz="2800" dirty="0" smtClean="0">
                <a:latin typeface="Times New Roman" pitchFamily="18" charset="0"/>
                <a:cs typeface="Times New Roman" pitchFamily="18" charset="0"/>
              </a:rPr>
              <a:t> енергетски унос треба повећати за око </a:t>
            </a:r>
            <a:r>
              <a:rPr lang="sr-Cyrl-CS" sz="2800" b="1" dirty="0" smtClean="0">
                <a:latin typeface="Times New Roman" pitchFamily="18" charset="0"/>
                <a:cs typeface="Times New Roman" pitchFamily="18" charset="0"/>
              </a:rPr>
              <a:t>475</a:t>
            </a:r>
            <a:r>
              <a:rPr lang="sr-Cyrl-C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kcal</a:t>
            </a:r>
            <a:r>
              <a:rPr lang="sr-Cyrl-CS" sz="2800" dirty="0" smtClean="0">
                <a:latin typeface="Times New Roman" pitchFamily="18" charset="0"/>
                <a:cs typeface="Times New Roman" pitchFamily="18" charset="0"/>
              </a:rPr>
              <a:t> </a:t>
            </a:r>
            <a:r>
              <a:rPr lang="sr-Cyrl-CS" sz="2800" b="1" dirty="0" smtClean="0">
                <a:latin typeface="Times New Roman" pitchFamily="18" charset="0"/>
                <a:cs typeface="Times New Roman" pitchFamily="18" charset="0"/>
              </a:rPr>
              <a:t>на дан</a:t>
            </a:r>
          </a:p>
          <a:p>
            <a:pPr>
              <a:buNone/>
            </a:pPr>
            <a:r>
              <a:rPr lang="sr-Cyrl-CS" sz="2800" dirty="0">
                <a:latin typeface="Times New Roman" pitchFamily="18" charset="0"/>
                <a:cs typeface="Times New Roman" pitchFamily="18" charset="0"/>
              </a:rPr>
              <a:t>Дојиљама је потребно обезбедити додатну енергију, због лактације,у износи око:</a:t>
            </a:r>
          </a:p>
          <a:p>
            <a:pPr>
              <a:buNone/>
            </a:pPr>
            <a:r>
              <a:rPr lang="sr-Cyrl-CS" sz="2800" dirty="0">
                <a:latin typeface="Times New Roman" pitchFamily="18" charset="0"/>
                <a:cs typeface="Times New Roman" pitchFamily="18" charset="0"/>
                <a:sym typeface="Wingdings" pitchFamily="2" charset="2"/>
              </a:rPr>
              <a:t></a:t>
            </a:r>
            <a:r>
              <a:rPr lang="sr-Cyrl-CS" sz="2800" dirty="0">
                <a:latin typeface="Times New Roman" pitchFamily="18" charset="0"/>
                <a:cs typeface="Times New Roman" pitchFamily="18" charset="0"/>
              </a:rPr>
              <a:t> Од првог до шестог месеца дојења потребно је обезбедити око </a:t>
            </a:r>
            <a:r>
              <a:rPr lang="sr-Cyrl-CS" sz="2800" b="1" dirty="0">
                <a:latin typeface="Times New Roman" pitchFamily="18" charset="0"/>
                <a:cs typeface="Times New Roman" pitchFamily="18" charset="0"/>
              </a:rPr>
              <a:t>675</a:t>
            </a:r>
            <a:r>
              <a:rPr lang="en-US" sz="2800" dirty="0">
                <a:latin typeface="Times New Roman" pitchFamily="18" charset="0"/>
                <a:cs typeface="Times New Roman" pitchFamily="18" charset="0"/>
              </a:rPr>
              <a:t> kcal</a:t>
            </a:r>
            <a:r>
              <a:rPr lang="sr-Cyrl-CS" sz="2800" b="1" dirty="0">
                <a:latin typeface="Times New Roman" pitchFamily="18" charset="0"/>
                <a:cs typeface="Times New Roman" pitchFamily="18" charset="0"/>
              </a:rPr>
              <a:t> </a:t>
            </a:r>
            <a:r>
              <a:rPr lang="sr-Cyrl-CS" sz="2800" dirty="0">
                <a:latin typeface="Times New Roman" pitchFamily="18" charset="0"/>
                <a:cs typeface="Times New Roman" pitchFamily="18" charset="0"/>
              </a:rPr>
              <a:t>на дан.</a:t>
            </a:r>
          </a:p>
          <a:p>
            <a:pPr>
              <a:buNone/>
            </a:pPr>
            <a:r>
              <a:rPr lang="sr-Cyrl-CS" sz="2800" dirty="0">
                <a:latin typeface="Times New Roman" pitchFamily="18" charset="0"/>
                <a:cs typeface="Times New Roman" pitchFamily="18" charset="0"/>
                <a:sym typeface="Wingdings" pitchFamily="2" charset="2"/>
              </a:rPr>
              <a:t></a:t>
            </a:r>
            <a:r>
              <a:rPr lang="sr-Cyrl-CS" sz="2800" dirty="0">
                <a:latin typeface="Times New Roman" pitchFamily="18" charset="0"/>
                <a:cs typeface="Times New Roman" pitchFamily="18" charset="0"/>
              </a:rPr>
              <a:t> Од шестог месеца дојења потребно је обезбедити око </a:t>
            </a:r>
            <a:r>
              <a:rPr lang="sr-Cyrl-CS" sz="2800" b="1" dirty="0">
                <a:latin typeface="Times New Roman" pitchFamily="18" charset="0"/>
                <a:cs typeface="Times New Roman" pitchFamily="18" charset="0"/>
              </a:rPr>
              <a:t>460 </a:t>
            </a:r>
            <a:r>
              <a:rPr lang="en-US" sz="2800" dirty="0">
                <a:latin typeface="Times New Roman" pitchFamily="18" charset="0"/>
                <a:cs typeface="Times New Roman" pitchFamily="18" charset="0"/>
              </a:rPr>
              <a:t>kcal </a:t>
            </a:r>
            <a:r>
              <a:rPr lang="sr-Cyrl-CS" sz="2800" dirty="0">
                <a:latin typeface="Times New Roman" pitchFamily="18" charset="0"/>
                <a:cs typeface="Times New Roman" pitchFamily="18" charset="0"/>
              </a:rPr>
              <a:t>на дан.</a:t>
            </a:r>
          </a:p>
          <a:p>
            <a:pPr>
              <a:buNone/>
            </a:pPr>
            <a:endParaRPr lang="sr-Cyrl-CS" sz="2800" b="1" dirty="0" smtClean="0">
              <a:latin typeface="Times New Roman" pitchFamily="18" charset="0"/>
              <a:cs typeface="Times New Roman" pitchFamily="18" charset="0"/>
            </a:endParaRPr>
          </a:p>
          <a:p>
            <a:pPr>
              <a:buNone/>
            </a:pPr>
            <a:endParaRPr lang="sr-Latn-C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42340668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WordArt 3"/>
          <p:cNvSpPr>
            <a:spLocks noChangeArrowheads="1" noChangeShapeType="1" noTextEdit="1"/>
          </p:cNvSpPr>
          <p:nvPr/>
        </p:nvSpPr>
        <p:spPr bwMode="auto">
          <a:xfrm>
            <a:off x="1930400" y="381000"/>
            <a:ext cx="5384800" cy="685800"/>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latin typeface="Times New Roman"/>
                <a:cs typeface="Times New Roman"/>
              </a:rPr>
              <a:t>Т Р У Д Н О Ћ А</a:t>
            </a:r>
            <a:endParaRPr lang="en-US" sz="3600" kern="10" dirty="0">
              <a:ln w="9525">
                <a:noFill/>
                <a:round/>
                <a:headEnd/>
                <a:tailEnd/>
              </a:ln>
              <a:latin typeface="Times New Roman"/>
              <a:cs typeface="Times New Roman"/>
            </a:endParaRPr>
          </a:p>
        </p:txBody>
      </p:sp>
      <p:sp>
        <p:nvSpPr>
          <p:cNvPr id="27652" name="WordArt 4"/>
          <p:cNvSpPr>
            <a:spLocks noChangeArrowheads="1" noChangeShapeType="1" noTextEdit="1"/>
          </p:cNvSpPr>
          <p:nvPr/>
        </p:nvSpPr>
        <p:spPr bwMode="auto">
          <a:xfrm>
            <a:off x="2411413" y="4149725"/>
            <a:ext cx="4267200" cy="539750"/>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latin typeface="Times New Roman"/>
                <a:cs typeface="Times New Roman"/>
              </a:rPr>
              <a:t>Д О Ј Е Њ Е</a:t>
            </a:r>
            <a:endParaRPr lang="en-US" sz="3600" kern="10" dirty="0">
              <a:ln w="9525">
                <a:noFill/>
                <a:round/>
                <a:headEnd/>
                <a:tailEnd/>
              </a:ln>
              <a:latin typeface="Times New Roman"/>
              <a:cs typeface="Times New Roman"/>
            </a:endParaRPr>
          </a:p>
        </p:txBody>
      </p:sp>
      <p:sp>
        <p:nvSpPr>
          <p:cNvPr id="27653" name="Text Box 5"/>
          <p:cNvSpPr txBox="1">
            <a:spLocks noChangeArrowheads="1"/>
          </p:cNvSpPr>
          <p:nvPr/>
        </p:nvSpPr>
        <p:spPr bwMode="auto">
          <a:xfrm>
            <a:off x="179388" y="981075"/>
            <a:ext cx="7056437" cy="2654300"/>
          </a:xfrm>
          <a:prstGeom prst="rect">
            <a:avLst/>
          </a:prstGeom>
          <a:noFill/>
          <a:ln w="9525">
            <a:noFill/>
            <a:miter lim="800000"/>
            <a:headEnd/>
            <a:tailEnd/>
          </a:ln>
        </p:spPr>
        <p:txBody>
          <a:bodyPr>
            <a:spAutoFit/>
          </a:bodyPr>
          <a:lstStyle/>
          <a:p>
            <a:r>
              <a:rPr lang="en-US" sz="2800" b="1" u="sng" dirty="0" smtClean="0">
                <a:latin typeface="Times New Roman" pitchFamily="18" charset="0"/>
                <a:cs typeface="Times New Roman" pitchFamily="18" charset="0"/>
              </a:rPr>
              <a:t>  I </a:t>
            </a:r>
            <a:r>
              <a:rPr lang="sr-Cyrl-CS" sz="2800" b="1" u="sng" dirty="0" smtClean="0">
                <a:latin typeface="Times New Roman" pitchFamily="18" charset="0"/>
                <a:cs typeface="Times New Roman" pitchFamily="18" charset="0"/>
              </a:rPr>
              <a:t>триместар</a:t>
            </a:r>
            <a:r>
              <a:rPr lang="en-US" sz="2800" b="1" dirty="0" smtClean="0">
                <a:latin typeface="Times New Roman" pitchFamily="18" charset="0"/>
                <a:cs typeface="Times New Roman" pitchFamily="18" charset="0"/>
              </a:rPr>
              <a:t>    </a:t>
            </a:r>
            <a:endParaRPr lang="en-US" sz="2800" b="1" dirty="0">
              <a:latin typeface="Times New Roman" pitchFamily="18" charset="0"/>
              <a:cs typeface="Times New Roman" pitchFamily="18" charset="0"/>
            </a:endParaRPr>
          </a:p>
          <a:p>
            <a:r>
              <a:rPr lang="en-US" sz="2800" b="1" dirty="0">
                <a:latin typeface="Times New Roman" pitchFamily="18" charset="0"/>
                <a:cs typeface="Times New Roman" pitchFamily="18" charset="0"/>
              </a:rPr>
              <a:t>        </a:t>
            </a:r>
            <a:r>
              <a:rPr lang="sr-Cyrl-CS" sz="2800" b="1" dirty="0">
                <a:latin typeface="Times New Roman" pitchFamily="18" charset="0"/>
                <a:cs typeface="Times New Roman" pitchFamily="18" charset="0"/>
              </a:rPr>
              <a:t>Еп</a:t>
            </a:r>
            <a:r>
              <a:rPr lang="en-US" sz="2800" b="1" dirty="0">
                <a:latin typeface="Times New Roman" pitchFamily="18" charset="0"/>
                <a:cs typeface="Times New Roman" pitchFamily="18" charset="0"/>
              </a:rPr>
              <a:t> = </a:t>
            </a:r>
            <a:r>
              <a:rPr lang="sr-Cyrl-CS" sz="2800" b="1" dirty="0">
                <a:latin typeface="Times New Roman" pitchFamily="18" charset="0"/>
                <a:cs typeface="Times New Roman" pitchFamily="18" charset="0"/>
              </a:rPr>
              <a:t>БМ</a:t>
            </a:r>
            <a:r>
              <a:rPr lang="en-US" sz="2800" b="1" dirty="0">
                <a:latin typeface="Times New Roman" pitchFamily="18" charset="0"/>
                <a:cs typeface="Times New Roman" pitchFamily="18" charset="0"/>
              </a:rPr>
              <a:t> x </a:t>
            </a:r>
            <a:r>
              <a:rPr lang="sr-Cyrl-CS" sz="2800" b="1" dirty="0">
                <a:latin typeface="Times New Roman" pitchFamily="18" charset="0"/>
                <a:cs typeface="Times New Roman" pitchFamily="18" charset="0"/>
              </a:rPr>
              <a:t>ПАЛ</a:t>
            </a:r>
            <a:r>
              <a:rPr lang="en-US" sz="2800" b="1" dirty="0">
                <a:latin typeface="Times New Roman" pitchFamily="18" charset="0"/>
                <a:cs typeface="Times New Roman" pitchFamily="18" charset="0"/>
              </a:rPr>
              <a:t> + 85 </a:t>
            </a:r>
            <a:r>
              <a:rPr lang="en-US" sz="2800" u="sng" dirty="0" smtClean="0">
                <a:latin typeface="Times New Roman" pitchFamily="18" charset="0"/>
                <a:cs typeface="Times New Roman" pitchFamily="18" charset="0"/>
              </a:rPr>
              <a:t>kcal</a:t>
            </a:r>
            <a:endParaRPr lang="en-US" sz="2800" b="1" dirty="0">
              <a:latin typeface="Times New Roman" pitchFamily="18" charset="0"/>
              <a:cs typeface="Times New Roman" pitchFamily="18" charset="0"/>
            </a:endParaRPr>
          </a:p>
          <a:p>
            <a:r>
              <a:rPr lang="en-US" sz="2800" b="1" u="sng" dirty="0" smtClean="0">
                <a:latin typeface="Times New Roman" pitchFamily="18" charset="0"/>
                <a:cs typeface="Times New Roman" pitchFamily="18" charset="0"/>
              </a:rPr>
              <a:t>II </a:t>
            </a:r>
            <a:r>
              <a:rPr lang="sr-Cyrl-CS" sz="2800" b="1" u="sng" dirty="0">
                <a:latin typeface="Times New Roman" pitchFamily="18" charset="0"/>
                <a:cs typeface="Times New Roman" pitchFamily="18" charset="0"/>
              </a:rPr>
              <a:t>триместар</a:t>
            </a:r>
            <a:endParaRPr lang="en-US" sz="2800" b="1" u="sng" dirty="0">
              <a:latin typeface="Times New Roman" pitchFamily="18" charset="0"/>
              <a:cs typeface="Times New Roman" pitchFamily="18" charset="0"/>
            </a:endParaRPr>
          </a:p>
          <a:p>
            <a:r>
              <a:rPr lang="en-US" sz="2800" b="1" dirty="0">
                <a:latin typeface="Times New Roman" pitchFamily="18" charset="0"/>
                <a:cs typeface="Times New Roman" pitchFamily="18" charset="0"/>
              </a:rPr>
              <a:t>        </a:t>
            </a:r>
            <a:r>
              <a:rPr lang="sr-Cyrl-CS" sz="2800" b="1" dirty="0">
                <a:latin typeface="Times New Roman" pitchFamily="18" charset="0"/>
                <a:cs typeface="Times New Roman" pitchFamily="18" charset="0"/>
              </a:rPr>
              <a:t>Еп</a:t>
            </a:r>
            <a:r>
              <a:rPr lang="en-US" sz="2800" b="1" dirty="0">
                <a:latin typeface="Times New Roman" pitchFamily="18" charset="0"/>
                <a:cs typeface="Times New Roman" pitchFamily="18" charset="0"/>
              </a:rPr>
              <a:t> = </a:t>
            </a:r>
            <a:r>
              <a:rPr lang="sr-Cyrl-CS" sz="2800" b="1" dirty="0">
                <a:latin typeface="Times New Roman" pitchFamily="18" charset="0"/>
                <a:cs typeface="Times New Roman" pitchFamily="18" charset="0"/>
              </a:rPr>
              <a:t>БМ</a:t>
            </a:r>
            <a:r>
              <a:rPr lang="en-US" sz="2800" b="1" dirty="0">
                <a:latin typeface="Times New Roman" pitchFamily="18" charset="0"/>
                <a:cs typeface="Times New Roman" pitchFamily="18" charset="0"/>
              </a:rPr>
              <a:t> x </a:t>
            </a:r>
            <a:r>
              <a:rPr lang="sr-Cyrl-CS" sz="2800" b="1" dirty="0">
                <a:latin typeface="Times New Roman" pitchFamily="18" charset="0"/>
                <a:cs typeface="Times New Roman" pitchFamily="18" charset="0"/>
              </a:rPr>
              <a:t>ПАЛ</a:t>
            </a:r>
            <a:r>
              <a:rPr lang="en-US" sz="2800" b="1" dirty="0">
                <a:latin typeface="Times New Roman" pitchFamily="18" charset="0"/>
                <a:cs typeface="Times New Roman" pitchFamily="18" charset="0"/>
              </a:rPr>
              <a:t> + 285 </a:t>
            </a:r>
            <a:r>
              <a:rPr lang="en-US" sz="2800" u="sng" dirty="0" smtClean="0">
                <a:latin typeface="Times New Roman" pitchFamily="18" charset="0"/>
                <a:cs typeface="Times New Roman" pitchFamily="18" charset="0"/>
              </a:rPr>
              <a:t>kcal</a:t>
            </a:r>
            <a:endParaRPr lang="en-US" sz="2800" b="1" dirty="0">
              <a:latin typeface="Times New Roman" pitchFamily="18" charset="0"/>
              <a:cs typeface="Times New Roman" pitchFamily="18" charset="0"/>
            </a:endParaRPr>
          </a:p>
          <a:p>
            <a:r>
              <a:rPr lang="en-US" sz="2800" b="1" u="sng" dirty="0" smtClean="0">
                <a:latin typeface="Times New Roman" pitchFamily="18" charset="0"/>
                <a:cs typeface="Times New Roman" pitchFamily="18" charset="0"/>
              </a:rPr>
              <a:t>III </a:t>
            </a:r>
            <a:r>
              <a:rPr lang="sr-Cyrl-CS" sz="2800" b="1" u="sng" dirty="0">
                <a:latin typeface="Times New Roman" pitchFamily="18" charset="0"/>
                <a:cs typeface="Times New Roman" pitchFamily="18" charset="0"/>
              </a:rPr>
              <a:t>триместар</a:t>
            </a:r>
            <a:endParaRPr lang="en-US" sz="2800" b="1" u="sng" dirty="0">
              <a:latin typeface="Times New Roman" pitchFamily="18" charset="0"/>
              <a:cs typeface="Times New Roman" pitchFamily="18" charset="0"/>
            </a:endParaRPr>
          </a:p>
          <a:p>
            <a:r>
              <a:rPr lang="en-US" sz="2800" b="1" dirty="0">
                <a:latin typeface="Times New Roman" pitchFamily="18" charset="0"/>
                <a:cs typeface="Times New Roman" pitchFamily="18" charset="0"/>
              </a:rPr>
              <a:t>        </a:t>
            </a:r>
            <a:r>
              <a:rPr lang="sr-Cyrl-CS" sz="2800" b="1" dirty="0">
                <a:latin typeface="Times New Roman" pitchFamily="18" charset="0"/>
                <a:cs typeface="Times New Roman" pitchFamily="18" charset="0"/>
              </a:rPr>
              <a:t>Еп</a:t>
            </a:r>
            <a:r>
              <a:rPr lang="en-US" sz="2800" b="1" dirty="0">
                <a:latin typeface="Times New Roman" pitchFamily="18" charset="0"/>
                <a:cs typeface="Times New Roman" pitchFamily="18" charset="0"/>
              </a:rPr>
              <a:t> = </a:t>
            </a:r>
            <a:r>
              <a:rPr lang="sr-Cyrl-CS" sz="2800" b="1" dirty="0">
                <a:latin typeface="Times New Roman" pitchFamily="18" charset="0"/>
                <a:cs typeface="Times New Roman" pitchFamily="18" charset="0"/>
              </a:rPr>
              <a:t>БМ</a:t>
            </a:r>
            <a:r>
              <a:rPr lang="en-US" sz="2800" b="1" dirty="0">
                <a:latin typeface="Times New Roman" pitchFamily="18" charset="0"/>
                <a:cs typeface="Times New Roman" pitchFamily="18" charset="0"/>
              </a:rPr>
              <a:t> x </a:t>
            </a:r>
            <a:r>
              <a:rPr lang="sr-Cyrl-CS" sz="2800" b="1" dirty="0">
                <a:latin typeface="Times New Roman" pitchFamily="18" charset="0"/>
                <a:cs typeface="Times New Roman" pitchFamily="18" charset="0"/>
              </a:rPr>
              <a:t>ПАЛ</a:t>
            </a:r>
            <a:r>
              <a:rPr lang="en-US" sz="2800" b="1" dirty="0">
                <a:latin typeface="Times New Roman" pitchFamily="18" charset="0"/>
                <a:cs typeface="Times New Roman" pitchFamily="18" charset="0"/>
              </a:rPr>
              <a:t> + 475 </a:t>
            </a:r>
            <a:r>
              <a:rPr lang="en-US" sz="2800" u="sng" dirty="0" smtClean="0">
                <a:latin typeface="Times New Roman" pitchFamily="18" charset="0"/>
                <a:cs typeface="Times New Roman" pitchFamily="18" charset="0"/>
              </a:rPr>
              <a:t>kcal</a:t>
            </a:r>
            <a:endParaRPr lang="en-US" sz="2800" b="1" dirty="0">
              <a:latin typeface="Times New Roman" pitchFamily="18" charset="0"/>
              <a:cs typeface="Times New Roman" pitchFamily="18" charset="0"/>
            </a:endParaRPr>
          </a:p>
        </p:txBody>
      </p:sp>
      <p:sp>
        <p:nvSpPr>
          <p:cNvPr id="27654" name="Text Box 6"/>
          <p:cNvSpPr txBox="1">
            <a:spLocks noChangeArrowheads="1"/>
          </p:cNvSpPr>
          <p:nvPr/>
        </p:nvSpPr>
        <p:spPr bwMode="auto">
          <a:xfrm>
            <a:off x="1198563" y="4964113"/>
            <a:ext cx="6573837" cy="1800225"/>
          </a:xfrm>
          <a:prstGeom prst="rect">
            <a:avLst/>
          </a:prstGeom>
          <a:noFill/>
          <a:ln w="9525">
            <a:noFill/>
            <a:miter lim="800000"/>
            <a:headEnd/>
            <a:tailEnd/>
          </a:ln>
        </p:spPr>
        <p:txBody>
          <a:bodyPr>
            <a:spAutoFit/>
          </a:bodyPr>
          <a:lstStyle/>
          <a:p>
            <a:r>
              <a:rPr lang="en-US" sz="2800" b="1" u="sng" dirty="0" smtClean="0">
                <a:latin typeface="Times New Roman" pitchFamily="18" charset="0"/>
                <a:cs typeface="Times New Roman" pitchFamily="18" charset="0"/>
              </a:rPr>
              <a:t>I-VI </a:t>
            </a:r>
            <a:r>
              <a:rPr lang="sr-Cyrl-CS" sz="2800" b="1" u="sng" dirty="0">
                <a:latin typeface="Times New Roman" pitchFamily="18" charset="0"/>
                <a:cs typeface="Times New Roman" pitchFamily="18" charset="0"/>
              </a:rPr>
              <a:t>месец</a:t>
            </a:r>
            <a:endParaRPr lang="en-US" sz="2800" b="1" u="sng" dirty="0">
              <a:latin typeface="Times New Roman" pitchFamily="18" charset="0"/>
              <a:cs typeface="Times New Roman" pitchFamily="18" charset="0"/>
            </a:endParaRPr>
          </a:p>
          <a:p>
            <a:r>
              <a:rPr lang="en-US" sz="2800" b="1" dirty="0">
                <a:latin typeface="Times New Roman" pitchFamily="18" charset="0"/>
                <a:cs typeface="Times New Roman" pitchFamily="18" charset="0"/>
              </a:rPr>
              <a:t>        </a:t>
            </a:r>
            <a:r>
              <a:rPr lang="sr-Cyrl-CS" sz="2800" b="1" dirty="0">
                <a:latin typeface="Times New Roman" pitchFamily="18" charset="0"/>
                <a:cs typeface="Times New Roman" pitchFamily="18" charset="0"/>
              </a:rPr>
              <a:t>Еп</a:t>
            </a:r>
            <a:r>
              <a:rPr lang="en-US" sz="2800" b="1" dirty="0">
                <a:latin typeface="Times New Roman" pitchFamily="18" charset="0"/>
                <a:cs typeface="Times New Roman" pitchFamily="18" charset="0"/>
              </a:rPr>
              <a:t> = </a:t>
            </a:r>
            <a:r>
              <a:rPr lang="sr-Cyrl-CS" sz="2800" b="1" dirty="0">
                <a:latin typeface="Times New Roman" pitchFamily="18" charset="0"/>
                <a:cs typeface="Times New Roman" pitchFamily="18" charset="0"/>
              </a:rPr>
              <a:t>БМ</a:t>
            </a:r>
            <a:r>
              <a:rPr lang="en-US" sz="2800" b="1" dirty="0">
                <a:latin typeface="Times New Roman" pitchFamily="18" charset="0"/>
                <a:cs typeface="Times New Roman" pitchFamily="18" charset="0"/>
              </a:rPr>
              <a:t> x </a:t>
            </a:r>
            <a:r>
              <a:rPr lang="sr-Cyrl-CS" sz="2800" b="1" dirty="0">
                <a:latin typeface="Times New Roman" pitchFamily="18" charset="0"/>
                <a:cs typeface="Times New Roman" pitchFamily="18" charset="0"/>
              </a:rPr>
              <a:t>ПАЛ</a:t>
            </a:r>
            <a:r>
              <a:rPr lang="en-US" sz="2800" b="1" dirty="0">
                <a:latin typeface="Times New Roman" pitchFamily="18" charset="0"/>
                <a:cs typeface="Times New Roman" pitchFamily="18" charset="0"/>
              </a:rPr>
              <a:t> + 675 </a:t>
            </a:r>
            <a:r>
              <a:rPr lang="en-US" sz="2800" u="sng" dirty="0" smtClean="0">
                <a:latin typeface="Times New Roman" pitchFamily="18" charset="0"/>
                <a:cs typeface="Times New Roman" pitchFamily="18" charset="0"/>
              </a:rPr>
              <a:t>kcal</a:t>
            </a:r>
            <a:endParaRPr lang="en-US" sz="2800" b="1" dirty="0">
              <a:latin typeface="Times New Roman" pitchFamily="18" charset="0"/>
              <a:cs typeface="Times New Roman" pitchFamily="18" charset="0"/>
            </a:endParaRPr>
          </a:p>
          <a:p>
            <a:r>
              <a:rPr lang="en-US" sz="2800" b="1" u="sng" dirty="0" smtClean="0">
                <a:latin typeface="Times New Roman" pitchFamily="18" charset="0"/>
                <a:cs typeface="Times New Roman" pitchFamily="18" charset="0"/>
              </a:rPr>
              <a:t>VI </a:t>
            </a:r>
            <a:r>
              <a:rPr lang="sr-Cyrl-CS" sz="2800" b="1" u="sng" dirty="0" smtClean="0">
                <a:latin typeface="Times New Roman" pitchFamily="18" charset="0"/>
                <a:cs typeface="Times New Roman" pitchFamily="18" charset="0"/>
              </a:rPr>
              <a:t>месец</a:t>
            </a:r>
            <a:r>
              <a:rPr lang="sr-Cyrl-RS" sz="2800" b="1" u="sng" dirty="0" smtClean="0">
                <a:latin typeface="Times New Roman" pitchFamily="18" charset="0"/>
                <a:cs typeface="Times New Roman" pitchFamily="18" charset="0"/>
              </a:rPr>
              <a:t>и и више</a:t>
            </a:r>
            <a:endParaRPr lang="en-US" sz="2800" b="1" u="sng" dirty="0">
              <a:latin typeface="Times New Roman" pitchFamily="18" charset="0"/>
              <a:cs typeface="Times New Roman" pitchFamily="18" charset="0"/>
            </a:endParaRPr>
          </a:p>
          <a:p>
            <a:r>
              <a:rPr lang="en-US" sz="2800" b="1" dirty="0">
                <a:latin typeface="Times New Roman" pitchFamily="18" charset="0"/>
                <a:cs typeface="Times New Roman" pitchFamily="18" charset="0"/>
              </a:rPr>
              <a:t>        </a:t>
            </a:r>
            <a:r>
              <a:rPr lang="sr-Cyrl-CS" sz="2800" b="1" dirty="0">
                <a:latin typeface="Times New Roman" pitchFamily="18" charset="0"/>
                <a:cs typeface="Times New Roman" pitchFamily="18" charset="0"/>
              </a:rPr>
              <a:t>Еп</a:t>
            </a:r>
            <a:r>
              <a:rPr lang="en-US" sz="2800" b="1" dirty="0">
                <a:latin typeface="Times New Roman" pitchFamily="18" charset="0"/>
                <a:cs typeface="Times New Roman" pitchFamily="18" charset="0"/>
              </a:rPr>
              <a:t> = </a:t>
            </a:r>
            <a:r>
              <a:rPr lang="sr-Cyrl-CS" sz="2800" b="1" dirty="0">
                <a:latin typeface="Times New Roman" pitchFamily="18" charset="0"/>
                <a:cs typeface="Times New Roman" pitchFamily="18" charset="0"/>
              </a:rPr>
              <a:t>БМ</a:t>
            </a:r>
            <a:r>
              <a:rPr lang="en-US" sz="2800" b="1" dirty="0">
                <a:latin typeface="Times New Roman" pitchFamily="18" charset="0"/>
                <a:cs typeface="Times New Roman" pitchFamily="18" charset="0"/>
              </a:rPr>
              <a:t> x </a:t>
            </a:r>
            <a:r>
              <a:rPr lang="sr-Cyrl-CS" sz="2800" b="1" dirty="0">
                <a:latin typeface="Times New Roman" pitchFamily="18" charset="0"/>
                <a:cs typeface="Times New Roman" pitchFamily="18" charset="0"/>
              </a:rPr>
              <a:t>ПАЛ</a:t>
            </a:r>
            <a:r>
              <a:rPr lang="en-US" sz="2800" b="1" dirty="0">
                <a:latin typeface="Times New Roman" pitchFamily="18" charset="0"/>
                <a:cs typeface="Times New Roman" pitchFamily="18" charset="0"/>
              </a:rPr>
              <a:t> + 460 </a:t>
            </a:r>
            <a:r>
              <a:rPr lang="en-US" sz="2800" u="sng" dirty="0" smtClean="0">
                <a:latin typeface="Times New Roman" pitchFamily="18" charset="0"/>
                <a:cs typeface="Times New Roman" pitchFamily="18" charset="0"/>
              </a:rPr>
              <a:t>kcal</a:t>
            </a:r>
            <a:endParaRPr lang="en-US"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447687073"/>
      </p:ext>
    </p:extLst>
  </p:cSld>
  <p:clrMapOvr>
    <a:masterClrMapping/>
  </p:clrMapOvr>
  <p:transition>
    <p:checke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0"/>
            <a:ext cx="9144000" cy="1412875"/>
          </a:xfrm>
        </p:spPr>
        <p:txBody>
          <a:bodyPr/>
          <a:lstStyle/>
          <a:p>
            <a:pPr eaLnBrk="1" hangingPunct="1"/>
            <a:r>
              <a:rPr lang="sr-Cyrl-CS" sz="4000" b="1" dirty="0" smtClean="0">
                <a:latin typeface="Times New Roman" pitchFamily="18" charset="0"/>
                <a:cs typeface="Times New Roman" pitchFamily="18" charset="0"/>
              </a:rPr>
              <a:t>ЕНЕРГЕТСКЕ ПОТРЕБЕ                        СТАРИХ ОСОБА</a:t>
            </a:r>
            <a:endParaRPr lang="sr-Latn-CS" sz="4000" b="1" u="sng" dirty="0" smtClean="0">
              <a:latin typeface="Times New Roman" pitchFamily="18" charset="0"/>
              <a:cs typeface="Times New Roman" pitchFamily="18" charset="0"/>
            </a:endParaRPr>
          </a:p>
        </p:txBody>
      </p:sp>
      <p:sp>
        <p:nvSpPr>
          <p:cNvPr id="29699" name="Rectangle 3"/>
          <p:cNvSpPr>
            <a:spLocks noGrp="1" noChangeArrowheads="1"/>
          </p:cNvSpPr>
          <p:nvPr>
            <p:ph type="body" idx="4294967295"/>
          </p:nvPr>
        </p:nvSpPr>
        <p:spPr>
          <a:xfrm>
            <a:off x="0" y="1700213"/>
            <a:ext cx="9144000" cy="5157787"/>
          </a:xfrm>
        </p:spPr>
        <p:txBody>
          <a:bodyPr/>
          <a:lstStyle/>
          <a:p>
            <a:pPr eaLnBrk="1" hangingPunct="1">
              <a:buFont typeface="Wingdings" pitchFamily="2" charset="2"/>
              <a:buNone/>
            </a:pPr>
            <a:r>
              <a:rPr lang="sr-Cyrl-CS" dirty="0" smtClean="0">
                <a:latin typeface="Times New Roman" pitchFamily="18" charset="0"/>
                <a:cs typeface="Times New Roman" pitchFamily="18" charset="0"/>
              </a:rPr>
              <a:t>Енергетске потребе старих особа су мање него код радно активног становништва, како због смањених професионалних, али и других дневних физичких активности тако и због специфичних физиолошких процеса у организму човека везаних за старење.</a:t>
            </a:r>
            <a:endParaRPr lang="en-US" dirty="0" smtClean="0">
              <a:latin typeface="Times New Roman" pitchFamily="18" charset="0"/>
              <a:cs typeface="Times New Roman" pitchFamily="18" charset="0"/>
            </a:endParaRPr>
          </a:p>
          <a:p>
            <a:pPr eaLnBrk="1" hangingPunct="1"/>
            <a:endParaRPr lang="sr-Latn-CS" dirty="0" smtClean="0"/>
          </a:p>
        </p:txBody>
      </p:sp>
    </p:spTree>
    <p:extLst>
      <p:ext uri="{BB962C8B-B14F-4D97-AF65-F5344CB8AC3E}">
        <p14:creationId xmlns="" xmlns:p14="http://schemas.microsoft.com/office/powerpoint/2010/main" val="16423017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12968" cy="1143000"/>
          </a:xfrm>
        </p:spPr>
        <p:txBody>
          <a:bodyPr>
            <a:normAutofit fontScale="90000"/>
          </a:bodyPr>
          <a:lstStyle/>
          <a:p>
            <a:r>
              <a:rPr lang="sr-Cyrl-CS" b="1" dirty="0">
                <a:latin typeface="Times New Roman" pitchFamily="18" charset="0"/>
                <a:cs typeface="Times New Roman" pitchFamily="18" charset="0"/>
              </a:rPr>
              <a:t>ЕНЕРГЕТСКА ВРЕДНОСТ </a:t>
            </a:r>
            <a:r>
              <a:rPr lang="sr-Cyrl-CS" b="1" dirty="0" smtClean="0">
                <a:latin typeface="Times New Roman" pitchFamily="18" charset="0"/>
                <a:cs typeface="Times New Roman" pitchFamily="18" charset="0"/>
              </a:rPr>
              <a:t>ХРАНЕ</a:t>
            </a:r>
            <a:endParaRPr lang="sr-Latn-RS" dirty="0"/>
          </a:p>
        </p:txBody>
      </p:sp>
      <p:graphicFrame>
        <p:nvGraphicFramePr>
          <p:cNvPr id="4" name="Table 3"/>
          <p:cNvGraphicFramePr>
            <a:graphicFrameLocks noGrp="1"/>
          </p:cNvGraphicFramePr>
          <p:nvPr>
            <p:extLst>
              <p:ext uri="{D42A27DB-BD31-4B8C-83A1-F6EECF244321}">
                <p14:modId xmlns="" xmlns:p14="http://schemas.microsoft.com/office/powerpoint/2010/main" val="1659641488"/>
              </p:ext>
            </p:extLst>
          </p:nvPr>
        </p:nvGraphicFramePr>
        <p:xfrm>
          <a:off x="971600" y="1556798"/>
          <a:ext cx="6552728" cy="4536504"/>
        </p:xfrm>
        <a:graphic>
          <a:graphicData uri="http://schemas.openxmlformats.org/drawingml/2006/table">
            <a:tbl>
              <a:tblPr/>
              <a:tblGrid>
                <a:gridCol w="3757383"/>
                <a:gridCol w="2795345"/>
              </a:tblGrid>
              <a:tr h="252028">
                <a:tc rowSpan="2">
                  <a:txBody>
                    <a:bodyPr/>
                    <a:lstStyle/>
                    <a:p>
                      <a:pPr algn="ctr" fontAlgn="ctr"/>
                      <a:r>
                        <a:rPr lang="sr-Cyrl-CS" sz="1100" b="0" i="0" u="none" strike="noStrike" dirty="0">
                          <a:solidFill>
                            <a:srgbClr val="000000"/>
                          </a:solidFill>
                          <a:effectLst/>
                          <a:latin typeface="Times New Roman"/>
                        </a:rPr>
                        <a:t>Протеини</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a:solidFill>
                            <a:srgbClr val="000000"/>
                          </a:solidFill>
                          <a:effectLst/>
                          <a:latin typeface="Times New Roman"/>
                        </a:rPr>
                        <a:t>Оброк(</a:t>
                      </a:r>
                      <a:r>
                        <a:rPr lang="sr-Latn-RS" sz="1100" b="0" i="0" u="none" strike="noStrike">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dirty="0">
                          <a:solidFill>
                            <a:srgbClr val="000000"/>
                          </a:solidFill>
                          <a:effectLst/>
                          <a:latin typeface="Times New Roman"/>
                        </a:rPr>
                        <a:t>Масти</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a:solidFill>
                            <a:srgbClr val="000000"/>
                          </a:solidFill>
                          <a:effectLst/>
                          <a:latin typeface="Times New Roman"/>
                        </a:rPr>
                        <a:t>Оброк(</a:t>
                      </a:r>
                      <a:r>
                        <a:rPr lang="sr-Latn-RS" sz="1100" b="0" i="0" u="none" strike="noStrike">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dirty="0">
                          <a:solidFill>
                            <a:srgbClr val="000000"/>
                          </a:solidFill>
                          <a:effectLst/>
                          <a:latin typeface="Times New Roman"/>
                        </a:rPr>
                        <a:t>Зас. масне киселине</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a:solidFill>
                            <a:srgbClr val="000000"/>
                          </a:solidFill>
                          <a:effectLst/>
                          <a:latin typeface="Times New Roman"/>
                        </a:rPr>
                        <a:t>Оброк(</a:t>
                      </a:r>
                      <a:r>
                        <a:rPr lang="sr-Latn-RS" sz="1100" b="0" i="0" u="none" strike="noStrike">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dirty="0">
                          <a:solidFill>
                            <a:srgbClr val="000000"/>
                          </a:solidFill>
                          <a:effectLst/>
                          <a:latin typeface="Times New Roman"/>
                        </a:rPr>
                        <a:t>Влакна</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dirty="0">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dirty="0">
                          <a:solidFill>
                            <a:srgbClr val="000000"/>
                          </a:solidFill>
                          <a:effectLst/>
                          <a:latin typeface="Times New Roman"/>
                        </a:rPr>
                        <a:t>Оброк(</a:t>
                      </a:r>
                      <a:r>
                        <a:rPr lang="sr-Latn-RS" sz="1100" b="0" i="0" u="none" strike="noStrike" dirty="0">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a:solidFill>
                            <a:srgbClr val="000000"/>
                          </a:solidFill>
                          <a:effectLst/>
                          <a:latin typeface="Times New Roman"/>
                        </a:rPr>
                        <a:t>Угљени хидрати</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dirty="0">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dirty="0">
                          <a:solidFill>
                            <a:srgbClr val="000000"/>
                          </a:solidFill>
                          <a:effectLst/>
                          <a:latin typeface="Times New Roman"/>
                        </a:rPr>
                        <a:t>Оброк(</a:t>
                      </a:r>
                      <a:r>
                        <a:rPr lang="sr-Latn-RS" sz="1100" b="0" i="0" u="none" strike="noStrike" dirty="0">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a:solidFill>
                            <a:srgbClr val="000000"/>
                          </a:solidFill>
                          <a:effectLst/>
                          <a:latin typeface="Times New Roman"/>
                        </a:rPr>
                        <a:t>Шећери</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dirty="0">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dirty="0">
                          <a:solidFill>
                            <a:srgbClr val="000000"/>
                          </a:solidFill>
                          <a:effectLst/>
                          <a:latin typeface="Times New Roman"/>
                        </a:rPr>
                        <a:t>Оброк(</a:t>
                      </a:r>
                      <a:r>
                        <a:rPr lang="sr-Latn-RS" sz="1100" b="0" i="0" u="none" strike="noStrike" dirty="0">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2">
                  <a:txBody>
                    <a:bodyPr/>
                    <a:lstStyle/>
                    <a:p>
                      <a:pPr algn="ctr" fontAlgn="ctr"/>
                      <a:r>
                        <a:rPr lang="sr-Cyrl-CS" sz="1100" b="0" i="0" u="none" strike="noStrike">
                          <a:solidFill>
                            <a:srgbClr val="000000"/>
                          </a:solidFill>
                          <a:effectLst/>
                          <a:latin typeface="Times New Roman"/>
                        </a:rPr>
                        <a:t>Со</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dirty="0">
                          <a:solidFill>
                            <a:srgbClr val="000000"/>
                          </a:solidFill>
                          <a:effectLst/>
                          <a:latin typeface="Times New Roman"/>
                        </a:rPr>
                        <a:t>U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Cyrl-CS" sz="1100" b="0" i="0" u="none" strike="noStrike" dirty="0">
                          <a:solidFill>
                            <a:srgbClr val="000000"/>
                          </a:solidFill>
                          <a:effectLst/>
                          <a:latin typeface="Times New Roman"/>
                        </a:rPr>
                        <a:t>Оброк(</a:t>
                      </a:r>
                      <a:r>
                        <a:rPr lang="sr-Latn-RS" sz="1100" b="0" i="0" u="none" strike="noStrike" dirty="0">
                          <a:solidFill>
                            <a:srgbClr val="000000"/>
                          </a:solidFill>
                          <a:effectLst/>
                          <a:latin typeface="Times New Roman"/>
                        </a:rPr>
                        <a:t>g)</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028">
                <a:tc rowSpan="4">
                  <a:txBody>
                    <a:bodyPr/>
                    <a:lstStyle/>
                    <a:p>
                      <a:pPr algn="ctr" fontAlgn="ctr"/>
                      <a:r>
                        <a:rPr lang="sr-Cyrl-CS" sz="1100" b="0" i="0" u="none" strike="noStrike">
                          <a:solidFill>
                            <a:srgbClr val="000000"/>
                          </a:solidFill>
                          <a:effectLst/>
                          <a:latin typeface="Times New Roman"/>
                        </a:rPr>
                        <a:t>Енергетска вредност</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sr-Latn-RS" sz="1100" b="0" i="0" u="none" strike="noStrike" dirty="0">
                          <a:solidFill>
                            <a:srgbClr val="000000"/>
                          </a:solidFill>
                          <a:effectLst/>
                          <a:latin typeface="Times New Roman"/>
                        </a:rPr>
                        <a:t>Kcal/100gr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Latn-RS" sz="1100" b="0" i="0" u="none" strike="noStrike" dirty="0">
                          <a:solidFill>
                            <a:srgbClr val="000000"/>
                          </a:solidFill>
                          <a:effectLst/>
                          <a:latin typeface="Times New Roman"/>
                        </a:rPr>
                        <a:t>Kcal/</a:t>
                      </a:r>
                      <a:r>
                        <a:rPr lang="sr-Cyrl-CS" sz="1100" b="0" i="0" u="none" strike="noStrike" dirty="0">
                          <a:solidFill>
                            <a:srgbClr val="000000"/>
                          </a:solidFill>
                          <a:effectLst/>
                          <a:latin typeface="Times New Roman"/>
                        </a:rPr>
                        <a:t>оброк</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Latn-RS" sz="1100" b="0" i="0" u="none" strike="noStrike" dirty="0">
                          <a:solidFill>
                            <a:srgbClr val="000000"/>
                          </a:solidFill>
                          <a:effectLst/>
                          <a:latin typeface="Times New Roman"/>
                        </a:rPr>
                        <a:t>KJ / 100gr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r>
              <a:tr h="252028">
                <a:tc vMerge="1">
                  <a:txBody>
                    <a:bodyPr/>
                    <a:lstStyle/>
                    <a:p>
                      <a:endParaRPr lang="sr-Latn-RS"/>
                    </a:p>
                  </a:txBody>
                  <a:tcPr/>
                </a:tc>
                <a:tc>
                  <a:txBody>
                    <a:bodyPr/>
                    <a:lstStyle/>
                    <a:p>
                      <a:pPr algn="ctr" fontAlgn="ctr"/>
                      <a:r>
                        <a:rPr lang="sr-Latn-RS" sz="1100" b="0" i="0" u="none" strike="noStrike" dirty="0">
                          <a:solidFill>
                            <a:srgbClr val="000000"/>
                          </a:solidFill>
                          <a:effectLst/>
                          <a:latin typeface="Times New Roman"/>
                        </a:rPr>
                        <a:t>KJ/</a:t>
                      </a:r>
                      <a:r>
                        <a:rPr lang="sr-Cyrl-CS" sz="1100" b="0" i="0" u="none" strike="noStrike" dirty="0">
                          <a:solidFill>
                            <a:srgbClr val="000000"/>
                          </a:solidFill>
                          <a:effectLst/>
                          <a:latin typeface="Times New Roman"/>
                        </a:rPr>
                        <a:t>оброк</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 xmlns:p14="http://schemas.microsoft.com/office/powerpoint/2010/main" val="17386414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Box 6"/>
          <p:cNvSpPr txBox="1">
            <a:spLocks noChangeArrowheads="1"/>
          </p:cNvSpPr>
          <p:nvPr/>
        </p:nvSpPr>
        <p:spPr bwMode="auto">
          <a:xfrm>
            <a:off x="428625" y="857250"/>
            <a:ext cx="6821932" cy="369332"/>
          </a:xfrm>
          <a:prstGeom prst="rect">
            <a:avLst/>
          </a:prstGeom>
          <a:noFill/>
          <a:ln w="9525">
            <a:noFill/>
            <a:miter lim="800000"/>
            <a:headEnd/>
            <a:tailEnd/>
          </a:ln>
        </p:spPr>
        <p:txBody>
          <a:bodyPr wrap="none">
            <a:spAutoFit/>
          </a:bodyPr>
          <a:lstStyle/>
          <a:p>
            <a:r>
              <a:rPr lang="sr-Cyrl-CS" dirty="0" smtClean="0">
                <a:latin typeface="Times New Roman" pitchFamily="18" charset="0"/>
                <a:cs typeface="Times New Roman" pitchFamily="18" charset="0"/>
              </a:rPr>
              <a:t>Енергетска</a:t>
            </a:r>
            <a:r>
              <a:rPr lang="en-US" dirty="0" smtClean="0">
                <a:latin typeface="Times New Roman" pitchFamily="18" charset="0"/>
                <a:cs typeface="Times New Roman" pitchFamily="18" charset="0"/>
              </a:rPr>
              <a:t> </a:t>
            </a:r>
            <a:r>
              <a:rPr lang="sr-Cyrl-CS" dirty="0">
                <a:latin typeface="Times New Roman" pitchFamily="18" charset="0"/>
                <a:cs typeface="Times New Roman" pitchFamily="18" charset="0"/>
              </a:rPr>
              <a:t>густина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хране</a:t>
            </a:r>
            <a:r>
              <a:rPr lang="en-US" dirty="0">
                <a:latin typeface="Times New Roman" pitchFamily="18" charset="0"/>
                <a:cs typeface="Times New Roman" pitchFamily="18" charset="0"/>
              </a:rPr>
              <a:t> = </a:t>
            </a:r>
            <a:r>
              <a:rPr lang="sr-Cyrl-CS" dirty="0">
                <a:latin typeface="Times New Roman" pitchFamily="18" charset="0"/>
                <a:cs typeface="Times New Roman" pitchFamily="18" charset="0"/>
              </a:rPr>
              <a:t>енергетска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вредност</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хране</a:t>
            </a:r>
            <a:r>
              <a:rPr lang="en-US" dirty="0">
                <a:latin typeface="Times New Roman" pitchFamily="18" charset="0"/>
                <a:cs typeface="Times New Roman" pitchFamily="18" charset="0"/>
              </a:rPr>
              <a:t> / </a:t>
            </a:r>
            <a:r>
              <a:rPr lang="sr-Cyrl-CS" dirty="0">
                <a:latin typeface="Times New Roman" pitchFamily="18" charset="0"/>
                <a:cs typeface="Times New Roman" pitchFamily="18" charset="0"/>
              </a:rPr>
              <a:t>маса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хране</a:t>
            </a:r>
            <a:endParaRPr lang="en-US" dirty="0">
              <a:latin typeface="Times New Roman" pitchFamily="18" charset="0"/>
              <a:cs typeface="Times New Roman" pitchFamily="18" charset="0"/>
            </a:endParaRPr>
          </a:p>
        </p:txBody>
      </p:sp>
      <p:sp>
        <p:nvSpPr>
          <p:cNvPr id="10" name="Rectangle 9"/>
          <p:cNvSpPr/>
          <p:nvPr/>
        </p:nvSpPr>
        <p:spPr>
          <a:xfrm>
            <a:off x="571500" y="285728"/>
            <a:ext cx="8248972" cy="369332"/>
          </a:xfrm>
          <a:prstGeom prst="rect">
            <a:avLst/>
          </a:prstGeom>
        </p:spPr>
        <p:txBody>
          <a:bodyPr wrap="square">
            <a:spAutoFit/>
          </a:bodyPr>
          <a:lstStyle/>
          <a:p>
            <a:pPr algn="ctr"/>
            <a:r>
              <a:rPr lang="sr-Cyrl-CS" b="1" dirty="0" smtClean="0">
                <a:latin typeface="Times New Roman" pitchFamily="18" charset="0"/>
                <a:cs typeface="Times New Roman" pitchFamily="18" charset="0"/>
              </a:rPr>
              <a:t>ЕНЕРГЕТСКЕ</a:t>
            </a:r>
            <a:r>
              <a:rPr lang="sl-SI"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ГУСТИНА ХРАНЕ</a:t>
            </a:r>
            <a:endParaRPr lang="en-US" dirty="0">
              <a:latin typeface="Times New Roman" pitchFamily="18" charset="0"/>
              <a:cs typeface="Times New Roman" pitchFamily="18" charset="0"/>
            </a:endParaRPr>
          </a:p>
        </p:txBody>
      </p:sp>
      <p:sp>
        <p:nvSpPr>
          <p:cNvPr id="3" name="TextBox 2"/>
          <p:cNvSpPr txBox="1"/>
          <p:nvPr/>
        </p:nvSpPr>
        <p:spPr>
          <a:xfrm>
            <a:off x="682887" y="1914828"/>
            <a:ext cx="6877795" cy="369332"/>
          </a:xfrm>
          <a:prstGeom prst="rect">
            <a:avLst/>
          </a:prstGeom>
          <a:noFill/>
        </p:spPr>
        <p:txBody>
          <a:bodyPr wrap="square" rtlCol="0">
            <a:spAutoFit/>
          </a:bodyPr>
          <a:lstStyle/>
          <a:p>
            <a:r>
              <a:rPr lang="sr-Cyrl-RS" dirty="0" smtClean="0"/>
              <a:t>Пример 1: оброк од 500 грама са енергијом од 2100 кЈ</a:t>
            </a:r>
            <a:endParaRPr lang="sr-Latn-RS" dirty="0"/>
          </a:p>
        </p:txBody>
      </p:sp>
      <p:sp>
        <p:nvSpPr>
          <p:cNvPr id="4" name="TextBox 3"/>
          <p:cNvSpPr txBox="1"/>
          <p:nvPr/>
        </p:nvSpPr>
        <p:spPr>
          <a:xfrm>
            <a:off x="772119" y="3573016"/>
            <a:ext cx="6134941" cy="369332"/>
          </a:xfrm>
          <a:prstGeom prst="rect">
            <a:avLst/>
          </a:prstGeom>
          <a:noFill/>
        </p:spPr>
        <p:txBody>
          <a:bodyPr wrap="square" rtlCol="0">
            <a:spAutoFit/>
          </a:bodyPr>
          <a:lstStyle/>
          <a:p>
            <a:r>
              <a:rPr lang="sr-Cyrl-RS" dirty="0"/>
              <a:t>Пример </a:t>
            </a:r>
            <a:r>
              <a:rPr lang="sr-Cyrl-RS" dirty="0" smtClean="0"/>
              <a:t>2: </a:t>
            </a:r>
            <a:r>
              <a:rPr lang="sr-Cyrl-RS" dirty="0"/>
              <a:t>оброк од </a:t>
            </a:r>
            <a:r>
              <a:rPr lang="sr-Cyrl-RS" dirty="0" smtClean="0"/>
              <a:t>200 </a:t>
            </a:r>
            <a:r>
              <a:rPr lang="sr-Cyrl-RS" dirty="0"/>
              <a:t>грама са енергијом од 2100 кЈ</a:t>
            </a:r>
            <a:endParaRPr lang="sr-Latn-RS" dirty="0"/>
          </a:p>
        </p:txBody>
      </p:sp>
      <p:sp>
        <p:nvSpPr>
          <p:cNvPr id="5" name="TextBox 4"/>
          <p:cNvSpPr txBox="1"/>
          <p:nvPr/>
        </p:nvSpPr>
        <p:spPr>
          <a:xfrm>
            <a:off x="428625" y="1545496"/>
            <a:ext cx="7344816" cy="369332"/>
          </a:xfrm>
          <a:prstGeom prst="rect">
            <a:avLst/>
          </a:prstGeom>
          <a:noFill/>
        </p:spPr>
        <p:txBody>
          <a:bodyPr wrap="square" rtlCol="0">
            <a:spAutoFit/>
          </a:bodyPr>
          <a:lstStyle/>
          <a:p>
            <a:r>
              <a:rPr lang="sr-Cyrl-RS" dirty="0" smtClean="0"/>
              <a:t>Израчунати енергетску густину два оброка:</a:t>
            </a:r>
            <a:endParaRPr lang="sr-Latn-RS" dirty="0"/>
          </a:p>
        </p:txBody>
      </p:sp>
      <p:sp>
        <p:nvSpPr>
          <p:cNvPr id="6" name="TextBox 5"/>
          <p:cNvSpPr txBox="1"/>
          <p:nvPr/>
        </p:nvSpPr>
        <p:spPr>
          <a:xfrm>
            <a:off x="581744" y="2289956"/>
            <a:ext cx="6552728" cy="646331"/>
          </a:xfrm>
          <a:prstGeom prst="rect">
            <a:avLst/>
          </a:prstGeom>
          <a:noFill/>
        </p:spPr>
        <p:txBody>
          <a:bodyPr wrap="square" rtlCol="0">
            <a:spAutoFit/>
          </a:bodyPr>
          <a:lstStyle/>
          <a:p>
            <a:pPr eaLnBrk="0" hangingPunct="0"/>
            <a:r>
              <a:rPr lang="sr-Cyrl-CS" dirty="0">
                <a:latin typeface="Times New Roman" pitchFamily="18" charset="0"/>
                <a:cs typeface="Times New Roman" pitchFamily="18" charset="0"/>
              </a:rPr>
              <a:t>Енергетска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густина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хране</a:t>
            </a:r>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1</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2100кЈ/500</a:t>
            </a:r>
            <a:r>
              <a:rPr lang="en-US" dirty="0" smtClean="0"/>
              <a:t>g</a:t>
            </a:r>
            <a:r>
              <a:rPr lang="sr-Cyrl-RS" dirty="0" smtClean="0"/>
              <a:t> =</a:t>
            </a:r>
            <a:r>
              <a:rPr lang="en-US" dirty="0" smtClean="0"/>
              <a:t>4</a:t>
            </a:r>
            <a:r>
              <a:rPr lang="sr-Cyrl-RS" dirty="0" smtClean="0"/>
              <a:t>,2</a:t>
            </a:r>
            <a:r>
              <a:rPr lang="en-US" dirty="0" smtClean="0"/>
              <a:t> </a:t>
            </a:r>
            <a:r>
              <a:rPr lang="sr-Cyrl-CS" dirty="0"/>
              <a:t>кЈ</a:t>
            </a:r>
            <a:r>
              <a:rPr lang="en-US" dirty="0"/>
              <a:t>/g</a:t>
            </a:r>
          </a:p>
          <a:p>
            <a:endParaRPr lang="sr-Latn-RS" dirty="0"/>
          </a:p>
        </p:txBody>
      </p:sp>
      <p:sp>
        <p:nvSpPr>
          <p:cNvPr id="11" name="TextBox 10"/>
          <p:cNvSpPr txBox="1"/>
          <p:nvPr/>
        </p:nvSpPr>
        <p:spPr>
          <a:xfrm>
            <a:off x="742574" y="4047147"/>
            <a:ext cx="5266570" cy="646331"/>
          </a:xfrm>
          <a:prstGeom prst="rect">
            <a:avLst/>
          </a:prstGeom>
          <a:noFill/>
        </p:spPr>
        <p:txBody>
          <a:bodyPr wrap="none" rtlCol="0">
            <a:spAutoFit/>
          </a:bodyPr>
          <a:lstStyle/>
          <a:p>
            <a:r>
              <a:rPr lang="sr-Cyrl-CS" dirty="0">
                <a:latin typeface="Times New Roman" pitchFamily="18" charset="0"/>
                <a:cs typeface="Times New Roman" pitchFamily="18" charset="0"/>
              </a:rPr>
              <a:t>Енергетска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густина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хране</a:t>
            </a:r>
            <a:r>
              <a:rPr lang="en-US" dirty="0">
                <a:latin typeface="Times New Roman" pitchFamily="18" charset="0"/>
                <a:cs typeface="Times New Roman" pitchFamily="18" charset="0"/>
              </a:rPr>
              <a:t> </a:t>
            </a:r>
            <a:r>
              <a:rPr lang="sr-Cyrl-RS"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2100кЈ/200</a:t>
            </a:r>
            <a:r>
              <a:rPr lang="en-US" dirty="0"/>
              <a:t>g</a:t>
            </a:r>
            <a:r>
              <a:rPr lang="sr-Cyrl-RS" dirty="0"/>
              <a:t> </a:t>
            </a:r>
            <a:r>
              <a:rPr lang="sr-Cyrl-RS" dirty="0" smtClean="0"/>
              <a:t>=10,5</a:t>
            </a:r>
            <a:r>
              <a:rPr lang="en-US" dirty="0" smtClean="0"/>
              <a:t> </a:t>
            </a:r>
            <a:r>
              <a:rPr lang="sr-Cyrl-CS" dirty="0"/>
              <a:t>кЈ</a:t>
            </a:r>
            <a:r>
              <a:rPr lang="en-US" dirty="0"/>
              <a:t>/g</a:t>
            </a:r>
          </a:p>
          <a:p>
            <a:endParaRPr lang="sr-Latn-RS" dirty="0"/>
          </a:p>
        </p:txBody>
      </p:sp>
    </p:spTree>
    <p:extLst>
      <p:ext uri="{BB962C8B-B14F-4D97-AF65-F5344CB8AC3E}">
        <p14:creationId xmlns="" xmlns:p14="http://schemas.microsoft.com/office/powerpoint/2010/main" val="31219029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28596" y="188640"/>
            <a:ext cx="8501122" cy="587375"/>
          </a:xfrm>
        </p:spPr>
        <p:txBody>
          <a:bodyPr>
            <a:normAutofit/>
          </a:bodyPr>
          <a:lstStyle/>
          <a:p>
            <a:pPr algn="just"/>
            <a:r>
              <a:rPr lang="sr-Cyrl-CS" sz="2400" b="1" dirty="0" smtClean="0">
                <a:latin typeface="Times New Roman" pitchFamily="18" charset="0"/>
                <a:cs typeface="Times New Roman" pitchFamily="18" charset="0"/>
              </a:rPr>
              <a:t>ПЛАНИРАЊЕ И САСТАВЉАЊЕ ДНЕВНОГ ОБРОКА</a:t>
            </a:r>
            <a:endParaRPr lang="sr-Latn-CS" sz="2400" b="1" dirty="0" smtClean="0">
              <a:latin typeface="Times New Roman" pitchFamily="18" charset="0"/>
              <a:cs typeface="Times New Roman" pitchFamily="18" charset="0"/>
            </a:endParaRPr>
          </a:p>
        </p:txBody>
      </p:sp>
      <p:sp>
        <p:nvSpPr>
          <p:cNvPr id="33795" name="Rectangle 3"/>
          <p:cNvSpPr>
            <a:spLocks noGrp="1" noChangeArrowheads="1"/>
          </p:cNvSpPr>
          <p:nvPr>
            <p:ph type="body" idx="1"/>
          </p:nvPr>
        </p:nvSpPr>
        <p:spPr>
          <a:xfrm>
            <a:off x="468313" y="1557338"/>
            <a:ext cx="8064500" cy="5040312"/>
          </a:xfrm>
        </p:spPr>
        <p:txBody>
          <a:bodyPr/>
          <a:lstStyle/>
          <a:p>
            <a:pPr algn="just">
              <a:lnSpc>
                <a:spcPct val="90000"/>
              </a:lnSpc>
              <a:buFontTx/>
              <a:buNone/>
            </a:pPr>
            <a:r>
              <a:rPr lang="sr-Cyrl-CS" dirty="0" smtClean="0">
                <a:latin typeface="Times New Roman" pitchFamily="18" charset="0"/>
                <a:cs typeface="Times New Roman" pitchFamily="18" charset="0"/>
              </a:rPr>
              <a:t>	Обезбеђивање оптималног уноса свих нутриената подразумева правилан одабир намирница.</a:t>
            </a:r>
          </a:p>
          <a:p>
            <a:pPr>
              <a:lnSpc>
                <a:spcPct val="90000"/>
              </a:lnSpc>
              <a:buFontTx/>
              <a:buNone/>
            </a:pPr>
            <a:r>
              <a:rPr lang="sr-Cyrl-CS" dirty="0" smtClean="0">
                <a:latin typeface="Times New Roman" pitchFamily="18" charset="0"/>
                <a:cs typeface="Times New Roman" pitchFamily="18" charset="0"/>
              </a:rPr>
              <a:t>	Планирање исхране може бити</a:t>
            </a:r>
          </a:p>
          <a:p>
            <a:pPr>
              <a:lnSpc>
                <a:spcPct val="90000"/>
              </a:lnSpc>
              <a:buFontTx/>
              <a:buNone/>
            </a:pPr>
            <a:endParaRPr lang="sr-Cyrl-CS" dirty="0" smtClean="0">
              <a:latin typeface="Times New Roman" pitchFamily="18" charset="0"/>
              <a:cs typeface="Times New Roman" pitchFamily="18" charset="0"/>
            </a:endParaRPr>
          </a:p>
          <a:p>
            <a:pPr lvl="2">
              <a:lnSpc>
                <a:spcPct val="90000"/>
              </a:lnSpc>
            </a:pPr>
            <a:r>
              <a:rPr lang="sr-Cyrl-CS" dirty="0" smtClean="0">
                <a:latin typeface="Times New Roman" pitchFamily="18" charset="0"/>
                <a:cs typeface="Times New Roman" pitchFamily="18" charset="0"/>
              </a:rPr>
              <a:t>индивидуално</a:t>
            </a:r>
          </a:p>
          <a:p>
            <a:pPr lvl="2">
              <a:lnSpc>
                <a:spcPct val="90000"/>
              </a:lnSpc>
            </a:pPr>
            <a:r>
              <a:rPr lang="sr-Cyrl-CS" dirty="0" smtClean="0">
                <a:latin typeface="Times New Roman" pitchFamily="18" charset="0"/>
                <a:cs typeface="Times New Roman" pitchFamily="18" charset="0"/>
              </a:rPr>
              <a:t>у популацији</a:t>
            </a:r>
            <a:endParaRPr lang="sr-Latn-C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2580809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28596" y="357166"/>
            <a:ext cx="8027987" cy="587375"/>
          </a:xfrm>
        </p:spPr>
        <p:txBody>
          <a:bodyPr>
            <a:normAutofit/>
          </a:bodyPr>
          <a:lstStyle/>
          <a:p>
            <a:pPr algn="just"/>
            <a:r>
              <a:rPr lang="sr-Cyrl-CS" sz="2000" b="1" dirty="0" smtClean="0">
                <a:latin typeface="Times New Roman" pitchFamily="18" charset="0"/>
                <a:cs typeface="Times New Roman" pitchFamily="18" charset="0"/>
              </a:rPr>
              <a:t>ПЛАНИРАЊЕ И САСТАВЉАЊЕ ДНЕВНОГ ОБРОКА</a:t>
            </a:r>
            <a:endParaRPr lang="sr-Latn-CS" sz="2000" b="1" dirty="0" smtClean="0">
              <a:latin typeface="Times New Roman" pitchFamily="18" charset="0"/>
              <a:cs typeface="Times New Roman" pitchFamily="18" charset="0"/>
            </a:endParaRPr>
          </a:p>
        </p:txBody>
      </p:sp>
      <p:sp>
        <p:nvSpPr>
          <p:cNvPr id="34819" name="Rectangle 3"/>
          <p:cNvSpPr>
            <a:spLocks noGrp="1" noChangeArrowheads="1"/>
          </p:cNvSpPr>
          <p:nvPr>
            <p:ph type="body" idx="1"/>
          </p:nvPr>
        </p:nvSpPr>
        <p:spPr>
          <a:xfrm>
            <a:off x="428596" y="1071546"/>
            <a:ext cx="8064500" cy="5286412"/>
          </a:xfrm>
        </p:spPr>
        <p:txBody>
          <a:bodyPr>
            <a:normAutofit fontScale="85000" lnSpcReduction="20000"/>
          </a:bodyPr>
          <a:lstStyle/>
          <a:p>
            <a:pPr algn="just">
              <a:lnSpc>
                <a:spcPct val="80000"/>
              </a:lnSpc>
              <a:buFontTx/>
              <a:buNone/>
            </a:pPr>
            <a:r>
              <a:rPr lang="sr-Cyrl-CS" sz="2000"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algn="just">
              <a:lnSpc>
                <a:spcPct val="80000"/>
              </a:lnSpc>
              <a:buFontTx/>
              <a:buNone/>
            </a:pPr>
            <a:r>
              <a:rPr lang="sr-Cyrl-CS" dirty="0" smtClean="0">
                <a:latin typeface="Times New Roman" pitchFamily="18" charset="0"/>
                <a:cs typeface="Times New Roman" pitchFamily="18" charset="0"/>
              </a:rPr>
              <a:t>	Индивидуално планирање обухвата унос појединих намирница и одређених група намирница.</a:t>
            </a:r>
          </a:p>
          <a:p>
            <a:pPr>
              <a:lnSpc>
                <a:spcPct val="80000"/>
              </a:lnSpc>
              <a:buFontTx/>
              <a:buNone/>
            </a:pPr>
            <a:endParaRPr lang="sr-Cyrl-CS" dirty="0" smtClean="0">
              <a:latin typeface="Times New Roman" pitchFamily="18" charset="0"/>
              <a:cs typeface="Times New Roman" pitchFamily="18" charset="0"/>
            </a:endParaRPr>
          </a:p>
          <a:p>
            <a:pPr>
              <a:lnSpc>
                <a:spcPct val="80000"/>
              </a:lnSpc>
              <a:buFontTx/>
              <a:buNone/>
            </a:pPr>
            <a:r>
              <a:rPr lang="sr-Cyrl-CS" dirty="0" smtClean="0">
                <a:latin typeface="Times New Roman" pitchFamily="18" charset="0"/>
                <a:cs typeface="Times New Roman" pitchFamily="18" charset="0"/>
              </a:rPr>
              <a:t>	Осим препорука за унос појединих нутријената, треба водити рачуна о:</a:t>
            </a:r>
          </a:p>
          <a:p>
            <a:pPr>
              <a:lnSpc>
                <a:spcPct val="80000"/>
              </a:lnSpc>
              <a:buFontTx/>
              <a:buNone/>
            </a:pPr>
            <a:endParaRPr lang="sr-Cyrl-CS" dirty="0" smtClean="0">
              <a:latin typeface="Times New Roman" pitchFamily="18" charset="0"/>
              <a:cs typeface="Times New Roman" pitchFamily="18" charset="0"/>
            </a:endParaRPr>
          </a:p>
          <a:p>
            <a:pPr lvl="3">
              <a:lnSpc>
                <a:spcPct val="80000"/>
              </a:lnSpc>
            </a:pPr>
            <a:r>
              <a:rPr lang="sr-Cyrl-CS" sz="3200" dirty="0" smtClean="0">
                <a:latin typeface="Times New Roman" pitchFamily="18" charset="0"/>
                <a:cs typeface="Times New Roman" pitchFamily="18" charset="0"/>
              </a:rPr>
              <a:t>полу</a:t>
            </a:r>
          </a:p>
          <a:p>
            <a:pPr lvl="3">
              <a:lnSpc>
                <a:spcPct val="80000"/>
              </a:lnSpc>
              <a:buFontTx/>
              <a:buNone/>
            </a:pPr>
            <a:endParaRPr lang="sr-Cyrl-CS" sz="3200" dirty="0" smtClean="0">
              <a:latin typeface="Times New Roman" pitchFamily="18" charset="0"/>
              <a:cs typeface="Times New Roman" pitchFamily="18" charset="0"/>
            </a:endParaRPr>
          </a:p>
          <a:p>
            <a:pPr lvl="3">
              <a:lnSpc>
                <a:spcPct val="80000"/>
              </a:lnSpc>
            </a:pPr>
            <a:r>
              <a:rPr lang="sr-Cyrl-CS" sz="3200" dirty="0" smtClean="0">
                <a:latin typeface="Times New Roman" pitchFamily="18" charset="0"/>
                <a:cs typeface="Times New Roman" pitchFamily="18" charset="0"/>
              </a:rPr>
              <a:t>старости</a:t>
            </a:r>
          </a:p>
          <a:p>
            <a:pPr lvl="3">
              <a:lnSpc>
                <a:spcPct val="80000"/>
              </a:lnSpc>
              <a:buFontTx/>
              <a:buNone/>
            </a:pPr>
            <a:endParaRPr lang="sr-Cyrl-CS" sz="3200" dirty="0" smtClean="0">
              <a:latin typeface="Times New Roman" pitchFamily="18" charset="0"/>
              <a:cs typeface="Times New Roman" pitchFamily="18" charset="0"/>
            </a:endParaRPr>
          </a:p>
          <a:p>
            <a:pPr lvl="3">
              <a:lnSpc>
                <a:spcPct val="80000"/>
              </a:lnSpc>
            </a:pPr>
            <a:r>
              <a:rPr lang="sr-Cyrl-CS" sz="3200" dirty="0" smtClean="0">
                <a:latin typeface="Times New Roman" pitchFamily="18" charset="0"/>
                <a:cs typeface="Times New Roman" pitchFamily="18" charset="0"/>
              </a:rPr>
              <a:t>занимању</a:t>
            </a:r>
          </a:p>
          <a:p>
            <a:pPr lvl="3">
              <a:lnSpc>
                <a:spcPct val="80000"/>
              </a:lnSpc>
              <a:buFontTx/>
              <a:buNone/>
            </a:pPr>
            <a:endParaRPr lang="sr-Cyrl-CS" sz="3200" dirty="0" smtClean="0">
              <a:latin typeface="Times New Roman" pitchFamily="18" charset="0"/>
              <a:cs typeface="Times New Roman" pitchFamily="18" charset="0"/>
            </a:endParaRPr>
          </a:p>
          <a:p>
            <a:pPr lvl="3">
              <a:lnSpc>
                <a:spcPct val="80000"/>
              </a:lnSpc>
            </a:pPr>
            <a:r>
              <a:rPr lang="sr-Cyrl-CS" sz="3200" dirty="0" smtClean="0">
                <a:latin typeface="Times New Roman" pitchFamily="18" charset="0"/>
                <a:cs typeface="Times New Roman" pitchFamily="18" charset="0"/>
              </a:rPr>
              <a:t>здравственом стању</a:t>
            </a:r>
          </a:p>
          <a:p>
            <a:pPr>
              <a:lnSpc>
                <a:spcPct val="80000"/>
              </a:lnSpc>
              <a:buFontTx/>
              <a:buNone/>
            </a:pPr>
            <a:r>
              <a:rPr lang="sr-Cyrl-CS" sz="2000" dirty="0" smtClean="0"/>
              <a:t> </a:t>
            </a:r>
            <a:endParaRPr lang="sr-Latn-CS" sz="2000" dirty="0" smtClean="0"/>
          </a:p>
        </p:txBody>
      </p:sp>
    </p:spTree>
    <p:extLst>
      <p:ext uri="{BB962C8B-B14F-4D97-AF65-F5344CB8AC3E}">
        <p14:creationId xmlns="" xmlns:p14="http://schemas.microsoft.com/office/powerpoint/2010/main" val="11928128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285728"/>
            <a:ext cx="8132735" cy="587375"/>
          </a:xfrm>
        </p:spPr>
        <p:txBody>
          <a:bodyPr/>
          <a:lstStyle/>
          <a:p>
            <a:pPr algn="just"/>
            <a:r>
              <a:rPr lang="sr-Cyrl-CS" sz="1800" b="1" dirty="0" smtClean="0">
                <a:latin typeface="Times New Roman" pitchFamily="18" charset="0"/>
                <a:cs typeface="Times New Roman" pitchFamily="18" charset="0"/>
              </a:rPr>
              <a:t>ПЛАНИРАЊЕ И САСТАВЉАЊЕ ДНЕВНОГ ОБРОКА</a:t>
            </a:r>
            <a:endParaRPr lang="sr-Latn-CS" sz="1800" b="1" dirty="0" smtClean="0">
              <a:latin typeface="Times New Roman" pitchFamily="18" charset="0"/>
              <a:cs typeface="Times New Roman" pitchFamily="18" charset="0"/>
            </a:endParaRPr>
          </a:p>
        </p:txBody>
      </p:sp>
      <p:sp>
        <p:nvSpPr>
          <p:cNvPr id="35843" name="Rectangle 3"/>
          <p:cNvSpPr>
            <a:spLocks noGrp="1" noChangeArrowheads="1"/>
          </p:cNvSpPr>
          <p:nvPr>
            <p:ph type="body" idx="1"/>
          </p:nvPr>
        </p:nvSpPr>
        <p:spPr>
          <a:xfrm>
            <a:off x="395288" y="1428737"/>
            <a:ext cx="8064500" cy="4808552"/>
          </a:xfrm>
        </p:spPr>
        <p:txBody>
          <a:bodyPr>
            <a:normAutofit fontScale="77500" lnSpcReduction="20000"/>
          </a:bodyPr>
          <a:lstStyle/>
          <a:p>
            <a:pPr algn="just">
              <a:lnSpc>
                <a:spcPct val="90000"/>
              </a:lnSpc>
              <a:buFontTx/>
              <a:buNone/>
            </a:pPr>
            <a:r>
              <a:rPr lang="sr-Cyrl-CS"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При планирање исхране у популацији врло је значајно имати податке о</a:t>
            </a:r>
            <a:r>
              <a:rPr lang="sr-Cyrl-CS" dirty="0" smtClean="0">
                <a:latin typeface="Times New Roman" pitchFamily="18" charset="0"/>
                <a:cs typeface="Times New Roman" pitchFamily="18" charset="0"/>
              </a:rPr>
              <a:t> </a:t>
            </a:r>
          </a:p>
          <a:p>
            <a:pPr lvl="2">
              <a:lnSpc>
                <a:spcPct val="90000"/>
              </a:lnSpc>
              <a:buFontTx/>
              <a:buNone/>
            </a:pPr>
            <a:endParaRPr lang="sr-Cyrl-CS" dirty="0" smtClean="0">
              <a:latin typeface="Times New Roman" pitchFamily="18" charset="0"/>
              <a:cs typeface="Times New Roman" pitchFamily="18" charset="0"/>
            </a:endParaRPr>
          </a:p>
          <a:p>
            <a:pPr lvl="2">
              <a:lnSpc>
                <a:spcPct val="90000"/>
              </a:lnSpc>
            </a:pPr>
            <a:r>
              <a:rPr lang="sr-Cyrl-CS" dirty="0" smtClean="0">
                <a:latin typeface="Times New Roman" pitchFamily="18" charset="0"/>
                <a:cs typeface="Times New Roman" pitchFamily="18" charset="0"/>
              </a:rPr>
              <a:t>основним карактеристикама популационе групе (занимање, узраст, пол и сл.)</a:t>
            </a:r>
          </a:p>
          <a:p>
            <a:pPr lvl="2">
              <a:lnSpc>
                <a:spcPct val="90000"/>
              </a:lnSpc>
            </a:pPr>
            <a:endParaRPr lang="sr-Cyrl-CS" dirty="0" smtClean="0">
              <a:latin typeface="Times New Roman" pitchFamily="18" charset="0"/>
              <a:cs typeface="Times New Roman" pitchFamily="18" charset="0"/>
            </a:endParaRPr>
          </a:p>
          <a:p>
            <a:pPr lvl="2">
              <a:lnSpc>
                <a:spcPct val="90000"/>
              </a:lnSpc>
            </a:pPr>
            <a:r>
              <a:rPr lang="sr-Cyrl-CS" dirty="0" smtClean="0">
                <a:latin typeface="Times New Roman" pitchFamily="18" charset="0"/>
                <a:cs typeface="Times New Roman" pitchFamily="18" charset="0"/>
              </a:rPr>
              <a:t>здравственом стању (морбидитету и морталитету становноштва)</a:t>
            </a:r>
          </a:p>
          <a:p>
            <a:pPr lvl="2">
              <a:lnSpc>
                <a:spcPct val="90000"/>
              </a:lnSpc>
            </a:pPr>
            <a:endParaRPr lang="sr-Cyrl-CS" dirty="0" smtClean="0">
              <a:latin typeface="Times New Roman" pitchFamily="18" charset="0"/>
              <a:cs typeface="Times New Roman" pitchFamily="18" charset="0"/>
            </a:endParaRPr>
          </a:p>
          <a:p>
            <a:pPr lvl="2">
              <a:lnSpc>
                <a:spcPct val="90000"/>
              </a:lnSpc>
            </a:pPr>
            <a:endParaRPr lang="sr-Cyrl-CS" dirty="0">
              <a:latin typeface="Times New Roman" pitchFamily="18" charset="0"/>
              <a:cs typeface="Times New Roman" pitchFamily="18" charset="0"/>
            </a:endParaRPr>
          </a:p>
          <a:p>
            <a:pPr marL="914400" lvl="2" indent="0">
              <a:lnSpc>
                <a:spcPct val="90000"/>
              </a:lnSpc>
              <a:buNone/>
            </a:pPr>
            <a:endParaRPr lang="sr-Cyrl-CS" dirty="0">
              <a:latin typeface="Times New Roman" pitchFamily="18" charset="0"/>
              <a:cs typeface="Times New Roman" pitchFamily="18" charset="0"/>
            </a:endParaRPr>
          </a:p>
          <a:p>
            <a:pPr lvl="2">
              <a:lnSpc>
                <a:spcPct val="90000"/>
              </a:lnSpc>
            </a:pPr>
            <a:r>
              <a:rPr lang="sr-Cyrl-CS" dirty="0" smtClean="0">
                <a:latin typeface="Times New Roman" pitchFamily="18" charset="0"/>
                <a:cs typeface="Times New Roman" pitchFamily="18" charset="0"/>
              </a:rPr>
              <a:t>Предшколске установе</a:t>
            </a:r>
          </a:p>
          <a:p>
            <a:pPr lvl="2">
              <a:lnSpc>
                <a:spcPct val="90000"/>
              </a:lnSpc>
            </a:pPr>
            <a:r>
              <a:rPr lang="sr-Cyrl-CS" dirty="0" smtClean="0">
                <a:latin typeface="Times New Roman" pitchFamily="18" charset="0"/>
                <a:cs typeface="Times New Roman" pitchFamily="18" charset="0"/>
              </a:rPr>
              <a:t>Основне школе</a:t>
            </a:r>
          </a:p>
          <a:p>
            <a:pPr lvl="2">
              <a:lnSpc>
                <a:spcPct val="90000"/>
              </a:lnSpc>
            </a:pPr>
            <a:r>
              <a:rPr lang="sr-Cyrl-CS" dirty="0" smtClean="0">
                <a:latin typeface="Times New Roman" pitchFamily="18" charset="0"/>
                <a:cs typeface="Times New Roman" pitchFamily="18" charset="0"/>
              </a:rPr>
              <a:t>Средње школе</a:t>
            </a:r>
          </a:p>
          <a:p>
            <a:pPr lvl="2">
              <a:lnSpc>
                <a:spcPct val="90000"/>
              </a:lnSpc>
            </a:pPr>
            <a:r>
              <a:rPr lang="sr-Cyrl-CS" dirty="0" smtClean="0">
                <a:latin typeface="Times New Roman" pitchFamily="18" charset="0"/>
                <a:cs typeface="Times New Roman" pitchFamily="18" charset="0"/>
              </a:rPr>
              <a:t>Интернати</a:t>
            </a:r>
          </a:p>
          <a:p>
            <a:pPr lvl="2">
              <a:lnSpc>
                <a:spcPct val="90000"/>
              </a:lnSpc>
            </a:pPr>
            <a:r>
              <a:rPr lang="sr-Cyrl-CS" dirty="0" smtClean="0">
                <a:latin typeface="Times New Roman" pitchFamily="18" charset="0"/>
                <a:cs typeface="Times New Roman" pitchFamily="18" charset="0"/>
              </a:rPr>
              <a:t>Студентски центри</a:t>
            </a:r>
          </a:p>
          <a:p>
            <a:pPr lvl="2">
              <a:lnSpc>
                <a:spcPct val="90000"/>
              </a:lnSpc>
            </a:pPr>
            <a:r>
              <a:rPr lang="sr-Cyrl-CS" dirty="0" smtClean="0">
                <a:latin typeface="Times New Roman" pitchFamily="18" charset="0"/>
                <a:cs typeface="Times New Roman" pitchFamily="18" charset="0"/>
              </a:rPr>
              <a:t>Запослени у различитим гранама индустрије</a:t>
            </a:r>
          </a:p>
          <a:p>
            <a:pPr lvl="2">
              <a:lnSpc>
                <a:spcPct val="90000"/>
              </a:lnSpc>
            </a:pPr>
            <a:r>
              <a:rPr lang="sr-Cyrl-CS" dirty="0" smtClean="0">
                <a:latin typeface="Times New Roman" pitchFamily="18" charset="0"/>
                <a:cs typeface="Times New Roman" pitchFamily="18" charset="0"/>
              </a:rPr>
              <a:t>Грађевинари</a:t>
            </a:r>
          </a:p>
          <a:p>
            <a:pPr lvl="2">
              <a:lnSpc>
                <a:spcPct val="90000"/>
              </a:lnSpc>
            </a:pPr>
            <a:r>
              <a:rPr lang="sr-Cyrl-CS" dirty="0" smtClean="0">
                <a:latin typeface="Times New Roman" pitchFamily="18" charset="0"/>
                <a:cs typeface="Times New Roman" pitchFamily="18" charset="0"/>
              </a:rPr>
              <a:t>Пољопривредници</a:t>
            </a:r>
          </a:p>
          <a:p>
            <a:pPr lvl="2">
              <a:lnSpc>
                <a:spcPct val="90000"/>
              </a:lnSpc>
            </a:pPr>
            <a:r>
              <a:rPr lang="sr-Cyrl-CS" dirty="0" smtClean="0">
                <a:latin typeface="Times New Roman" pitchFamily="18" charset="0"/>
                <a:cs typeface="Times New Roman" pitchFamily="18" charset="0"/>
              </a:rPr>
              <a:t>.....</a:t>
            </a:r>
            <a:endParaRPr lang="sr-Latn-C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9141299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285720" y="1571612"/>
            <a:ext cx="7991475" cy="3522663"/>
          </a:xfrm>
        </p:spPr>
        <p:txBody>
          <a:bodyPr/>
          <a:lstStyle/>
          <a:p>
            <a:pPr algn="just">
              <a:lnSpc>
                <a:spcPct val="90000"/>
              </a:lnSpc>
              <a:buFontTx/>
              <a:buNone/>
            </a:pPr>
            <a:r>
              <a:rPr lang="sr-Cyrl-CS" sz="2400" dirty="0" smtClean="0">
                <a:latin typeface="Times New Roman" pitchFamily="18" charset="0"/>
                <a:cs typeface="Times New Roman" pitchFamily="18" charset="0"/>
              </a:rPr>
              <a:t>	Данас је у свету опште прихваћен став да исхрану треба планирати у складу са препорукама датим у „Пирамиди исхране“. </a:t>
            </a:r>
          </a:p>
          <a:p>
            <a:pPr algn="just">
              <a:lnSpc>
                <a:spcPct val="90000"/>
              </a:lnSpc>
              <a:buFontTx/>
              <a:buNone/>
            </a:pPr>
            <a:endParaRPr lang="sr-Cyrl-CS" sz="2400" dirty="0" smtClean="0">
              <a:latin typeface="Times New Roman" pitchFamily="18" charset="0"/>
              <a:cs typeface="Times New Roman" pitchFamily="18" charset="0"/>
            </a:endParaRPr>
          </a:p>
          <a:p>
            <a:pPr algn="just">
              <a:lnSpc>
                <a:spcPct val="90000"/>
              </a:lnSpc>
              <a:buFontTx/>
              <a:buNone/>
            </a:pPr>
            <a:endParaRPr lang="sr-Cyrl-CS" sz="2400" dirty="0" smtClean="0">
              <a:latin typeface="Times New Roman" pitchFamily="18" charset="0"/>
              <a:cs typeface="Times New Roman" pitchFamily="18" charset="0"/>
            </a:endParaRPr>
          </a:p>
          <a:p>
            <a:pPr algn="just">
              <a:lnSpc>
                <a:spcPct val="90000"/>
              </a:lnSpc>
              <a:buFontTx/>
              <a:buNone/>
            </a:pPr>
            <a:r>
              <a:rPr lang="sr-Cyrl-CS" sz="2400" dirty="0" smtClean="0">
                <a:latin typeface="Times New Roman" pitchFamily="18" charset="0"/>
                <a:cs typeface="Times New Roman" pitchFamily="18" charset="0"/>
              </a:rPr>
              <a:t>	Пирамида исхране представља сликовни приказ свих намирница/група намирница које треба конзумирати у току дана/24 сата. </a:t>
            </a:r>
            <a:endParaRPr lang="en-US" sz="2400" dirty="0" smtClean="0">
              <a:latin typeface="Times New Roman" pitchFamily="18" charset="0"/>
              <a:cs typeface="Times New Roman" pitchFamily="18" charset="0"/>
            </a:endParaRPr>
          </a:p>
          <a:p>
            <a:pPr>
              <a:lnSpc>
                <a:spcPct val="90000"/>
              </a:lnSpc>
              <a:buFontTx/>
              <a:buNone/>
            </a:pPr>
            <a:endParaRPr lang="sr-Cyrl-CS" sz="2400" b="1" u="sng" dirty="0" smtClean="0"/>
          </a:p>
          <a:p>
            <a:pPr>
              <a:lnSpc>
                <a:spcPct val="90000"/>
              </a:lnSpc>
            </a:pPr>
            <a:endParaRPr lang="sr-Latn-CS" sz="2400" b="1" dirty="0" smtClean="0"/>
          </a:p>
        </p:txBody>
      </p:sp>
      <p:sp>
        <p:nvSpPr>
          <p:cNvPr id="36867" name="Rectangle 3"/>
          <p:cNvSpPr>
            <a:spLocks noGrp="1" noChangeArrowheads="1"/>
          </p:cNvSpPr>
          <p:nvPr>
            <p:ph type="title"/>
          </p:nvPr>
        </p:nvSpPr>
        <p:spPr>
          <a:xfrm>
            <a:off x="642910" y="357166"/>
            <a:ext cx="8027987" cy="587375"/>
          </a:xfrm>
          <a:noFill/>
        </p:spPr>
        <p:txBody>
          <a:bodyPr anchor="b"/>
          <a:lstStyle/>
          <a:p>
            <a:pPr algn="just"/>
            <a:r>
              <a:rPr lang="sr-Cyrl-CS" sz="1800" b="1" dirty="0" smtClean="0">
                <a:latin typeface="Times New Roman" pitchFamily="18" charset="0"/>
                <a:cs typeface="Times New Roman" pitchFamily="18" charset="0"/>
              </a:rPr>
              <a:t>ПЛАНИРАЊЕ И САСТАВЉАЊЕ ДНЕВНОГ ОБРОКА</a:t>
            </a:r>
            <a:endParaRPr lang="sr-Latn-CS" sz="1800"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1739070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descr="stara piramida text out"/>
          <p:cNvPicPr>
            <a:picLocks noChangeAspect="1" noChangeArrowheads="1"/>
          </p:cNvPicPr>
          <p:nvPr/>
        </p:nvPicPr>
        <p:blipFill>
          <a:blip r:embed="rId2" cstate="print"/>
          <a:srcRect/>
          <a:stretch>
            <a:fillRect/>
          </a:stretch>
        </p:blipFill>
        <p:spPr bwMode="auto">
          <a:xfrm>
            <a:off x="1692275" y="0"/>
            <a:ext cx="5607050" cy="6858000"/>
          </a:xfrm>
          <a:prstGeom prst="rect">
            <a:avLst/>
          </a:prstGeom>
          <a:noFill/>
          <a:ln w="9525">
            <a:noFill/>
            <a:miter lim="800000"/>
            <a:headEnd/>
            <a:tailEnd/>
          </a:ln>
        </p:spPr>
      </p:pic>
    </p:spTree>
    <p:extLst>
      <p:ext uri="{BB962C8B-B14F-4D97-AF65-F5344CB8AC3E}">
        <p14:creationId xmlns="" xmlns:p14="http://schemas.microsoft.com/office/powerpoint/2010/main" val="1733333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ПРАВИЛНА ИСХРАНА</a:t>
            </a:r>
            <a:endParaRPr lang="sr-Latn-RS" dirty="0"/>
          </a:p>
        </p:txBody>
      </p:sp>
      <p:sp>
        <p:nvSpPr>
          <p:cNvPr id="3" name="Content Placeholder 2"/>
          <p:cNvSpPr>
            <a:spLocks noGrp="1"/>
          </p:cNvSpPr>
          <p:nvPr>
            <p:ph idx="1"/>
          </p:nvPr>
        </p:nvSpPr>
        <p:spPr/>
        <p:txBody>
          <a:bodyPr/>
          <a:lstStyle/>
          <a:p>
            <a:r>
              <a:rPr lang="sr-Cyrl-RS" dirty="0" smtClean="0"/>
              <a:t>ЗДРАВСТВЕНИ РЕСУРС </a:t>
            </a:r>
          </a:p>
          <a:p>
            <a:r>
              <a:rPr lang="sr-Cyrl-RS" dirty="0" smtClean="0"/>
              <a:t>ЗДРАВСТВЕНИ РИЗИК</a:t>
            </a:r>
          </a:p>
          <a:p>
            <a:endParaRPr lang="sr-Cyrl-RS" dirty="0"/>
          </a:p>
          <a:p>
            <a:r>
              <a:rPr lang="sr-Cyrl-RS" dirty="0" smtClean="0"/>
              <a:t>Национални програми влада за очување и унапређење здравља становништва</a:t>
            </a:r>
            <a:endParaRPr lang="sr-Latn-RS" dirty="0"/>
          </a:p>
        </p:txBody>
      </p:sp>
    </p:spTree>
    <p:extLst>
      <p:ext uri="{BB962C8B-B14F-4D97-AF65-F5344CB8AC3E}">
        <p14:creationId xmlns="" xmlns:p14="http://schemas.microsoft.com/office/powerpoint/2010/main" val="40743491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468313" y="620713"/>
            <a:ext cx="8229600" cy="5792787"/>
          </a:xfrm>
        </p:spPr>
        <p:txBody>
          <a:bodyPr>
            <a:normAutofit lnSpcReduction="10000"/>
          </a:bodyPr>
          <a:lstStyle/>
          <a:p>
            <a:pPr indent="22225">
              <a:lnSpc>
                <a:spcPct val="90000"/>
              </a:lnSpc>
              <a:buFontTx/>
              <a:buNone/>
            </a:pPr>
            <a:r>
              <a:rPr lang="sr-Cyrl-CS" sz="2400" b="1" dirty="0" smtClean="0">
                <a:latin typeface="Times New Roman" pitchFamily="18" charset="0"/>
                <a:cs typeface="Times New Roman" pitchFamily="18" charset="0"/>
              </a:rPr>
              <a:t>Пирамида</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СЗО</a:t>
            </a:r>
            <a:endParaRPr lang="sr-Cyrl-RS" sz="2400" dirty="0">
              <a:latin typeface="Times New Roman" pitchFamily="18" charset="0"/>
              <a:cs typeface="Times New Roman" pitchFamily="18" charset="0"/>
            </a:endParaRPr>
          </a:p>
          <a:p>
            <a:pPr indent="22225">
              <a:lnSpc>
                <a:spcPct val="90000"/>
              </a:lnSpc>
              <a:buFontTx/>
              <a:buNone/>
            </a:pPr>
            <a:r>
              <a:rPr lang="sr-Cyrl-CS" sz="2400" dirty="0" smtClean="0">
                <a:latin typeface="Times New Roman" pitchFamily="18" charset="0"/>
                <a:cs typeface="Times New Roman" pitchFamily="18" charset="0"/>
              </a:rPr>
              <a:t>усклађена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европским</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препорукама</a:t>
            </a:r>
            <a:endParaRPr lang="en-US" sz="2400" dirty="0" smtClean="0">
              <a:latin typeface="Times New Roman" pitchFamily="18" charset="0"/>
              <a:cs typeface="Times New Roman" pitchFamily="18" charset="0"/>
            </a:endParaRPr>
          </a:p>
          <a:p>
            <a:pPr indent="22225">
              <a:lnSpc>
                <a:spcPct val="90000"/>
              </a:lnSpc>
              <a:buFontTx/>
              <a:buNone/>
            </a:pPr>
            <a:endParaRPr lang="sr-Latn-CS" sz="2400" dirty="0" smtClean="0">
              <a:latin typeface="Times New Roman" pitchFamily="18" charset="0"/>
              <a:cs typeface="Times New Roman" pitchFamily="18" charset="0"/>
            </a:endParaRPr>
          </a:p>
          <a:p>
            <a:pPr indent="22225">
              <a:lnSpc>
                <a:spcPct val="90000"/>
              </a:lnSpc>
            </a:pP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основу</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чине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житарице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производи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од</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житарица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којих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треба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обезбедити</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30-45%</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дневно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потребне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енергије</a:t>
            </a:r>
            <a:r>
              <a:rPr lang="sr-Latn-CS" sz="2400" dirty="0" smtClean="0">
                <a:latin typeface="Times New Roman" pitchFamily="18" charset="0"/>
                <a:cs typeface="Times New Roman" pitchFamily="18" charset="0"/>
              </a:rPr>
              <a:t>; </a:t>
            </a:r>
            <a:endParaRPr lang="sr-Cyrl-RS" sz="2400" dirty="0" smtClean="0">
              <a:latin typeface="Times New Roman" pitchFamily="18" charset="0"/>
              <a:cs typeface="Times New Roman" pitchFamily="18" charset="0"/>
            </a:endParaRPr>
          </a:p>
          <a:p>
            <a:pPr indent="0">
              <a:lnSpc>
                <a:spcPct val="90000"/>
              </a:lnSpc>
              <a:buNone/>
            </a:pPr>
            <a:endParaRPr lang="sr-Latn-CS" sz="2400" dirty="0" smtClean="0">
              <a:latin typeface="Times New Roman" pitchFamily="18" charset="0"/>
              <a:cs typeface="Times New Roman" pitchFamily="18" charset="0"/>
            </a:endParaRPr>
          </a:p>
          <a:p>
            <a:pPr indent="22225">
              <a:lnSpc>
                <a:spcPct val="9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први спрат: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поврћа</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15-25%</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воћа</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10-15%</a:t>
            </a:r>
            <a:r>
              <a:rPr lang="sr-Cyrl-RS" sz="2400" b="1" dirty="0" smtClean="0">
                <a:latin typeface="Times New Roman" pitchFamily="18" charset="0"/>
                <a:cs typeface="Times New Roman" pitchFamily="18" charset="0"/>
              </a:rPr>
              <a:t> укупно 35%</a:t>
            </a:r>
            <a:r>
              <a:rPr lang="sr-Latn-CS" sz="2400" b="1" dirty="0" smtClean="0">
                <a:latin typeface="Times New Roman" pitchFamily="18" charset="0"/>
                <a:cs typeface="Times New Roman" pitchFamily="18" charset="0"/>
              </a:rPr>
              <a:t>;</a:t>
            </a:r>
            <a:endParaRPr lang="sr-Cyrl-RS" sz="2400" b="1" dirty="0" smtClean="0">
              <a:latin typeface="Times New Roman" pitchFamily="18" charset="0"/>
              <a:cs typeface="Times New Roman" pitchFamily="18" charset="0"/>
            </a:endParaRPr>
          </a:p>
          <a:p>
            <a:pPr indent="0">
              <a:lnSpc>
                <a:spcPct val="90000"/>
              </a:lnSpc>
              <a:buNone/>
            </a:pPr>
            <a:endParaRPr lang="sr-Latn-CS" sz="2400" dirty="0" smtClean="0">
              <a:latin typeface="Times New Roman" pitchFamily="18" charset="0"/>
              <a:cs typeface="Times New Roman" pitchFamily="18" charset="0"/>
            </a:endParaRPr>
          </a:p>
          <a:p>
            <a:pPr indent="22225">
              <a:lnSpc>
                <a:spcPct val="9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други спрат: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млека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млечних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производа</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10%;</a:t>
            </a:r>
            <a:endParaRPr lang="sr-Cyrl-RS" sz="2400" b="1" dirty="0" smtClean="0">
              <a:latin typeface="Times New Roman" pitchFamily="18" charset="0"/>
              <a:cs typeface="Times New Roman" pitchFamily="18" charset="0"/>
            </a:endParaRPr>
          </a:p>
          <a:p>
            <a:pPr indent="0">
              <a:lnSpc>
                <a:spcPct val="90000"/>
              </a:lnSpc>
              <a:buNone/>
            </a:pPr>
            <a:endParaRPr lang="sr-Latn-CS" sz="2400" dirty="0" smtClean="0">
              <a:latin typeface="Times New Roman" pitchFamily="18" charset="0"/>
              <a:cs typeface="Times New Roman" pitchFamily="18" charset="0"/>
            </a:endParaRPr>
          </a:p>
          <a:p>
            <a:pPr indent="22225">
              <a:lnSpc>
                <a:spcPct val="9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други спрат: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групе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месо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јаја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риба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легуминозе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језграсто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воће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друге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семенке</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10%;</a:t>
            </a:r>
            <a:endParaRPr lang="sr-Cyrl-RS" sz="2400" b="1" dirty="0" smtClean="0">
              <a:latin typeface="Times New Roman" pitchFamily="18" charset="0"/>
              <a:cs typeface="Times New Roman" pitchFamily="18" charset="0"/>
            </a:endParaRPr>
          </a:p>
          <a:p>
            <a:pPr indent="0">
              <a:lnSpc>
                <a:spcPct val="90000"/>
              </a:lnSpc>
              <a:buNone/>
            </a:pPr>
            <a:endParaRPr lang="sr-Latn-CS" sz="2400" dirty="0" smtClean="0">
              <a:latin typeface="Times New Roman" pitchFamily="18" charset="0"/>
              <a:cs typeface="Times New Roman" pitchFamily="18" charset="0"/>
            </a:endParaRPr>
          </a:p>
          <a:p>
            <a:pPr indent="22225">
              <a:lnSpc>
                <a:spcPct val="9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врх пирамиде: </a:t>
            </a:r>
            <a:r>
              <a:rPr lang="sr-Cyrl-CS" sz="2400" dirty="0" smtClean="0">
                <a:latin typeface="Times New Roman" pitchFamily="18" charset="0"/>
                <a:cs typeface="Times New Roman" pitchFamily="18" charset="0"/>
              </a:rPr>
              <a:t>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видљивих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масноћа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шећера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слаткиша</a:t>
            </a:r>
            <a:r>
              <a:rPr lang="sr-Latn-CS" sz="2400" dirty="0" smtClean="0">
                <a:latin typeface="Times New Roman" pitchFamily="18" charset="0"/>
                <a:cs typeface="Times New Roman" pitchFamily="18" charset="0"/>
              </a:rPr>
              <a:t> </a:t>
            </a:r>
            <a:r>
              <a:rPr lang="sr-Latn-CS" sz="2400" b="1" dirty="0" smtClean="0">
                <a:latin typeface="Times New Roman" pitchFamily="18" charset="0"/>
                <a:cs typeface="Times New Roman" pitchFamily="18" charset="0"/>
              </a:rPr>
              <a:t>5%</a:t>
            </a:r>
            <a:r>
              <a:rPr lang="sr-Latn-C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1945821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Piramida ishrane"/>
          <p:cNvPicPr>
            <a:picLocks noChangeAspect="1" noChangeArrowheads="1"/>
          </p:cNvPicPr>
          <p:nvPr/>
        </p:nvPicPr>
        <p:blipFill>
          <a:blip r:embed="rId2" cstate="print"/>
          <a:srcRect/>
          <a:stretch>
            <a:fillRect/>
          </a:stretch>
        </p:blipFill>
        <p:spPr bwMode="auto">
          <a:xfrm>
            <a:off x="2051050" y="0"/>
            <a:ext cx="5329238" cy="6858000"/>
          </a:xfrm>
          <a:prstGeom prst="rect">
            <a:avLst/>
          </a:prstGeom>
          <a:noFill/>
          <a:ln w="9525">
            <a:noFill/>
            <a:miter lim="800000"/>
            <a:headEnd/>
            <a:tailEnd/>
          </a:ln>
        </p:spPr>
      </p:pic>
    </p:spTree>
    <p:extLst>
      <p:ext uri="{BB962C8B-B14F-4D97-AF65-F5344CB8AC3E}">
        <p14:creationId xmlns="" xmlns:p14="http://schemas.microsoft.com/office/powerpoint/2010/main" val="34531696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a:xfrm>
            <a:off x="468313" y="333375"/>
            <a:ext cx="8229600" cy="6264275"/>
          </a:xfrm>
        </p:spPr>
        <p:txBody>
          <a:bodyPr>
            <a:normAutofit/>
          </a:bodyPr>
          <a:lstStyle/>
          <a:p>
            <a:pPr indent="14288">
              <a:buFontTx/>
              <a:buNone/>
            </a:pPr>
            <a:r>
              <a:rPr lang="sr-Cyrl-RS" sz="2400" dirty="0" smtClean="0">
                <a:latin typeface="Times New Roman" pitchFamily="18" charset="0"/>
                <a:cs typeface="Times New Roman" pitchFamily="18" charset="0"/>
              </a:rPr>
              <a:t>БАЗА ПИРАМИДЕ:</a:t>
            </a:r>
            <a:endParaRPr lang="en-US" sz="2400" dirty="0" smtClean="0">
              <a:latin typeface="Times New Roman" pitchFamily="18" charset="0"/>
              <a:cs typeface="Times New Roman" pitchFamily="18" charset="0"/>
            </a:endParaRPr>
          </a:p>
          <a:p>
            <a:pPr indent="14288">
              <a:buFontTx/>
              <a:buNone/>
            </a:pPr>
            <a:r>
              <a:rPr lang="sr-Cyrl-CS" sz="2400" dirty="0" smtClean="0">
                <a:latin typeface="Times New Roman" pitchFamily="18" charset="0"/>
                <a:cs typeface="Times New Roman" pitchFamily="18" charset="0"/>
              </a:rPr>
              <a:t>Свакодневна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физичка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активност</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контрола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телесне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масе</a:t>
            </a:r>
            <a:r>
              <a:rPr lang="sr-Latn-CS" sz="2400" dirty="0" smtClean="0">
                <a:latin typeface="Times New Roman" pitchFamily="18" charset="0"/>
                <a:cs typeface="Times New Roman" pitchFamily="18" charset="0"/>
              </a:rPr>
              <a:t>. </a:t>
            </a:r>
          </a:p>
          <a:p>
            <a:pPr indent="14288" algn="just">
              <a:buFontTx/>
              <a:buNone/>
            </a:pPr>
            <a:r>
              <a:rPr lang="sr-Cyrl-CS" sz="2000" dirty="0" smtClean="0">
                <a:latin typeface="Times New Roman" pitchFamily="18" charset="0"/>
                <a:cs typeface="Times New Roman" pitchFamily="18" charset="0"/>
              </a:rPr>
              <a:t>Сумиран</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огроман</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истрживачки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напор</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даје</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право</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за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тврдњу</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СЗО</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да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оптимална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физичка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активност</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оптимална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телесна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тежина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адекватна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исхрана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могу</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додати</a:t>
            </a:r>
            <a:r>
              <a:rPr lang="sr-Latn-CS" sz="2000" dirty="0" smtClean="0">
                <a:latin typeface="Times New Roman" pitchFamily="18" charset="0"/>
                <a:cs typeface="Times New Roman" pitchFamily="18" charset="0"/>
              </a:rPr>
              <a:t> 9,6% </a:t>
            </a:r>
            <a:r>
              <a:rPr lang="sr-Cyrl-CS" sz="2000" dirty="0" smtClean="0">
                <a:latin typeface="Times New Roman" pitchFamily="18" charset="0"/>
                <a:cs typeface="Times New Roman" pitchFamily="18" charset="0"/>
              </a:rPr>
              <a:t>година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живота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али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исто</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тако</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неадекватна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исхрана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гојазност</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седентарни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начин</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живота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могу</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одузети</a:t>
            </a:r>
            <a:r>
              <a:rPr lang="sr-Latn-CS" sz="2000" dirty="0" smtClean="0">
                <a:latin typeface="Times New Roman" pitchFamily="18" charset="0"/>
                <a:cs typeface="Times New Roman" pitchFamily="18" charset="0"/>
              </a:rPr>
              <a:t> 9,6% </a:t>
            </a:r>
            <a:r>
              <a:rPr lang="sr-Cyrl-CS" sz="2000" dirty="0" smtClean="0">
                <a:latin typeface="Times New Roman" pitchFamily="18" charset="0"/>
                <a:cs typeface="Times New Roman" pitchFamily="18" charset="0"/>
              </a:rPr>
              <a:t>година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живота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човека</a:t>
            </a:r>
            <a:r>
              <a:rPr lang="sr-Latn-CS"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indent="14288" algn="just">
              <a:buFontTx/>
              <a:buNone/>
            </a:pPr>
            <a:endParaRPr lang="sr-Cyrl-RS" sz="2000" dirty="0" smtClean="0">
              <a:latin typeface="Times New Roman" pitchFamily="18" charset="0"/>
              <a:cs typeface="Times New Roman" pitchFamily="18" charset="0"/>
            </a:endParaRPr>
          </a:p>
          <a:p>
            <a:pPr indent="22225" algn="just">
              <a:lnSpc>
                <a:spcPct val="80000"/>
              </a:lnSpc>
              <a:buFontTx/>
              <a:buNone/>
            </a:pPr>
            <a:r>
              <a:rPr lang="sr-Cyrl-CS" sz="2000" dirty="0">
                <a:latin typeface="Times New Roman" pitchFamily="18" charset="0"/>
                <a:cs typeface="Times New Roman" pitchFamily="18" charset="0"/>
              </a:rPr>
              <a:t>Одступања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су</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у</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односу</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на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положај</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биљних</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уља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рафинисаних</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житарица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Истиче</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се</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протективна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улога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легуминоза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коштуњавог</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воћа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семенки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морбогени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значај</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црвеног</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меса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млечних</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масти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белог</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брашна</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и</a:t>
            </a:r>
            <a:r>
              <a:rPr lang="sr-Latn-CS" sz="2000" dirty="0">
                <a:latin typeface="Times New Roman" pitchFamily="18" charset="0"/>
                <a:cs typeface="Times New Roman" pitchFamily="18" charset="0"/>
              </a:rPr>
              <a:t> </a:t>
            </a:r>
            <a:r>
              <a:rPr lang="sr-Cyrl-CS" sz="2000" dirty="0">
                <a:latin typeface="Times New Roman" pitchFamily="18" charset="0"/>
                <a:cs typeface="Times New Roman" pitchFamily="18" charset="0"/>
              </a:rPr>
              <a:t>шећера</a:t>
            </a:r>
            <a:r>
              <a:rPr lang="sr-Latn-CS"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indent="22225" algn="just">
              <a:lnSpc>
                <a:spcPct val="80000"/>
              </a:lnSpc>
              <a:buFontTx/>
              <a:buNone/>
            </a:pPr>
            <a:endParaRPr lang="sr-Latn-CS" sz="2000" dirty="0">
              <a:latin typeface="Times New Roman" pitchFamily="18" charset="0"/>
              <a:cs typeface="Times New Roman" pitchFamily="18" charset="0"/>
            </a:endParaRPr>
          </a:p>
          <a:p>
            <a:pPr indent="22225" algn="just">
              <a:lnSpc>
                <a:spcPct val="80000"/>
              </a:lnSpc>
              <a:buFontTx/>
              <a:buNone/>
            </a:pPr>
            <a:r>
              <a:rPr lang="sr-Cyrl-RS" sz="2000" dirty="0" smtClean="0">
                <a:latin typeface="Times New Roman" pitchFamily="18" charset="0"/>
                <a:cs typeface="Times New Roman" pitchFamily="18" charset="0"/>
              </a:rPr>
              <a:t> ПРВИ СПРАТ:</a:t>
            </a:r>
            <a:endParaRPr lang="sr-Latn-CS" sz="2000" dirty="0">
              <a:latin typeface="Times New Roman" pitchFamily="18" charset="0"/>
              <a:cs typeface="Times New Roman" pitchFamily="18" charset="0"/>
            </a:endParaRPr>
          </a:p>
          <a:p>
            <a:pPr indent="22225" algn="just">
              <a:lnSpc>
                <a:spcPct val="80000"/>
              </a:lnSpc>
              <a:buFontTx/>
              <a:buNone/>
            </a:pPr>
            <a:r>
              <a:rPr lang="sr-Latn-CS" sz="2000" dirty="0">
                <a:latin typeface="Times New Roman" pitchFamily="18" charset="0"/>
                <a:cs typeface="Times New Roman" pitchFamily="18" charset="0"/>
              </a:rPr>
              <a:t>	</a:t>
            </a:r>
            <a:r>
              <a:rPr lang="sr-Cyrl-CS" sz="2000" b="1" dirty="0" smtClean="0">
                <a:latin typeface="Times New Roman" pitchFamily="18" charset="0"/>
                <a:cs typeface="Times New Roman" pitchFamily="18" charset="0"/>
              </a:rPr>
              <a:t>житарице,интегралне</a:t>
            </a:r>
            <a:r>
              <a:rPr lang="sr-Latn-CS" sz="2000" dirty="0" smtClean="0">
                <a:latin typeface="Times New Roman" pitchFamily="18" charset="0"/>
                <a:cs typeface="Times New Roman" pitchFamily="18" charset="0"/>
              </a:rPr>
              <a:t>–</a:t>
            </a:r>
            <a:r>
              <a:rPr lang="sr-Cyrl-CS" sz="2000" b="1" dirty="0" smtClean="0">
                <a:latin typeface="Times New Roman" pitchFamily="18" charset="0"/>
                <a:cs typeface="Times New Roman" pitchFamily="18" charset="0"/>
              </a:rPr>
              <a:t>ЦЕЛО</a:t>
            </a:r>
            <a:r>
              <a:rPr lang="sr-Latn-CS" sz="2000" b="1" dirty="0" smtClean="0">
                <a:latin typeface="Times New Roman" pitchFamily="18" charset="0"/>
                <a:cs typeface="Times New Roman" pitchFamily="18" charset="0"/>
              </a:rPr>
              <a:t> </a:t>
            </a:r>
            <a:r>
              <a:rPr lang="sr-Cyrl-CS" sz="2000" b="1" dirty="0">
                <a:latin typeface="Times New Roman" pitchFamily="18" charset="0"/>
                <a:cs typeface="Times New Roman" pitchFamily="18" charset="0"/>
              </a:rPr>
              <a:t>ЗРНО</a:t>
            </a:r>
            <a:r>
              <a:rPr lang="sr-Latn-CS" sz="2000" dirty="0">
                <a:latin typeface="Times New Roman" pitchFamily="18" charset="0"/>
                <a:cs typeface="Times New Roman" pitchFamily="18" charset="0"/>
              </a:rPr>
              <a:t>. </a:t>
            </a:r>
            <a:r>
              <a:rPr lang="sr-Cyrl-RS" sz="2000" dirty="0">
                <a:latin typeface="Times New Roman" pitchFamily="18" charset="0"/>
                <a:cs typeface="Times New Roman" pitchFamily="18" charset="0"/>
              </a:rPr>
              <a:t>(</a:t>
            </a:r>
            <a:r>
              <a:rPr lang="sr-Cyrl-CS" sz="2000" dirty="0" smtClean="0">
                <a:latin typeface="Times New Roman" pitchFamily="18" charset="0"/>
                <a:cs typeface="Times New Roman" pitchFamily="18" charset="0"/>
              </a:rPr>
              <a:t>унос енергије</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уз</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боље</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контролисан</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равномернији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ниво</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глукозе</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инсулина</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у</a:t>
            </a:r>
            <a:r>
              <a:rPr lang="sr-Latn-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крви)</a:t>
            </a:r>
            <a:endParaRPr lang="sr-Latn-CS" sz="2000" dirty="0" smtClean="0">
              <a:latin typeface="Times New Roman" pitchFamily="18" charset="0"/>
              <a:cs typeface="Times New Roman" pitchFamily="18" charset="0"/>
            </a:endParaRPr>
          </a:p>
          <a:p>
            <a:pPr indent="22225" algn="just">
              <a:lnSpc>
                <a:spcPct val="80000"/>
              </a:lnSpc>
              <a:buFontTx/>
              <a:buNone/>
            </a:pPr>
            <a:endParaRPr lang="sr-Latn-CS" sz="2000" dirty="0">
              <a:latin typeface="Times New Roman" pitchFamily="18" charset="0"/>
              <a:cs typeface="Times New Roman" pitchFamily="18" charset="0"/>
            </a:endParaRPr>
          </a:p>
          <a:p>
            <a:pPr indent="22225" algn="just">
              <a:lnSpc>
                <a:spcPct val="80000"/>
              </a:lnSpc>
              <a:buFontTx/>
              <a:buNone/>
            </a:pPr>
            <a:r>
              <a:rPr lang="sr-Latn-CS" sz="2000" dirty="0">
                <a:latin typeface="Times New Roman" pitchFamily="18" charset="0"/>
                <a:cs typeface="Times New Roman" pitchFamily="18" charset="0"/>
              </a:rPr>
              <a:t>	</a:t>
            </a:r>
            <a:r>
              <a:rPr lang="sr-Cyrl-CS" sz="2000" b="1" dirty="0">
                <a:latin typeface="Times New Roman" pitchFamily="18" charset="0"/>
                <a:cs typeface="Times New Roman" pitchFamily="18" charset="0"/>
              </a:rPr>
              <a:t>Биљна</a:t>
            </a:r>
            <a:r>
              <a:rPr lang="sr-Latn-CS" sz="2000" b="1" dirty="0">
                <a:latin typeface="Times New Roman" pitchFamily="18" charset="0"/>
                <a:cs typeface="Times New Roman" pitchFamily="18" charset="0"/>
              </a:rPr>
              <a:t> </a:t>
            </a:r>
            <a:r>
              <a:rPr lang="sr-Cyrl-CS" sz="2000" b="1" dirty="0" smtClean="0">
                <a:latin typeface="Times New Roman" pitchFamily="18" charset="0"/>
                <a:cs typeface="Times New Roman" pitchFamily="18" charset="0"/>
              </a:rPr>
              <a:t>уља-унос незасићених масних киселина</a:t>
            </a:r>
          </a:p>
          <a:p>
            <a:pPr indent="22225" algn="just">
              <a:lnSpc>
                <a:spcPct val="80000"/>
              </a:lnSpc>
              <a:buFontTx/>
              <a:buNone/>
            </a:pPr>
            <a:r>
              <a:rPr lang="sr-Cyrl-CS" sz="2000" dirty="0" smtClean="0">
                <a:latin typeface="Times New Roman" pitchFamily="18" charset="0"/>
                <a:cs typeface="Times New Roman" pitchFamily="18" charset="0"/>
              </a:rPr>
              <a:t>(не односи се на унос животињски, засићених масних киселина)</a:t>
            </a:r>
            <a:endParaRPr lang="en-US" sz="20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8690783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179512" y="116633"/>
            <a:ext cx="8856984" cy="6741368"/>
          </a:xfrm>
        </p:spPr>
        <p:txBody>
          <a:bodyPr>
            <a:normAutofit fontScale="92500" lnSpcReduction="10000"/>
          </a:bodyPr>
          <a:lstStyle/>
          <a:p>
            <a:pPr>
              <a:lnSpc>
                <a:spcPct val="80000"/>
              </a:lnSpc>
              <a:buFontTx/>
              <a:buNone/>
            </a:pPr>
            <a:r>
              <a:rPr lang="sr-Cyrl-CS" sz="2400" b="1" dirty="0" smtClean="0">
                <a:latin typeface="Times New Roman" pitchFamily="18" charset="0"/>
                <a:cs typeface="Times New Roman" pitchFamily="18" charset="0"/>
              </a:rPr>
              <a:t>Унос</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масти, препоруке</a:t>
            </a:r>
            <a:r>
              <a:rPr lang="sr-Latn-CS" sz="2400" b="1"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a:lnSpc>
                <a:spcPct val="80000"/>
              </a:lnSpc>
              <a:buFontTx/>
              <a:buNone/>
            </a:pPr>
            <a:endParaRPr lang="sr-Latn-CS" sz="2400" b="1" dirty="0" smtClean="0">
              <a:latin typeface="Times New Roman" pitchFamily="18" charset="0"/>
              <a:cs typeface="Times New Roman" pitchFamily="18" charset="0"/>
            </a:endParaRPr>
          </a:p>
          <a:p>
            <a:pPr>
              <a:lnSpc>
                <a:spcPct val="80000"/>
              </a:lnSpc>
            </a:pPr>
            <a:r>
              <a:rPr lang="sr-Cyrl-CS" sz="2400" dirty="0" smtClean="0">
                <a:latin typeface="Times New Roman" pitchFamily="18" charset="0"/>
                <a:cs typeface="Times New Roman" pitchFamily="18" charset="0"/>
              </a:rPr>
              <a:t>Не уносити транс</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масне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киселине</a:t>
            </a:r>
            <a:r>
              <a:rPr lang="sr-Latn-CS" sz="2400" dirty="0" smtClean="0">
                <a:latin typeface="Times New Roman" pitchFamily="18" charset="0"/>
                <a:cs typeface="Times New Roman" pitchFamily="18" charset="0"/>
              </a:rPr>
              <a:t> </a:t>
            </a:r>
            <a:endParaRPr lang="sr-Cyrl-RS" sz="2400" dirty="0" smtClean="0">
              <a:latin typeface="Times New Roman" pitchFamily="18" charset="0"/>
              <a:cs typeface="Times New Roman" pitchFamily="18" charset="0"/>
            </a:endParaRPr>
          </a:p>
          <a:p>
            <a:pPr>
              <a:lnSpc>
                <a:spcPct val="80000"/>
              </a:lnSpc>
            </a:pPr>
            <a:r>
              <a:rPr lang="sr-Cyrl-RS" sz="2400" dirty="0" smtClean="0">
                <a:latin typeface="Times New Roman" pitchFamily="18" charset="0"/>
                <a:cs typeface="Times New Roman" pitchFamily="18" charset="0"/>
              </a:rPr>
              <a:t>Повећати унос </a:t>
            </a:r>
            <a:r>
              <a:rPr lang="sr-Cyrl-CS" sz="2400" dirty="0" smtClean="0">
                <a:latin typeface="Times New Roman" pitchFamily="18" charset="0"/>
                <a:cs typeface="Times New Roman" pitchFamily="18" charset="0"/>
              </a:rPr>
              <a:t>полинезасићених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мононезасићених</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масних киселина (у одговарајућем међусобном односу)</a:t>
            </a:r>
            <a:endParaRPr lang="sr-Latn-CS" sz="2400" dirty="0" smtClean="0">
              <a:latin typeface="Times New Roman" pitchFamily="18" charset="0"/>
              <a:cs typeface="Times New Roman" pitchFamily="18" charset="0"/>
            </a:endParaRPr>
          </a:p>
          <a:p>
            <a:pPr>
              <a:lnSpc>
                <a:spcPct val="80000"/>
              </a:lnSpc>
            </a:pPr>
            <a:r>
              <a:rPr lang="sr-Cyrl-CS" sz="2400" dirty="0" smtClean="0">
                <a:latin typeface="Times New Roman" pitchFamily="18" charset="0"/>
                <a:cs typeface="Times New Roman" pitchFamily="18" charset="0"/>
              </a:rPr>
              <a:t>Унос</a:t>
            </a:r>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засићених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масних киселина</a:t>
            </a:r>
            <a:r>
              <a:rPr lang="sr-Cyrl-RS" sz="2400" dirty="0" smtClean="0">
                <a:latin typeface="Times New Roman" pitchFamily="18" charset="0"/>
                <a:cs typeface="Times New Roman" pitchFamily="18" charset="0"/>
              </a:rPr>
              <a:t> ограничити</a:t>
            </a:r>
          </a:p>
          <a:p>
            <a:pPr>
              <a:lnSpc>
                <a:spcPct val="80000"/>
              </a:lnSpc>
            </a:pPr>
            <a:r>
              <a:rPr lang="sr-Cyrl-RS" sz="2400" dirty="0" smtClean="0">
                <a:latin typeface="Times New Roman" pitchFamily="18" charset="0"/>
                <a:cs typeface="Times New Roman" pitchFamily="18" charset="0"/>
              </a:rPr>
              <a:t>Ограничити унос холестерола</a:t>
            </a:r>
            <a:endParaRPr lang="en-US" sz="2400" dirty="0" smtClean="0">
              <a:latin typeface="Times New Roman" pitchFamily="18" charset="0"/>
              <a:cs typeface="Times New Roman" pitchFamily="18" charset="0"/>
            </a:endParaRPr>
          </a:p>
          <a:p>
            <a:pPr>
              <a:lnSpc>
                <a:spcPct val="80000"/>
              </a:lnSpc>
              <a:buFontTx/>
              <a:buNone/>
            </a:pPr>
            <a:endParaRPr lang="sr-Cyrl-RS" sz="2400" dirty="0" smtClean="0">
              <a:latin typeface="Times New Roman" pitchFamily="18" charset="0"/>
              <a:cs typeface="Times New Roman" pitchFamily="18" charset="0"/>
            </a:endParaRPr>
          </a:p>
          <a:p>
            <a:pPr>
              <a:lnSpc>
                <a:spcPct val="80000"/>
              </a:lnSpc>
              <a:buFontTx/>
              <a:buNone/>
            </a:pPr>
            <a:r>
              <a:rPr lang="sr-Cyrl-RS" sz="2400" dirty="0" smtClean="0">
                <a:latin typeface="Times New Roman" pitchFamily="18" charset="0"/>
                <a:cs typeface="Times New Roman" pitchFamily="18" charset="0"/>
              </a:rPr>
              <a:t>ДРУГИ СПРАТ</a:t>
            </a:r>
            <a:endParaRPr lang="en-US" sz="2400" dirty="0" smtClean="0">
              <a:latin typeface="Times New Roman" pitchFamily="18" charset="0"/>
              <a:cs typeface="Times New Roman" pitchFamily="18" charset="0"/>
            </a:endParaRPr>
          </a:p>
          <a:p>
            <a:pPr>
              <a:lnSpc>
                <a:spcPct val="80000"/>
              </a:lnSpc>
              <a:buFontTx/>
              <a:buNone/>
            </a:pPr>
            <a:endParaRPr lang="sr-Latn-CS" sz="2400" b="1" dirty="0" smtClean="0">
              <a:latin typeface="Times New Roman" pitchFamily="18" charset="0"/>
              <a:cs typeface="Times New Roman" pitchFamily="18" charset="0"/>
            </a:endParaRPr>
          </a:p>
          <a:p>
            <a:pPr>
              <a:lnSpc>
                <a:spcPct val="80000"/>
              </a:lnSpc>
              <a:buFontTx/>
              <a:buNone/>
            </a:pPr>
            <a:r>
              <a:rPr lang="sr-Cyrl-CS" sz="2400" b="1" dirty="0" smtClean="0">
                <a:latin typeface="Times New Roman" pitchFamily="18" charset="0"/>
                <a:cs typeface="Times New Roman" pitchFamily="18" charset="0"/>
              </a:rPr>
              <a:t>Поврће</a:t>
            </a:r>
            <a:r>
              <a:rPr lang="sr-Latn-CS" sz="2400" b="1"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у</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изобиљу</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воће</a:t>
            </a:r>
            <a:r>
              <a:rPr lang="sr-Latn-CS" sz="2400" b="1" dirty="0" smtClean="0">
                <a:latin typeface="Times New Roman" pitchFamily="18" charset="0"/>
                <a:cs typeface="Times New Roman" pitchFamily="18" charset="0"/>
              </a:rPr>
              <a:t> </a:t>
            </a:r>
            <a:r>
              <a:rPr lang="sr-Latn-CS" sz="2400" dirty="0" smtClean="0">
                <a:latin typeface="Times New Roman" pitchFamily="18" charset="0"/>
                <a:cs typeface="Times New Roman" pitchFamily="18" charset="0"/>
              </a:rPr>
              <a:t>2-3 </a:t>
            </a:r>
            <a:r>
              <a:rPr lang="sr-Cyrl-CS" sz="2400" dirty="0" smtClean="0">
                <a:latin typeface="Times New Roman" pitchFamily="18" charset="0"/>
                <a:cs typeface="Times New Roman" pitchFamily="18" charset="0"/>
              </a:rPr>
              <a:t>пута</a:t>
            </a:r>
            <a:r>
              <a:rPr lang="sr-Latn-C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nSpc>
                <a:spcPct val="80000"/>
              </a:lnSpc>
              <a:buFontTx/>
              <a:buNone/>
            </a:pPr>
            <a:endParaRPr lang="sr-Latn-CS" sz="2400" dirty="0" smtClean="0">
              <a:latin typeface="Times New Roman" pitchFamily="18" charset="0"/>
              <a:cs typeface="Times New Roman" pitchFamily="18" charset="0"/>
            </a:endParaRPr>
          </a:p>
          <a:p>
            <a:pPr>
              <a:lnSpc>
                <a:spcPct val="80000"/>
              </a:lnSpc>
            </a:pPr>
            <a:r>
              <a:rPr lang="sr-Cyrl-CS" sz="2400" dirty="0" smtClean="0">
                <a:latin typeface="Times New Roman" pitchFamily="18" charset="0"/>
                <a:cs typeface="Times New Roman" pitchFamily="18" charset="0"/>
              </a:rPr>
              <a:t>Адекватан унос угљених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хидрата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 и сложених УХ и простих шећера</a:t>
            </a:r>
            <a:endParaRPr lang="sr-Cyrl-CS" sz="2400" dirty="0" smtClean="0">
              <a:latin typeface="Times New Roman" pitchFamily="18" charset="0"/>
              <a:cs typeface="Times New Roman" pitchFamily="18" charset="0"/>
            </a:endParaRPr>
          </a:p>
          <a:p>
            <a:pPr>
              <a:lnSpc>
                <a:spcPct val="80000"/>
              </a:lnSpc>
            </a:pPr>
            <a:r>
              <a:rPr lang="sr-Cyrl-CS" sz="2400" dirty="0" smtClean="0">
                <a:latin typeface="Times New Roman" pitchFamily="18" charset="0"/>
                <a:cs typeface="Times New Roman" pitchFamily="18" charset="0"/>
              </a:rPr>
              <a:t>Унос </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витамина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минерала</a:t>
            </a:r>
            <a:r>
              <a:rPr lang="sr-Latn-CS" sz="2400" dirty="0" smtClean="0">
                <a:latin typeface="Times New Roman" pitchFamily="18" charset="0"/>
                <a:cs typeface="Times New Roman" pitchFamily="18" charset="0"/>
              </a:rPr>
              <a:t>;</a:t>
            </a:r>
          </a:p>
          <a:p>
            <a:pPr>
              <a:lnSpc>
                <a:spcPct val="80000"/>
              </a:lnSpc>
            </a:pPr>
            <a:r>
              <a:rPr lang="sr-Cyrl-CS" sz="2400" dirty="0" smtClean="0">
                <a:latin typeface="Times New Roman" pitchFamily="18" charset="0"/>
                <a:cs typeface="Times New Roman" pitchFamily="18" charset="0"/>
              </a:rPr>
              <a:t>Унос</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фитонутријента </a:t>
            </a:r>
            <a:r>
              <a:rPr lang="sr-Latn-CS" sz="2400" dirty="0" smtClean="0">
                <a:latin typeface="Times New Roman" pitchFamily="18" charset="0"/>
                <a:cs typeface="Times New Roman" pitchFamily="18" charset="0"/>
              </a:rPr>
              <a:t>(</a:t>
            </a:r>
            <a:r>
              <a:rPr lang="sr-Cyrl-CS" sz="2400" dirty="0" smtClean="0">
                <a:latin typeface="Times New Roman" pitchFamily="18" charset="0"/>
                <a:cs typeface="Times New Roman" pitchFamily="18" charset="0"/>
              </a:rPr>
              <a:t>флавоноиди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фитостероли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лигнани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терпени</a:t>
            </a:r>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др</a:t>
            </a:r>
            <a:r>
              <a:rPr lang="en-US" sz="2400" dirty="0" smtClean="0">
                <a:latin typeface="Times New Roman" pitchFamily="18" charset="0"/>
                <a:cs typeface="Times New Roman" pitchFamily="18" charset="0"/>
              </a:rPr>
              <a:t>.</a:t>
            </a:r>
            <a:r>
              <a:rPr lang="sr-Latn-CS" sz="2400" dirty="0" smtClean="0">
                <a:latin typeface="Times New Roman" pitchFamily="18" charset="0"/>
                <a:cs typeface="Times New Roman" pitchFamily="18" charset="0"/>
              </a:rPr>
              <a:t>)</a:t>
            </a:r>
            <a:endParaRPr lang="sr-Cyrl-RS" sz="2400" dirty="0" smtClean="0">
              <a:latin typeface="Times New Roman" pitchFamily="18" charset="0"/>
              <a:cs typeface="Times New Roman" pitchFamily="18" charset="0"/>
            </a:endParaRPr>
          </a:p>
          <a:p>
            <a:pPr>
              <a:lnSpc>
                <a:spcPct val="80000"/>
              </a:lnSpc>
            </a:pPr>
            <a:r>
              <a:rPr lang="sr-Cyrl-CS" sz="2400" dirty="0" smtClean="0">
                <a:latin typeface="Times New Roman" pitchFamily="18" charset="0"/>
                <a:cs typeface="Times New Roman" pitchFamily="18" charset="0"/>
              </a:rPr>
              <a:t>Унос дијетних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влакана</a:t>
            </a:r>
          </a:p>
          <a:p>
            <a:pPr marL="0" indent="0">
              <a:lnSpc>
                <a:spcPct val="80000"/>
              </a:lnSpc>
              <a:buNone/>
            </a:pPr>
            <a:r>
              <a:rPr lang="sr-Cyrl-RS" sz="2400" dirty="0" smtClean="0">
                <a:latin typeface="Times New Roman" pitchFamily="18" charset="0"/>
                <a:cs typeface="Times New Roman" pitchFamily="18" charset="0"/>
              </a:rPr>
              <a:t>ниска енергетска вредност-</a:t>
            </a:r>
            <a:r>
              <a:rPr lang="sr-Cyrl-CS" sz="2400" dirty="0" smtClean="0">
                <a:latin typeface="Times New Roman" pitchFamily="18" charset="0"/>
                <a:cs typeface="Times New Roman" pitchFamily="18" charset="0"/>
              </a:rPr>
              <a:t>смањује се</a:t>
            </a:r>
            <a:r>
              <a:rPr lang="sr-Latn-CS" sz="2400" dirty="0" smtClean="0">
                <a:latin typeface="Times New Roman" pitchFamily="18" charset="0"/>
                <a:cs typeface="Times New Roman" pitchFamily="18" charset="0"/>
              </a:rPr>
              <a:t> </a:t>
            </a:r>
            <a:r>
              <a:rPr lang="sr-Cyrl-CS" sz="2400" dirty="0">
                <a:latin typeface="Times New Roman" pitchFamily="18" charset="0"/>
                <a:cs typeface="Times New Roman" pitchFamily="18" charset="0"/>
              </a:rPr>
              <a:t>ризик</a:t>
            </a:r>
            <a:r>
              <a:rPr lang="sr-Latn-CS" sz="2400" dirty="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за настанк </a:t>
            </a:r>
            <a:r>
              <a:rPr lang="sr-Cyrl-CS" sz="2400" dirty="0" smtClean="0">
                <a:latin typeface="Times New Roman" pitchFamily="18" charset="0"/>
                <a:cs typeface="Times New Roman" pitchFamily="18" charset="0"/>
              </a:rPr>
              <a:t>гојазности </a:t>
            </a:r>
          </a:p>
          <a:p>
            <a:pPr marL="0" indent="0">
              <a:lnSpc>
                <a:spcPct val="80000"/>
              </a:lnSpc>
              <a:buNone/>
            </a:pPr>
            <a:r>
              <a:rPr lang="sr-Cyrl-RS" sz="2400" dirty="0" smtClean="0">
                <a:latin typeface="Times New Roman" pitchFamily="18" charset="0"/>
                <a:cs typeface="Times New Roman" pitchFamily="18" charset="0"/>
              </a:rPr>
              <a:t>због хемијског </a:t>
            </a:r>
            <a:r>
              <a:rPr lang="sr-Cyrl-RS" sz="2400" dirty="0">
                <a:latin typeface="Times New Roman" pitchFamily="18" charset="0"/>
                <a:cs typeface="Times New Roman" pitchFamily="18" charset="0"/>
              </a:rPr>
              <a:t>састава  и присуства минералних материја и витамина/провитамина </a:t>
            </a:r>
            <a:r>
              <a:rPr lang="sr-Cyrl-CS" sz="2400" dirty="0">
                <a:latin typeface="Times New Roman" pitchFamily="18" charset="0"/>
                <a:cs typeface="Times New Roman" pitchFamily="18" charset="0"/>
              </a:rPr>
              <a:t>смањује</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ризик</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за настанак</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неких </a:t>
            </a:r>
            <a:r>
              <a:rPr lang="sr-Cyrl-CS" sz="2400" dirty="0">
                <a:latin typeface="Times New Roman" pitchFamily="18" charset="0"/>
                <a:cs typeface="Times New Roman" pitchFamily="18" charset="0"/>
              </a:rPr>
              <a:t>хроничних</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болести: кардиовасуларне болести, хиперлипидемије, анемија, дефект неуралне тубе, опстипација, дивертикулоза црева, хемороиди, карцином дебелог црева</a:t>
            </a:r>
            <a:r>
              <a:rPr lang="sr-Cyrl-CS" sz="2400" dirty="0" smtClean="0">
                <a:latin typeface="Times New Roman" pitchFamily="18" charset="0"/>
                <a:cs typeface="Times New Roman" pitchFamily="18" charset="0"/>
              </a:rPr>
              <a:t>...</a:t>
            </a:r>
            <a:endParaRPr lang="sr-Cyrl-RS" sz="2400" dirty="0">
              <a:latin typeface="Times New Roman" pitchFamily="18" charset="0"/>
              <a:cs typeface="Times New Roman" pitchFamily="18" charset="0"/>
            </a:endParaRPr>
          </a:p>
          <a:p>
            <a:pPr>
              <a:lnSpc>
                <a:spcPct val="80000"/>
              </a:lnSpc>
            </a:pP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8035513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457200" y="333374"/>
            <a:ext cx="8229600" cy="6524626"/>
          </a:xfrm>
        </p:spPr>
        <p:txBody>
          <a:bodyPr>
            <a:normAutofit fontScale="92500" lnSpcReduction="20000"/>
          </a:bodyPr>
          <a:lstStyle/>
          <a:p>
            <a:pPr indent="22225">
              <a:buFontTx/>
              <a:buNone/>
            </a:pPr>
            <a:r>
              <a:rPr lang="sr-Cyrl-RS" sz="2400" b="1" dirty="0" smtClean="0">
                <a:latin typeface="Times New Roman" pitchFamily="18" charset="0"/>
                <a:cs typeface="Times New Roman" pitchFamily="18" charset="0"/>
              </a:rPr>
              <a:t>ТРЕЋИ СПРАТ</a:t>
            </a:r>
            <a:endParaRPr lang="en-US" sz="2400" b="1" dirty="0" smtClean="0">
              <a:latin typeface="Times New Roman" pitchFamily="18" charset="0"/>
              <a:cs typeface="Times New Roman" pitchFamily="18" charset="0"/>
            </a:endParaRPr>
          </a:p>
          <a:p>
            <a:pPr indent="22225">
              <a:buFontTx/>
              <a:buNone/>
            </a:pPr>
            <a:r>
              <a:rPr lang="sr-Cyrl-CS" sz="2400" b="1" dirty="0" smtClean="0">
                <a:latin typeface="Times New Roman" pitchFamily="18" charset="0"/>
                <a:cs typeface="Times New Roman" pitchFamily="18" charset="0"/>
              </a:rPr>
              <a:t>Коштуњаво</a:t>
            </a:r>
            <a:r>
              <a:rPr lang="sr-Latn-C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во</a:t>
            </a:r>
            <a:r>
              <a:rPr lang="sr-Cyrl-CS" sz="2400" b="1" dirty="0" smtClean="0">
                <a:latin typeface="Times New Roman" pitchFamily="18" charset="0"/>
                <a:cs typeface="Times New Roman" pitchFamily="18" charset="0"/>
              </a:rPr>
              <a:t>ће</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и</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легуминозе</a:t>
            </a:r>
            <a:r>
              <a:rPr lang="sr-Latn-CS" sz="2400" dirty="0" smtClean="0">
                <a:latin typeface="Times New Roman" pitchFamily="18" charset="0"/>
                <a:cs typeface="Times New Roman" pitchFamily="18" charset="0"/>
              </a:rPr>
              <a:t> (1 -</a:t>
            </a:r>
            <a:r>
              <a:rPr lang="en-US" sz="2400" dirty="0" smtClean="0">
                <a:latin typeface="Times New Roman" pitchFamily="18" charset="0"/>
                <a:cs typeface="Times New Roman" pitchFamily="18" charset="0"/>
              </a:rPr>
              <a:t> </a:t>
            </a:r>
            <a:r>
              <a:rPr lang="sr-Latn-CS" sz="2400" dirty="0" smtClean="0">
                <a:latin typeface="Times New Roman" pitchFamily="18" charset="0"/>
                <a:cs typeface="Times New Roman" pitchFamily="18" charset="0"/>
              </a:rPr>
              <a:t>3 </a:t>
            </a:r>
            <a:r>
              <a:rPr lang="sr-Cyrl-CS" sz="2400" dirty="0" smtClean="0">
                <a:latin typeface="Times New Roman" pitchFamily="18" charset="0"/>
                <a:cs typeface="Times New Roman" pitchFamily="18" charset="0"/>
              </a:rPr>
              <a:t>пута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днев</a:t>
            </a:r>
            <a:r>
              <a:rPr lang="en-US" sz="2400" dirty="0" smtClean="0">
                <a:latin typeface="Times New Roman" pitchFamily="18" charset="0"/>
                <a:cs typeface="Times New Roman" pitchFamily="18" charset="0"/>
              </a:rPr>
              <a:t>н</a:t>
            </a:r>
            <a:r>
              <a:rPr lang="sr-Cyrl-CS" sz="2400" dirty="0" smtClean="0">
                <a:latin typeface="Times New Roman" pitchFamily="18" charset="0"/>
                <a:cs typeface="Times New Roman" pitchFamily="18" charset="0"/>
              </a:rPr>
              <a:t>о</a:t>
            </a:r>
            <a:r>
              <a:rPr lang="sr-Latn-C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indent="22225">
              <a:buFontTx/>
              <a:buNone/>
            </a:pPr>
            <a:endParaRPr lang="sr-Latn-CS" sz="2400" dirty="0" smtClean="0">
              <a:latin typeface="Times New Roman" pitchFamily="18" charset="0"/>
              <a:cs typeface="Times New Roman" pitchFamily="18" charset="0"/>
            </a:endParaRPr>
          </a:p>
          <a:p>
            <a:pPr indent="22225"/>
            <a:r>
              <a:rPr lang="sr-Cyrl-CS" sz="2400" dirty="0">
                <a:latin typeface="Times New Roman" pitchFamily="18" charset="0"/>
                <a:cs typeface="Times New Roman" pitchFamily="18" charset="0"/>
              </a:rPr>
              <a:t>извори</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д</a:t>
            </a:r>
            <a:r>
              <a:rPr lang="en-US" sz="2400" dirty="0">
                <a:latin typeface="Times New Roman" pitchFamily="18" charset="0"/>
                <a:cs typeface="Times New Roman" pitchFamily="18" charset="0"/>
              </a:rPr>
              <a:t>и</a:t>
            </a:r>
            <a:r>
              <a:rPr lang="sr-Cyrl-CS" sz="2400" dirty="0">
                <a:latin typeface="Times New Roman" pitchFamily="18" charset="0"/>
                <a:cs typeface="Times New Roman" pitchFamily="18" charset="0"/>
              </a:rPr>
              <a:t>јетних</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влак</a:t>
            </a:r>
            <a:r>
              <a:rPr lang="en-US" sz="2400" dirty="0">
                <a:latin typeface="Times New Roman" pitchFamily="18" charset="0"/>
                <a:cs typeface="Times New Roman" pitchFamily="18" charset="0"/>
              </a:rPr>
              <a:t>а</a:t>
            </a:r>
            <a:r>
              <a:rPr lang="sr-Cyrl-CS" sz="2400" dirty="0">
                <a:latin typeface="Times New Roman" pitchFamily="18" charset="0"/>
                <a:cs typeface="Times New Roman" pitchFamily="18" charset="0"/>
              </a:rPr>
              <a:t>на</a:t>
            </a:r>
            <a:r>
              <a:rPr lang="sr-Cyrl-RS" sz="2400" dirty="0">
                <a:latin typeface="Times New Roman" pitchFamily="18" charset="0"/>
                <a:cs typeface="Times New Roman" pitchFamily="18" charset="0"/>
              </a:rPr>
              <a:t> (купус, краставац)</a:t>
            </a:r>
            <a:endParaRPr lang="sr-Latn-CS" sz="2400" dirty="0">
              <a:latin typeface="Times New Roman" pitchFamily="18" charset="0"/>
              <a:cs typeface="Times New Roman" pitchFamily="18" charset="0"/>
            </a:endParaRPr>
          </a:p>
          <a:p>
            <a:pPr indent="22225"/>
            <a:r>
              <a:rPr lang="en-US" sz="2400" dirty="0" smtClean="0">
                <a:latin typeface="Times New Roman" pitchFamily="18" charset="0"/>
                <a:cs typeface="Times New Roman" pitchFamily="18" charset="0"/>
              </a:rPr>
              <a:t>и</a:t>
            </a:r>
            <a:r>
              <a:rPr lang="sr-Cyrl-CS" sz="2400" dirty="0" smtClean="0">
                <a:latin typeface="Times New Roman" pitchFamily="18" charset="0"/>
                <a:cs typeface="Times New Roman" pitchFamily="18" charset="0"/>
              </a:rPr>
              <a:t>звори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протеина и ес</a:t>
            </a:r>
            <a:r>
              <a:rPr lang="en-US" sz="2400" dirty="0" smtClean="0">
                <a:latin typeface="Times New Roman" pitchFamily="18" charset="0"/>
                <a:cs typeface="Times New Roman" pitchFamily="18" charset="0"/>
              </a:rPr>
              <a:t>е</a:t>
            </a:r>
            <a:r>
              <a:rPr lang="sr-Cyrl-CS" sz="2400" dirty="0" smtClean="0">
                <a:latin typeface="Times New Roman" pitchFamily="18" charset="0"/>
                <a:cs typeface="Times New Roman" pitchFamily="18" charset="0"/>
              </a:rPr>
              <a:t>нцијалних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амино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киселина</a:t>
            </a:r>
            <a:r>
              <a:rPr lang="sr-Latn-CS" sz="2400" dirty="0" smtClean="0">
                <a:latin typeface="Times New Roman" pitchFamily="18" charset="0"/>
                <a:cs typeface="Times New Roman" pitchFamily="18" charset="0"/>
              </a:rPr>
              <a:t>;</a:t>
            </a:r>
          </a:p>
          <a:p>
            <a:pPr indent="22225"/>
            <a:r>
              <a:rPr lang="en-US" sz="2400" dirty="0" smtClean="0">
                <a:latin typeface="Times New Roman" pitchFamily="18" charset="0"/>
                <a:cs typeface="Times New Roman" pitchFamily="18" charset="0"/>
              </a:rPr>
              <a:t>и</a:t>
            </a:r>
            <a:r>
              <a:rPr lang="sr-Cyrl-CS" sz="2400" dirty="0" smtClean="0">
                <a:latin typeface="Times New Roman" pitchFamily="18" charset="0"/>
                <a:cs typeface="Times New Roman" pitchFamily="18" charset="0"/>
              </a:rPr>
              <a:t>звори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минералних материја: </a:t>
            </a:r>
            <a:r>
              <a:rPr lang="sr-Cyrl-CS" sz="2400" dirty="0" smtClean="0">
                <a:latin typeface="Times New Roman" pitchFamily="18" charset="0"/>
                <a:cs typeface="Times New Roman" pitchFamily="18" charset="0"/>
              </a:rPr>
              <a:t>гвожђа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калцијума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пасуљ</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граш</a:t>
            </a:r>
            <a:r>
              <a:rPr lang="en-US" sz="2400" dirty="0" smtClean="0">
                <a:latin typeface="Times New Roman" pitchFamily="18" charset="0"/>
                <a:cs typeface="Times New Roman" pitchFamily="18" charset="0"/>
              </a:rPr>
              <a:t>а</a:t>
            </a:r>
            <a:r>
              <a:rPr lang="sr-Cyrl-CS" sz="2400" dirty="0" smtClean="0">
                <a:latin typeface="Times New Roman" pitchFamily="18" charset="0"/>
                <a:cs typeface="Times New Roman" pitchFamily="18" charset="0"/>
              </a:rPr>
              <a:t>к</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сочиво</a:t>
            </a:r>
            <a:r>
              <a:rPr lang="sr-Latn-CS" sz="2400" dirty="0" smtClean="0">
                <a:latin typeface="Times New Roman" pitchFamily="18" charset="0"/>
                <a:cs typeface="Times New Roman" pitchFamily="18" charset="0"/>
              </a:rPr>
              <a:t>);</a:t>
            </a:r>
          </a:p>
          <a:p>
            <a:pPr indent="22225"/>
            <a:r>
              <a:rPr lang="sr-Cyrl-CS" sz="2400" dirty="0" smtClean="0">
                <a:latin typeface="Times New Roman" pitchFamily="18" charset="0"/>
                <a:cs typeface="Times New Roman" pitchFamily="18" charset="0"/>
              </a:rPr>
              <a:t>извори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л</a:t>
            </a:r>
            <a:r>
              <a:rPr lang="en-US" sz="2400" dirty="0" smtClean="0">
                <a:latin typeface="Times New Roman" pitchFamily="18" charset="0"/>
                <a:cs typeface="Times New Roman" pitchFamily="18" charset="0"/>
              </a:rPr>
              <a:t>и</a:t>
            </a:r>
            <a:r>
              <a:rPr lang="sr-Cyrl-CS" sz="2400" dirty="0" smtClean="0">
                <a:latin typeface="Times New Roman" pitchFamily="18" charset="0"/>
                <a:cs typeface="Times New Roman" pitchFamily="18" charset="0"/>
              </a:rPr>
              <a:t>пос</a:t>
            </a:r>
            <a:r>
              <a:rPr lang="en-US" sz="2400" dirty="0" smtClean="0">
                <a:latin typeface="Times New Roman" pitchFamily="18" charset="0"/>
                <a:cs typeface="Times New Roman" pitchFamily="18" charset="0"/>
              </a:rPr>
              <a:t>о</a:t>
            </a:r>
            <a:r>
              <a:rPr lang="sr-Cyrl-CS" sz="2400" dirty="0" smtClean="0">
                <a:latin typeface="Times New Roman" pitchFamily="18" charset="0"/>
                <a:cs typeface="Times New Roman" pitchFamily="18" charset="0"/>
              </a:rPr>
              <a:t>лубилн</a:t>
            </a:r>
            <a:r>
              <a:rPr lang="en-US" sz="2400" dirty="0" smtClean="0">
                <a:latin typeface="Times New Roman" pitchFamily="18" charset="0"/>
                <a:cs typeface="Times New Roman" pitchFamily="18" charset="0"/>
              </a:rPr>
              <a:t>и</a:t>
            </a:r>
            <a:r>
              <a:rPr lang="sr-Cyrl-CS" sz="2400" dirty="0" smtClean="0">
                <a:latin typeface="Times New Roman" pitchFamily="18" charset="0"/>
                <a:cs typeface="Times New Roman" pitchFamily="18" charset="0"/>
              </a:rPr>
              <a:t>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витамина</a:t>
            </a:r>
            <a:r>
              <a:rPr lang="en-US" sz="2400" dirty="0" smtClean="0">
                <a:latin typeface="Times New Roman" pitchFamily="18" charset="0"/>
                <a:cs typeface="Times New Roman" pitchFamily="18" charset="0"/>
              </a:rPr>
              <a:t> (A, D, E </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K)</a:t>
            </a:r>
            <a:r>
              <a:rPr lang="sr-Latn-CS" sz="2400" dirty="0" smtClean="0">
                <a:latin typeface="Times New Roman" pitchFamily="18" charset="0"/>
                <a:cs typeface="Times New Roman" pitchFamily="18" charset="0"/>
              </a:rPr>
              <a:t>;</a:t>
            </a:r>
          </a:p>
          <a:p>
            <a:pPr indent="22225"/>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извори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незасићених </a:t>
            </a:r>
            <a:r>
              <a:rPr lang="sr-Cyrl-CS" sz="2400" dirty="0" smtClean="0">
                <a:latin typeface="Times New Roman" pitchFamily="18" charset="0"/>
                <a:cs typeface="Times New Roman" pitchFamily="18" charset="0"/>
              </a:rPr>
              <a:t>масних киселина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орах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лешник</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бадем</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ки</a:t>
            </a:r>
            <a:r>
              <a:rPr lang="en-US" sz="2400" dirty="0" err="1" smtClean="0">
                <a:latin typeface="Times New Roman" pitchFamily="18" charset="0"/>
                <a:cs typeface="Times New Roman" pitchFamily="18" charset="0"/>
              </a:rPr>
              <a:t>ки</a:t>
            </a:r>
            <a:r>
              <a:rPr lang="sr-Cyrl-CS" sz="2400" dirty="0" smtClean="0">
                <a:latin typeface="Times New Roman" pitchFamily="18" charset="0"/>
                <a:cs typeface="Times New Roman" pitchFamily="18" charset="0"/>
              </a:rPr>
              <a:t>рик</a:t>
            </a:r>
            <a:r>
              <a:rPr lang="en-U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пистаћи</a:t>
            </a:r>
            <a:r>
              <a:rPr lang="sr-Latn-CS" sz="2400" dirty="0" smtClean="0">
                <a:latin typeface="Times New Roman" pitchFamily="18" charset="0"/>
                <a:cs typeface="Times New Roman" pitchFamily="18" charset="0"/>
              </a:rPr>
              <a:t>).</a:t>
            </a:r>
            <a:endParaRPr lang="sr-Cyrl-RS" sz="2400" dirty="0" smtClean="0">
              <a:latin typeface="Times New Roman" pitchFamily="18" charset="0"/>
              <a:cs typeface="Times New Roman" pitchFamily="18" charset="0"/>
            </a:endParaRPr>
          </a:p>
          <a:p>
            <a:pPr indent="0">
              <a:buNone/>
            </a:pPr>
            <a:endParaRPr lang="sr-Cyrl-RS" sz="2400" dirty="0" smtClean="0">
              <a:latin typeface="Times New Roman" pitchFamily="18" charset="0"/>
              <a:cs typeface="Times New Roman" pitchFamily="18" charset="0"/>
            </a:endParaRPr>
          </a:p>
          <a:p>
            <a:pPr indent="0">
              <a:buNone/>
            </a:pPr>
            <a:r>
              <a:rPr lang="sr-Cyrl-RS" sz="2400" b="1" dirty="0" smtClean="0">
                <a:latin typeface="Times New Roman" pitchFamily="18" charset="0"/>
                <a:cs typeface="Times New Roman" pitchFamily="18" charset="0"/>
              </a:rPr>
              <a:t>ЧЕТВРТИ СПРАТ</a:t>
            </a:r>
          </a:p>
          <a:p>
            <a:pPr indent="22225">
              <a:buFontTx/>
              <a:buNone/>
            </a:pPr>
            <a:r>
              <a:rPr lang="sr-Cyrl-CS" sz="2400" b="1" dirty="0" smtClean="0">
                <a:latin typeface="Times New Roman" pitchFamily="18" charset="0"/>
                <a:cs typeface="Times New Roman" pitchFamily="18" charset="0"/>
              </a:rPr>
              <a:t>Риба</a:t>
            </a:r>
            <a:r>
              <a:rPr lang="sr-Latn-CS" sz="2400" b="1" dirty="0">
                <a:latin typeface="Times New Roman" pitchFamily="18" charset="0"/>
                <a:cs typeface="Times New Roman" pitchFamily="18" charset="0"/>
              </a:rPr>
              <a:t>, </a:t>
            </a:r>
            <a:r>
              <a:rPr lang="sr-Cyrl-CS" sz="2400" b="1" dirty="0">
                <a:latin typeface="Times New Roman" pitchFamily="18" charset="0"/>
                <a:cs typeface="Times New Roman" pitchFamily="18" charset="0"/>
              </a:rPr>
              <a:t>живина</a:t>
            </a:r>
            <a:r>
              <a:rPr lang="sr-Latn-CS" sz="2400" b="1" dirty="0">
                <a:latin typeface="Times New Roman" pitchFamily="18" charset="0"/>
                <a:cs typeface="Times New Roman" pitchFamily="18" charset="0"/>
              </a:rPr>
              <a:t> </a:t>
            </a:r>
            <a:r>
              <a:rPr lang="sr-Cyrl-CS" sz="2400" b="1" dirty="0">
                <a:latin typeface="Times New Roman" pitchFamily="18" charset="0"/>
                <a:cs typeface="Times New Roman" pitchFamily="18" charset="0"/>
              </a:rPr>
              <a:t>и</a:t>
            </a:r>
            <a:r>
              <a:rPr lang="sr-Latn-CS" sz="2400" b="1" dirty="0">
                <a:latin typeface="Times New Roman" pitchFamily="18" charset="0"/>
                <a:cs typeface="Times New Roman" pitchFamily="18" charset="0"/>
              </a:rPr>
              <a:t> </a:t>
            </a:r>
            <a:r>
              <a:rPr lang="sr-Cyrl-CS" sz="2400" b="1" dirty="0">
                <a:latin typeface="Times New Roman" pitchFamily="18" charset="0"/>
                <a:cs typeface="Times New Roman" pitchFamily="18" charset="0"/>
              </a:rPr>
              <a:t>јаја</a:t>
            </a:r>
            <a:r>
              <a:rPr lang="sr-Latn-CS" sz="2400" dirty="0">
                <a:latin typeface="Times New Roman" pitchFamily="18" charset="0"/>
                <a:cs typeface="Times New Roman" pitchFamily="18" charset="0"/>
              </a:rPr>
              <a:t> (0 – 2 </a:t>
            </a:r>
            <a:r>
              <a:rPr lang="sr-Cyrl-CS" sz="2400" dirty="0">
                <a:latin typeface="Times New Roman" pitchFamily="18" charset="0"/>
                <a:cs typeface="Times New Roman" pitchFamily="18" charset="0"/>
              </a:rPr>
              <a:t>пута</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дневно</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су</a:t>
            </a:r>
            <a:r>
              <a:rPr lang="sr-Latn-CS" sz="2400" dirty="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indent="22225">
              <a:buFontTx/>
              <a:buNone/>
            </a:pPr>
            <a:endParaRPr lang="sr-Latn-CS" sz="2400" dirty="0">
              <a:latin typeface="Times New Roman" pitchFamily="18" charset="0"/>
              <a:cs typeface="Times New Roman" pitchFamily="18" charset="0"/>
            </a:endParaRPr>
          </a:p>
          <a:p>
            <a:pPr indent="22225"/>
            <a:r>
              <a:rPr lang="sr-Cyrl-CS" sz="2400" dirty="0">
                <a:latin typeface="Times New Roman" pitchFamily="18" charset="0"/>
                <a:cs typeface="Times New Roman" pitchFamily="18" charset="0"/>
              </a:rPr>
              <a:t>извори</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протеина и есенцијалних масних киселина</a:t>
            </a:r>
            <a:r>
              <a:rPr lang="sr-Latn-CS" sz="2400" dirty="0">
                <a:latin typeface="Times New Roman" pitchFamily="18" charset="0"/>
                <a:cs typeface="Times New Roman" pitchFamily="18" charset="0"/>
              </a:rPr>
              <a:t>;</a:t>
            </a:r>
            <a:endParaRPr lang="sr-Cyrl-RS" sz="2400" dirty="0">
              <a:latin typeface="Times New Roman" pitchFamily="18" charset="0"/>
              <a:cs typeface="Times New Roman" pitchFamily="18" charset="0"/>
            </a:endParaRPr>
          </a:p>
          <a:p>
            <a:pPr indent="22225"/>
            <a:r>
              <a:rPr lang="sr-Cyrl-CS" sz="2400" dirty="0">
                <a:latin typeface="Times New Roman" pitchFamily="18" charset="0"/>
                <a:cs typeface="Times New Roman" pitchFamily="18" charset="0"/>
              </a:rPr>
              <a:t>извори витамина А </a:t>
            </a:r>
            <a:endParaRPr lang="sr-Latn-CS" sz="2400" dirty="0">
              <a:latin typeface="Times New Roman" pitchFamily="18" charset="0"/>
              <a:cs typeface="Times New Roman" pitchFamily="18" charset="0"/>
            </a:endParaRPr>
          </a:p>
          <a:p>
            <a:pPr indent="22225"/>
            <a:r>
              <a:rPr lang="sr-Cyrl-RS" sz="2400" dirty="0">
                <a:latin typeface="Times New Roman" pitchFamily="18" charset="0"/>
                <a:cs typeface="Times New Roman" pitchFamily="18" charset="0"/>
              </a:rPr>
              <a:t>живинско бело месо је</a:t>
            </a:r>
            <a:r>
              <a:rPr lang="sr-Latn-C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сиромашно</a:t>
            </a:r>
            <a:r>
              <a:rPr lang="sr-Latn-CS" sz="2400" dirty="0">
                <a:latin typeface="Times New Roman" pitchFamily="18" charset="0"/>
                <a:cs typeface="Times New Roman" pitchFamily="18" charset="0"/>
              </a:rPr>
              <a:t> </a:t>
            </a:r>
            <a:r>
              <a:rPr lang="sr-Cyrl-CS" sz="2400" dirty="0" smtClean="0">
                <a:latin typeface="Times New Roman" pitchFamily="18" charset="0"/>
                <a:cs typeface="Times New Roman" pitchFamily="18" charset="0"/>
              </a:rPr>
              <a:t>засићеним</a:t>
            </a:r>
            <a:r>
              <a:rPr lang="sr-Latn-CS" sz="2400" dirty="0" smtClean="0">
                <a:latin typeface="Times New Roman" pitchFamily="18" charset="0"/>
                <a:cs typeface="Times New Roman" pitchFamily="18" charset="0"/>
              </a:rPr>
              <a:t> </a:t>
            </a:r>
            <a:r>
              <a:rPr lang="sr-Cyrl-CS" sz="2400" dirty="0">
                <a:latin typeface="Times New Roman" pitchFamily="18" charset="0"/>
                <a:cs typeface="Times New Roman" pitchFamily="18" charset="0"/>
              </a:rPr>
              <a:t>мастима</a:t>
            </a:r>
            <a:r>
              <a:rPr lang="sr-Latn-CS" sz="2400" dirty="0">
                <a:latin typeface="Times New Roman" pitchFamily="18" charset="0"/>
                <a:cs typeface="Times New Roman" pitchFamily="18" charset="0"/>
              </a:rPr>
              <a:t>;</a:t>
            </a:r>
          </a:p>
          <a:p>
            <a:pPr indent="22225"/>
            <a:r>
              <a:rPr lang="en-US" sz="2400" dirty="0">
                <a:latin typeface="Times New Roman" pitchFamily="18" charset="0"/>
                <a:cs typeface="Times New Roman" pitchFamily="18" charset="0"/>
              </a:rPr>
              <a:t> </a:t>
            </a:r>
            <a:r>
              <a:rPr lang="sr-Cyrl-CS" sz="2400" dirty="0">
                <a:latin typeface="Times New Roman" pitchFamily="18" charset="0"/>
                <a:cs typeface="Times New Roman" pitchFamily="18" charset="0"/>
              </a:rPr>
              <a:t>јаја (корисна, највећа искористљивост хранљивих материја, ограничен унос на недељном нивоу)</a:t>
            </a:r>
            <a:endParaRPr lang="en-US" sz="2400" dirty="0">
              <a:latin typeface="Times New Roman" pitchFamily="18" charset="0"/>
              <a:cs typeface="Times New Roman" pitchFamily="18" charset="0"/>
            </a:endParaRPr>
          </a:p>
          <a:p>
            <a:pPr indent="22225"/>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2365865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1"/>
          </p:nvPr>
        </p:nvSpPr>
        <p:spPr>
          <a:xfrm>
            <a:off x="457200" y="549275"/>
            <a:ext cx="8229600" cy="5576888"/>
          </a:xfrm>
        </p:spPr>
        <p:txBody>
          <a:bodyPr>
            <a:normAutofit/>
          </a:bodyPr>
          <a:lstStyle/>
          <a:p>
            <a:pPr indent="22225">
              <a:buFontTx/>
              <a:buNone/>
            </a:pPr>
            <a:r>
              <a:rPr lang="sr-Cyrl-CS" sz="2400" b="1" dirty="0" smtClean="0">
                <a:latin typeface="Times New Roman" pitchFamily="18" charset="0"/>
                <a:cs typeface="Times New Roman" pitchFamily="18" charset="0"/>
              </a:rPr>
              <a:t>ПЕТИ СПРАТ</a:t>
            </a:r>
          </a:p>
          <a:p>
            <a:pPr indent="22225">
              <a:buFontTx/>
              <a:buNone/>
            </a:pPr>
            <a:endParaRPr lang="sr-Cyrl-CS" sz="2400" b="1" dirty="0">
              <a:latin typeface="Times New Roman" pitchFamily="18" charset="0"/>
              <a:cs typeface="Times New Roman" pitchFamily="18" charset="0"/>
            </a:endParaRPr>
          </a:p>
          <a:p>
            <a:pPr indent="22225">
              <a:buFontTx/>
              <a:buNone/>
            </a:pPr>
            <a:r>
              <a:rPr lang="sr-Cyrl-CS" sz="2400" b="1" dirty="0" smtClean="0">
                <a:latin typeface="Times New Roman" pitchFamily="18" charset="0"/>
                <a:cs typeface="Times New Roman" pitchFamily="18" charset="0"/>
              </a:rPr>
              <a:t>Млеко</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и</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млечни</a:t>
            </a:r>
            <a:r>
              <a:rPr lang="sr-Latn-C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производи</a:t>
            </a:r>
            <a:r>
              <a:rPr lang="sr-Latn-C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indent="22225">
              <a:buFontTx/>
              <a:buNone/>
            </a:pPr>
            <a:r>
              <a:rPr lang="sr-Latn-CS" sz="2400" dirty="0" smtClean="0">
                <a:latin typeface="Times New Roman" pitchFamily="18" charset="0"/>
                <a:cs typeface="Times New Roman" pitchFamily="18" charset="0"/>
              </a:rPr>
              <a:t>(1 - 2 </a:t>
            </a:r>
            <a:r>
              <a:rPr lang="sr-Cyrl-CS" sz="2400" dirty="0" smtClean="0">
                <a:latin typeface="Times New Roman" pitchFamily="18" charset="0"/>
                <a:cs typeface="Times New Roman" pitchFamily="18" charset="0"/>
              </a:rPr>
              <a:t>пута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дневно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су</a:t>
            </a:r>
            <a:r>
              <a:rPr lang="en-US" sz="2400" dirty="0" smtClean="0">
                <a:latin typeface="Times New Roman" pitchFamily="18" charset="0"/>
                <a:cs typeface="Times New Roman" pitchFamily="18" charset="0"/>
              </a:rPr>
              <a:t>:</a:t>
            </a:r>
          </a:p>
          <a:p>
            <a:pPr indent="22225">
              <a:buFontTx/>
              <a:buNone/>
            </a:pPr>
            <a:endParaRPr lang="en-US" sz="2400" dirty="0" smtClean="0">
              <a:latin typeface="Times New Roman" pitchFamily="18" charset="0"/>
              <a:cs typeface="Times New Roman" pitchFamily="18" charset="0"/>
            </a:endParaRPr>
          </a:p>
          <a:p>
            <a:pPr indent="22225"/>
            <a:r>
              <a:rPr lang="sr-Cyrl-CS" sz="2400" dirty="0" smtClean="0">
                <a:latin typeface="Times New Roman" pitchFamily="18" charset="0"/>
                <a:cs typeface="Times New Roman" pitchFamily="18" charset="0"/>
              </a:rPr>
              <a:t> извор</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калцијума</a:t>
            </a:r>
            <a:r>
              <a:rPr lang="sr-Latn-C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indent="22225"/>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извор</a:t>
            </a:r>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есенцијалних</a:t>
            </a:r>
            <a:r>
              <a:rPr lang="en-U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аминокиселина</a:t>
            </a:r>
            <a:endParaRPr lang="sr-Latn-CS" sz="2400" dirty="0" smtClean="0">
              <a:latin typeface="Times New Roman" pitchFamily="18" charset="0"/>
              <a:cs typeface="Times New Roman" pitchFamily="18" charset="0"/>
            </a:endParaRPr>
          </a:p>
          <a:p>
            <a:pPr indent="22225"/>
            <a:r>
              <a:rPr lang="sr-Latn-CS" sz="2400" b="1"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садрже засићене масне киселине </a:t>
            </a:r>
            <a:r>
              <a:rPr lang="sr-Cyrl-CS" sz="2400" dirty="0" smtClean="0">
                <a:latin typeface="Times New Roman" pitchFamily="18" charset="0"/>
                <a:cs typeface="Times New Roman" pitchFamily="18" charset="0"/>
              </a:rPr>
              <a:t>млечне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са високим атерогеним потенцијалом (миристинска масна киселина)</a:t>
            </a:r>
          </a:p>
          <a:p>
            <a:pPr indent="22225"/>
            <a:r>
              <a:rPr lang="sr-Cyrl-CS" sz="2400" dirty="0" smtClean="0">
                <a:latin typeface="Times New Roman" pitchFamily="18" charset="0"/>
                <a:cs typeface="Times New Roman" pitchFamily="18" charset="0"/>
              </a:rPr>
              <a:t> избегавати и ограничити унос млечних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производа са високим садржајем млечних масноћа-бутер, милерам, качкаваљ, фета, кајмак</a:t>
            </a:r>
            <a:endParaRPr lang="sr-Cyrl-R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8543217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1"/>
          </p:nvPr>
        </p:nvSpPr>
        <p:spPr>
          <a:xfrm>
            <a:off x="457200" y="188913"/>
            <a:ext cx="8507413" cy="6408737"/>
          </a:xfrm>
        </p:spPr>
        <p:txBody>
          <a:bodyPr/>
          <a:lstStyle/>
          <a:p>
            <a:pPr indent="22225">
              <a:lnSpc>
                <a:spcPct val="80000"/>
              </a:lnSpc>
              <a:buFontTx/>
              <a:buNone/>
            </a:pPr>
            <a:r>
              <a:rPr lang="sr-Latn-CS" sz="2400" dirty="0" smtClean="0">
                <a:solidFill>
                  <a:srgbClr val="FFFFCC"/>
                </a:solidFill>
              </a:rPr>
              <a:t>	</a:t>
            </a:r>
            <a:endParaRPr lang="en-US" sz="2400" dirty="0" smtClean="0">
              <a:solidFill>
                <a:srgbClr val="FFFFCC"/>
              </a:solidFill>
            </a:endParaRPr>
          </a:p>
          <a:p>
            <a:pPr indent="22225">
              <a:lnSpc>
                <a:spcPct val="80000"/>
              </a:lnSpc>
              <a:buFontTx/>
              <a:buNone/>
            </a:pPr>
            <a:r>
              <a:rPr lang="sr-Cyrl-RS" sz="2400" b="1" dirty="0" smtClean="0">
                <a:latin typeface="Times New Roman" pitchFamily="18" charset="0"/>
                <a:cs typeface="Times New Roman" pitchFamily="18" charset="0"/>
              </a:rPr>
              <a:t>ВРХ ПИРАМИДЕ:</a:t>
            </a:r>
            <a:endParaRPr lang="sr-Latn-CS" sz="2400" b="1" dirty="0" smtClean="0">
              <a:latin typeface="Times New Roman" pitchFamily="18" charset="0"/>
              <a:cs typeface="Times New Roman" pitchFamily="18" charset="0"/>
            </a:endParaRPr>
          </a:p>
          <a:p>
            <a:pPr indent="22225">
              <a:lnSpc>
                <a:spcPct val="80000"/>
              </a:lnSpc>
              <a:buFontTx/>
              <a:buNone/>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најмањи дневни унос</a:t>
            </a:r>
          </a:p>
          <a:p>
            <a:pPr indent="22225">
              <a:lnSpc>
                <a:spcPct val="80000"/>
              </a:lnSpc>
              <a:buFontTx/>
              <a:buNone/>
            </a:pPr>
            <a:r>
              <a:rPr lang="sr-Cyrl-RS" sz="2400" dirty="0" smtClean="0">
                <a:latin typeface="Times New Roman" pitchFamily="18" charset="0"/>
                <a:cs typeface="Times New Roman" pitchFamily="18" charset="0"/>
              </a:rPr>
              <a:t>Редуковати уносе:</a:t>
            </a:r>
            <a:endParaRPr lang="sr-Latn-CS" sz="2400" dirty="0" smtClean="0">
              <a:latin typeface="Times New Roman" pitchFamily="18" charset="0"/>
              <a:cs typeface="Times New Roman" pitchFamily="18" charset="0"/>
            </a:endParaRPr>
          </a:p>
          <a:p>
            <a:pPr indent="22225">
              <a:lnSpc>
                <a:spcPct val="80000"/>
              </a:lnSpc>
              <a:buFontTx/>
              <a:buNone/>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a:t>
            </a:r>
            <a:r>
              <a:rPr lang="sr-Cyrl-CS" sz="2400" dirty="0" smtClean="0">
                <a:latin typeface="Times New Roman" pitchFamily="18" charset="0"/>
                <a:cs typeface="Times New Roman" pitchFamily="18" charset="0"/>
              </a:rPr>
              <a:t>Црвено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месо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бутер/маслац</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(због изузетно високог садржаја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засићених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масних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киселина)</a:t>
            </a:r>
            <a:r>
              <a:rPr lang="sr-Cyrl-RS" sz="2400" dirty="0" smtClean="0">
                <a:latin typeface="Times New Roman" pitchFamily="18" charset="0"/>
                <a:cs typeface="Times New Roman" pitchFamily="18" charset="0"/>
              </a:rPr>
              <a:t>, </a:t>
            </a:r>
          </a:p>
          <a:p>
            <a:pPr indent="22225">
              <a:lnSpc>
                <a:spcPct val="80000"/>
              </a:lnSpc>
              <a:buFontTx/>
              <a:buNone/>
            </a:pPr>
            <a:endParaRPr lang="sr-Latn-CS" sz="2400" dirty="0" smtClean="0">
              <a:latin typeface="Times New Roman" pitchFamily="18" charset="0"/>
              <a:cs typeface="Times New Roman" pitchFamily="18" charset="0"/>
            </a:endParaRPr>
          </a:p>
          <a:p>
            <a:pPr indent="22225">
              <a:lnSpc>
                <a:spcPct val="80000"/>
              </a:lnSpc>
              <a:buFontTx/>
              <a:buNone/>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a:t>
            </a:r>
            <a:r>
              <a:rPr lang="sr-Cyrl-CS" sz="2400" dirty="0" smtClean="0">
                <a:latin typeface="Times New Roman" pitchFamily="18" charset="0"/>
                <a:cs typeface="Times New Roman" pitchFamily="18" charset="0"/>
              </a:rPr>
              <a:t>Бели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хлеб</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бели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пир</a:t>
            </a:r>
            <a:r>
              <a:rPr lang="en-US" sz="2400" dirty="0" smtClean="0">
                <a:latin typeface="Times New Roman" pitchFamily="18" charset="0"/>
                <a:cs typeface="Times New Roman" pitchFamily="18" charset="0"/>
              </a:rPr>
              <a:t>и</a:t>
            </a:r>
            <a:r>
              <a:rPr lang="sr-Cyrl-CS" sz="2400" dirty="0" smtClean="0">
                <a:latin typeface="Times New Roman" pitchFamily="18" charset="0"/>
                <a:cs typeface="Times New Roman" pitchFamily="18" charset="0"/>
              </a:rPr>
              <a:t>нач</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кромпир</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тестени</a:t>
            </a:r>
            <a:r>
              <a:rPr lang="en-US" sz="2400" dirty="0" smtClean="0">
                <a:latin typeface="Times New Roman" pitchFamily="18" charset="0"/>
                <a:cs typeface="Times New Roman" pitchFamily="18" charset="0"/>
              </a:rPr>
              <a:t>н</a:t>
            </a:r>
            <a:r>
              <a:rPr lang="sr-Cyrl-CS" sz="2400" dirty="0" smtClean="0">
                <a:latin typeface="Times New Roman" pitchFamily="18" charset="0"/>
                <a:cs typeface="Times New Roman" pitchFamily="18" charset="0"/>
              </a:rPr>
              <a:t>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со</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слаткиш</a:t>
            </a:r>
            <a:r>
              <a:rPr lang="en-U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p>
          <a:p>
            <a:pPr indent="22225">
              <a:lnSpc>
                <a:spcPct val="80000"/>
              </a:lnSpc>
              <a:buFontTx/>
              <a:buNone/>
            </a:pPr>
            <a:r>
              <a:rPr lang="sr-Latn-CS" sz="2400" dirty="0" smtClean="0">
                <a:latin typeface="Times New Roman" pitchFamily="18" charset="0"/>
                <a:cs typeface="Times New Roman" pitchFamily="18" charset="0"/>
              </a:rPr>
              <a:t>	</a:t>
            </a:r>
          </a:p>
          <a:p>
            <a:pPr indent="22225">
              <a:lnSpc>
                <a:spcPct val="8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 висок гликемијски индекс</a:t>
            </a:r>
          </a:p>
          <a:p>
            <a:pPr indent="22225">
              <a:lnSpc>
                <a:spcPct val="80000"/>
              </a:lnSpc>
            </a:pP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доприносе настанку гојазности</a:t>
            </a:r>
            <a:endParaRPr lang="sr-Cyrl-RS" sz="2400" dirty="0">
              <a:latin typeface="Times New Roman" pitchFamily="18" charset="0"/>
              <a:cs typeface="Times New Roman" pitchFamily="18" charset="0"/>
            </a:endParaRPr>
          </a:p>
          <a:p>
            <a:pPr indent="22225">
              <a:lnSpc>
                <a:spcPct val="80000"/>
              </a:lnSpc>
            </a:pPr>
            <a:r>
              <a:rPr lang="sr-Cyrl-RS" sz="2400" dirty="0" smtClean="0">
                <a:latin typeface="Times New Roman" pitchFamily="18" charset="0"/>
                <a:cs typeface="Times New Roman" pitchFamily="18" charset="0"/>
              </a:rPr>
              <a:t> повећавају ризик за настанак хипертензије, </a:t>
            </a:r>
            <a:r>
              <a:rPr lang="sr-Cyrl-CS" sz="2400" dirty="0" smtClean="0">
                <a:latin typeface="Times New Roman" pitchFamily="18" charset="0"/>
                <a:cs typeface="Times New Roman" pitchFamily="18" charset="0"/>
              </a:rPr>
              <a:t>шећ</a:t>
            </a:r>
            <a:r>
              <a:rPr lang="en-US" sz="2400" dirty="0" smtClean="0">
                <a:latin typeface="Times New Roman" pitchFamily="18" charset="0"/>
                <a:cs typeface="Times New Roman" pitchFamily="18" charset="0"/>
              </a:rPr>
              <a:t>е</a:t>
            </a:r>
            <a:r>
              <a:rPr lang="sr-Cyrl-CS" sz="2400" dirty="0" smtClean="0">
                <a:latin typeface="Times New Roman" pitchFamily="18" charset="0"/>
                <a:cs typeface="Times New Roman" pitchFamily="18" charset="0"/>
              </a:rPr>
              <a:t>рне</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болести</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метаболичог</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синдрома</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срчаних</a:t>
            </a:r>
            <a:r>
              <a:rPr lang="sr-Latn-CS" sz="2400"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обољења</a:t>
            </a:r>
            <a:endParaRPr lang="sr-Cyrl-RS" sz="2400" dirty="0">
              <a:latin typeface="Times New Roman" pitchFamily="18" charset="0"/>
              <a:cs typeface="Times New Roman" pitchFamily="18" charset="0"/>
            </a:endParaRPr>
          </a:p>
          <a:p>
            <a:pPr indent="22225">
              <a:lnSpc>
                <a:spcPct val="80000"/>
              </a:lnSpc>
            </a:pPr>
            <a:endParaRPr lang="sr-Cyrl-RS" sz="2400" dirty="0" smtClean="0">
              <a:latin typeface="Times New Roman" pitchFamily="18" charset="0"/>
              <a:cs typeface="Times New Roman" pitchFamily="18" charset="0"/>
            </a:endParaRPr>
          </a:p>
          <a:p>
            <a:pPr indent="0">
              <a:lnSpc>
                <a:spcPct val="80000"/>
              </a:lnSpc>
              <a:buNone/>
            </a:pP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9276977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755576" y="1268760"/>
            <a:ext cx="8135937" cy="4751388"/>
          </a:xfrm>
        </p:spPr>
        <p:txBody>
          <a:bodyPr/>
          <a:lstStyle/>
          <a:p>
            <a:pPr algn="just">
              <a:buFontTx/>
              <a:buNone/>
            </a:pPr>
            <a:r>
              <a:rPr lang="sr-Cyrl-CS" sz="2400" b="1" dirty="0" smtClean="0"/>
              <a:t>„</a:t>
            </a:r>
            <a:r>
              <a:rPr lang="sr-Cyrl-CS" sz="2400" dirty="0" smtClean="0">
                <a:latin typeface="Times New Roman" pitchFamily="18" charset="0"/>
                <a:cs typeface="Times New Roman" pitchFamily="18" charset="0"/>
              </a:rPr>
              <a:t>Пирамида исхране“ представљена је системом група намирница које треба конзумирати у току дана.</a:t>
            </a:r>
            <a:endParaRPr lang="en-US" sz="2400" dirty="0" smtClean="0">
              <a:latin typeface="Times New Roman" pitchFamily="18" charset="0"/>
              <a:cs typeface="Times New Roman" pitchFamily="18" charset="0"/>
            </a:endParaRPr>
          </a:p>
          <a:p>
            <a:pPr algn="just">
              <a:buFontTx/>
              <a:buNone/>
            </a:pPr>
            <a:endParaRPr lang="sr-Cyrl-CS" sz="2400" dirty="0" smtClean="0">
              <a:latin typeface="Times New Roman" pitchFamily="18" charset="0"/>
              <a:cs typeface="Times New Roman" pitchFamily="18" charset="0"/>
            </a:endParaRPr>
          </a:p>
          <a:p>
            <a:pPr algn="just">
              <a:buFontTx/>
              <a:buNone/>
            </a:pPr>
            <a:r>
              <a:rPr lang="sr-Cyrl-CS" sz="2400" dirty="0" smtClean="0">
                <a:latin typeface="Times New Roman" pitchFamily="18" charset="0"/>
                <a:cs typeface="Times New Roman" pitchFamily="18" charset="0"/>
              </a:rPr>
              <a:t>	При састављању дневног оброка планира се бар једна намирница из сваке групе, а оне се могу у групи замењивати, а да при томе биолошка вредност исхране не буде умањена.</a:t>
            </a:r>
            <a:endParaRPr lang="sr-Latn-CS" sz="2400" dirty="0" smtClean="0">
              <a:latin typeface="Times New Roman" pitchFamily="18" charset="0"/>
              <a:cs typeface="Times New Roman" pitchFamily="18" charset="0"/>
            </a:endParaRPr>
          </a:p>
        </p:txBody>
      </p:sp>
      <p:sp>
        <p:nvSpPr>
          <p:cNvPr id="57347" name="Rectangle 3"/>
          <p:cNvSpPr>
            <a:spLocks noGrp="1" noChangeArrowheads="1"/>
          </p:cNvSpPr>
          <p:nvPr>
            <p:ph type="title"/>
          </p:nvPr>
        </p:nvSpPr>
        <p:spPr>
          <a:xfrm>
            <a:off x="323528" y="548680"/>
            <a:ext cx="8027987" cy="587375"/>
          </a:xfrm>
          <a:noFill/>
        </p:spPr>
        <p:txBody>
          <a:bodyPr anchor="b">
            <a:normAutofit/>
          </a:bodyPr>
          <a:lstStyle/>
          <a:p>
            <a:pPr algn="just"/>
            <a:r>
              <a:rPr lang="sr-Cyrl-CS" sz="2400" b="1" dirty="0" smtClean="0">
                <a:latin typeface="Times New Roman" pitchFamily="18" charset="0"/>
                <a:cs typeface="Times New Roman" pitchFamily="18" charset="0"/>
              </a:rPr>
              <a:t>ПЛАНИРАЊЕ И САСТАВЉАЊЕ ДНЕВНОГ ОБРОКА</a:t>
            </a:r>
            <a:endParaRPr lang="sr-Latn-CS" sz="2400"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7041628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539750" y="1071547"/>
            <a:ext cx="8064500" cy="5381642"/>
          </a:xfrm>
        </p:spPr>
        <p:txBody>
          <a:bodyPr/>
          <a:lstStyle/>
          <a:p>
            <a:pPr>
              <a:lnSpc>
                <a:spcPct val="80000"/>
              </a:lnSpc>
              <a:buFontTx/>
              <a:buNone/>
            </a:pPr>
            <a:r>
              <a:rPr lang="sr-Cyrl-CS" sz="2400" dirty="0" smtClean="0">
                <a:latin typeface="Times New Roman" pitchFamily="18" charset="0"/>
                <a:cs typeface="Times New Roman" pitchFamily="18" charset="0"/>
              </a:rPr>
              <a:t>Треба формирати: </a:t>
            </a:r>
            <a:endParaRPr lang="en-US" sz="2400" dirty="0" smtClean="0">
              <a:latin typeface="Times New Roman" pitchFamily="18" charset="0"/>
              <a:cs typeface="Times New Roman" pitchFamily="18" charset="0"/>
            </a:endParaRPr>
          </a:p>
          <a:p>
            <a:pPr>
              <a:lnSpc>
                <a:spcPct val="80000"/>
              </a:lnSpc>
              <a:buFontTx/>
              <a:buNone/>
            </a:pPr>
            <a:endParaRPr lang="sr-Cyrl-CS" sz="2400" dirty="0" smtClean="0">
              <a:latin typeface="Times New Roman" pitchFamily="18" charset="0"/>
              <a:cs typeface="Times New Roman" pitchFamily="18" charset="0"/>
            </a:endParaRPr>
          </a:p>
          <a:p>
            <a:pPr lvl="2">
              <a:lnSpc>
                <a:spcPct val="80000"/>
              </a:lnSpc>
            </a:pPr>
            <a:r>
              <a:rPr lang="sr-Cyrl-CS" dirty="0" smtClean="0">
                <a:latin typeface="Times New Roman" pitchFamily="18" charset="0"/>
                <a:cs typeface="Times New Roman" pitchFamily="18" charset="0"/>
              </a:rPr>
              <a:t>5 оброка </a:t>
            </a:r>
            <a:endParaRPr lang="en-US" dirty="0" smtClean="0">
              <a:latin typeface="Times New Roman" pitchFamily="18" charset="0"/>
              <a:cs typeface="Times New Roman" pitchFamily="18" charset="0"/>
            </a:endParaRPr>
          </a:p>
          <a:p>
            <a:pPr lvl="2">
              <a:lnSpc>
                <a:spcPct val="80000"/>
              </a:lnSpc>
              <a:buFontTx/>
              <a:buNone/>
            </a:pPr>
            <a:endParaRPr lang="sr-Cyrl-CS" dirty="0" smtClean="0">
              <a:latin typeface="Times New Roman" pitchFamily="18" charset="0"/>
              <a:cs typeface="Times New Roman" pitchFamily="18" charset="0"/>
            </a:endParaRPr>
          </a:p>
          <a:p>
            <a:pPr lvl="3">
              <a:lnSpc>
                <a:spcPct val="80000"/>
              </a:lnSpc>
              <a:buFontTx/>
              <a:buNone/>
            </a:pPr>
            <a:r>
              <a:rPr lang="sr-Cyrl-CS" dirty="0" smtClean="0">
                <a:latin typeface="Times New Roman" pitchFamily="18" charset="0"/>
                <a:cs typeface="Times New Roman" pitchFamily="18" charset="0"/>
              </a:rPr>
              <a:t>- 3 главна оброка  </a:t>
            </a:r>
            <a:endParaRPr lang="en-US" dirty="0" smtClean="0">
              <a:latin typeface="Times New Roman" pitchFamily="18" charset="0"/>
              <a:cs typeface="Times New Roman" pitchFamily="18" charset="0"/>
            </a:endParaRPr>
          </a:p>
          <a:p>
            <a:pPr lvl="3">
              <a:lnSpc>
                <a:spcPct val="80000"/>
              </a:lnSpc>
            </a:pPr>
            <a:endParaRPr lang="sr-Cyrl-CS" dirty="0" smtClean="0">
              <a:latin typeface="Times New Roman" pitchFamily="18" charset="0"/>
              <a:cs typeface="Times New Roman" pitchFamily="18" charset="0"/>
            </a:endParaRPr>
          </a:p>
          <a:p>
            <a:pPr lvl="3">
              <a:lnSpc>
                <a:spcPct val="80000"/>
              </a:lnSpc>
              <a:buFontTx/>
              <a:buNone/>
            </a:pPr>
            <a:r>
              <a:rPr lang="sr-Cyrl-CS" dirty="0" smtClean="0">
                <a:latin typeface="Times New Roman" pitchFamily="18" charset="0"/>
                <a:cs typeface="Times New Roman" pitchFamily="18" charset="0"/>
              </a:rPr>
              <a:t>- две ужине</a:t>
            </a:r>
            <a:r>
              <a:rPr lang="sr-Cyrl-CS" sz="1600" dirty="0" smtClean="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a:lnSpc>
                <a:spcPct val="80000"/>
              </a:lnSpc>
              <a:buFontTx/>
              <a:buNone/>
            </a:pPr>
            <a:endParaRPr lang="sr-Cyrl-CS" sz="2400" dirty="0" smtClean="0">
              <a:latin typeface="Times New Roman" pitchFamily="18" charset="0"/>
              <a:cs typeface="Times New Roman" pitchFamily="18" charset="0"/>
            </a:endParaRPr>
          </a:p>
          <a:p>
            <a:pPr algn="just">
              <a:lnSpc>
                <a:spcPct val="80000"/>
              </a:lnSpc>
              <a:buFontTx/>
              <a:buNone/>
            </a:pPr>
            <a:r>
              <a:rPr lang="sr-Cyrl-CS" sz="2000" dirty="0" smtClean="0">
                <a:latin typeface="Times New Roman" pitchFamily="18" charset="0"/>
                <a:cs typeface="Times New Roman" pitchFamily="18" charset="0"/>
              </a:rPr>
              <a:t>	Чести мањи оброци хране равномерно распоређују есенцијалне хранљиве састојке у току дана, а уз то не оптерећују метаболизам великом енергијом.</a:t>
            </a:r>
            <a:endParaRPr lang="en-US" sz="2000" dirty="0" smtClean="0">
              <a:latin typeface="Times New Roman" pitchFamily="18" charset="0"/>
              <a:cs typeface="Times New Roman" pitchFamily="18" charset="0"/>
            </a:endParaRPr>
          </a:p>
          <a:p>
            <a:pPr>
              <a:lnSpc>
                <a:spcPct val="80000"/>
              </a:lnSpc>
            </a:pPr>
            <a:endParaRPr lang="sr-Latn-CS" sz="2000" b="1" dirty="0" smtClean="0"/>
          </a:p>
        </p:txBody>
      </p:sp>
      <p:sp>
        <p:nvSpPr>
          <p:cNvPr id="59395" name="Rectangle 3"/>
          <p:cNvSpPr>
            <a:spLocks noGrp="1" noChangeArrowheads="1"/>
          </p:cNvSpPr>
          <p:nvPr>
            <p:ph type="title"/>
          </p:nvPr>
        </p:nvSpPr>
        <p:spPr>
          <a:xfrm>
            <a:off x="571472" y="214290"/>
            <a:ext cx="8027987" cy="587375"/>
          </a:xfrm>
          <a:noFill/>
        </p:spPr>
        <p:txBody>
          <a:bodyPr anchor="b"/>
          <a:lstStyle/>
          <a:p>
            <a:pPr algn="just"/>
            <a:r>
              <a:rPr lang="sr-Cyrl-CS" sz="1800" b="1" dirty="0" smtClean="0">
                <a:latin typeface="Times New Roman" pitchFamily="18" charset="0"/>
                <a:cs typeface="Times New Roman" pitchFamily="18" charset="0"/>
              </a:rPr>
              <a:t>ПЛАНИРАЊЕ И САСТАВЉАЊЕ ДНЕВНОГ ОБРОКА</a:t>
            </a:r>
            <a:endParaRPr lang="sr-Latn-CS" sz="1800"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7997840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a:xfrm>
            <a:off x="179388" y="857233"/>
            <a:ext cx="8135937" cy="5740418"/>
          </a:xfrm>
        </p:spPr>
        <p:txBody>
          <a:bodyPr>
            <a:normAutofit fontScale="92500" lnSpcReduction="10000"/>
          </a:bodyPr>
          <a:lstStyle/>
          <a:p>
            <a:pPr>
              <a:lnSpc>
                <a:spcPct val="90000"/>
              </a:lnSpc>
              <a:buFontTx/>
              <a:buNone/>
            </a:pPr>
            <a:r>
              <a:rPr lang="sr-Cyrl-CS" sz="2400" dirty="0" smtClean="0"/>
              <a:t>	</a:t>
            </a:r>
            <a:r>
              <a:rPr lang="sr-Cyrl-CS" sz="2400" dirty="0" smtClean="0">
                <a:latin typeface="Times New Roman" pitchFamily="18" charset="0"/>
                <a:cs typeface="Times New Roman" pitchFamily="18" charset="0"/>
              </a:rPr>
              <a:t>При формирању оброка, треба обратити пажњу да</a:t>
            </a:r>
            <a:endParaRPr lang="en-US" sz="2400" dirty="0" smtClean="0">
              <a:latin typeface="Times New Roman" pitchFamily="18" charset="0"/>
              <a:cs typeface="Times New Roman" pitchFamily="18" charset="0"/>
            </a:endParaRPr>
          </a:p>
          <a:p>
            <a:pPr>
              <a:lnSpc>
                <a:spcPct val="90000"/>
              </a:lnSpc>
              <a:buFontTx/>
              <a:buNone/>
            </a:pPr>
            <a:endParaRPr lang="sr-Cyrl-CS" sz="2400" dirty="0" smtClean="0">
              <a:latin typeface="Times New Roman" pitchFamily="18" charset="0"/>
              <a:cs typeface="Times New Roman" pitchFamily="18" charset="0"/>
            </a:endParaRPr>
          </a:p>
          <a:p>
            <a:pPr lvl="2">
              <a:lnSpc>
                <a:spcPct val="90000"/>
              </a:lnSpc>
            </a:pPr>
            <a:r>
              <a:rPr lang="sr-Cyrl-CS" b="1" i="1" dirty="0" smtClean="0">
                <a:latin typeface="Times New Roman" pitchFamily="18" charset="0"/>
                <a:cs typeface="Times New Roman" pitchFamily="18" charset="0"/>
              </a:rPr>
              <a:t>масти</a:t>
            </a:r>
            <a:r>
              <a:rPr lang="sr-Cyrl-CS" dirty="0" smtClean="0">
                <a:latin typeface="Times New Roman" pitchFamily="18" charset="0"/>
                <a:cs typeface="Times New Roman" pitchFamily="18" charset="0"/>
              </a:rPr>
              <a:t> из хране треба да буду заступљене до </a:t>
            </a:r>
            <a:r>
              <a:rPr lang="sr-Cyrl-CS" b="1" dirty="0" smtClean="0">
                <a:latin typeface="Times New Roman" pitchFamily="18" charset="0"/>
                <a:cs typeface="Times New Roman" pitchFamily="18" charset="0"/>
              </a:rPr>
              <a:t>30% (20-25%)</a:t>
            </a:r>
            <a:endParaRPr lang="en-US" b="1" dirty="0" smtClean="0">
              <a:latin typeface="Times New Roman" pitchFamily="18" charset="0"/>
              <a:cs typeface="Times New Roman" pitchFamily="18" charset="0"/>
            </a:endParaRPr>
          </a:p>
          <a:p>
            <a:pPr lvl="2">
              <a:lnSpc>
                <a:spcPct val="90000"/>
              </a:lnSpc>
            </a:pPr>
            <a:endParaRPr lang="sr-Cyrl-CS" b="1" dirty="0" smtClean="0">
              <a:latin typeface="Times New Roman" pitchFamily="18" charset="0"/>
              <a:cs typeface="Times New Roman" pitchFamily="18" charset="0"/>
            </a:endParaRPr>
          </a:p>
          <a:p>
            <a:pPr lvl="2">
              <a:lnSpc>
                <a:spcPct val="90000"/>
              </a:lnSpc>
            </a:pPr>
            <a:r>
              <a:rPr lang="sr-Cyrl-CS" b="1" dirty="0" smtClean="0">
                <a:latin typeface="Times New Roman" pitchFamily="18" charset="0"/>
                <a:cs typeface="Times New Roman" pitchFamily="18" charset="0"/>
              </a:rPr>
              <a:t>укупни холестерол из хране</a:t>
            </a:r>
            <a:r>
              <a:rPr lang="sr-Cyrl-CS" dirty="0" smtClean="0">
                <a:latin typeface="Times New Roman" pitchFamily="18" charset="0"/>
                <a:cs typeface="Times New Roman" pitchFamily="18" charset="0"/>
              </a:rPr>
              <a:t> не треба да пређе </a:t>
            </a:r>
            <a:r>
              <a:rPr lang="sr-Cyrl-CS" b="1" dirty="0" smtClean="0">
                <a:latin typeface="Times New Roman" pitchFamily="18" charset="0"/>
                <a:cs typeface="Times New Roman" pitchFamily="18" charset="0"/>
              </a:rPr>
              <a:t>300</a:t>
            </a:r>
            <a:r>
              <a:rPr lang="en-US" b="1" dirty="0" smtClean="0">
                <a:latin typeface="Times New Roman" pitchFamily="18" charset="0"/>
                <a:cs typeface="Times New Roman" pitchFamily="18" charset="0"/>
              </a:rPr>
              <a:t>mg </a:t>
            </a:r>
            <a:r>
              <a:rPr lang="sr-Cyrl-CS" b="1" dirty="0" smtClean="0">
                <a:latin typeface="Times New Roman" pitchFamily="18" charset="0"/>
                <a:cs typeface="Times New Roman" pitchFamily="18" charset="0"/>
              </a:rPr>
              <a:t>(200</a:t>
            </a:r>
            <a:r>
              <a:rPr lang="en-US" b="1" dirty="0" smtClean="0">
                <a:latin typeface="Times New Roman" pitchFamily="18" charset="0"/>
                <a:cs typeface="Times New Roman" pitchFamily="18" charset="0"/>
              </a:rPr>
              <a:t>mg</a:t>
            </a:r>
            <a:r>
              <a:rPr lang="sr-Cyrl-CS" b="1" dirty="0" smtClean="0">
                <a:latin typeface="Times New Roman" pitchFamily="18" charset="0"/>
                <a:cs typeface="Times New Roman" pitchFamily="18" charset="0"/>
              </a:rPr>
              <a:t>)</a:t>
            </a:r>
            <a:endParaRPr lang="en-US" b="1" dirty="0" smtClean="0">
              <a:latin typeface="Times New Roman" pitchFamily="18" charset="0"/>
              <a:cs typeface="Times New Roman" pitchFamily="18" charset="0"/>
            </a:endParaRPr>
          </a:p>
          <a:p>
            <a:pPr lvl="2">
              <a:lnSpc>
                <a:spcPct val="90000"/>
              </a:lnSpc>
            </a:pPr>
            <a:endParaRPr lang="sr-Cyrl-CS" b="1" i="1" u="sng" dirty="0" smtClean="0">
              <a:latin typeface="Times New Roman" pitchFamily="18" charset="0"/>
              <a:cs typeface="Times New Roman" pitchFamily="18" charset="0"/>
            </a:endParaRPr>
          </a:p>
          <a:p>
            <a:pPr lvl="2">
              <a:lnSpc>
                <a:spcPct val="90000"/>
              </a:lnSpc>
            </a:pPr>
            <a:r>
              <a:rPr lang="sr-Cyrl-CS" dirty="0" smtClean="0">
                <a:latin typeface="Times New Roman" pitchFamily="18" charset="0"/>
                <a:cs typeface="Times New Roman" pitchFamily="18" charset="0"/>
              </a:rPr>
              <a:t>се обезбеди </a:t>
            </a:r>
            <a:r>
              <a:rPr lang="sr-Cyrl-CS" b="1" dirty="0" smtClean="0">
                <a:latin typeface="Times New Roman" pitchFamily="18" charset="0"/>
                <a:cs typeface="Times New Roman" pitchFamily="18" charset="0"/>
              </a:rPr>
              <a:t>пожељан однос незасићених и засићених масти</a:t>
            </a:r>
            <a:endParaRPr lang="en-US" b="1" dirty="0" smtClean="0">
              <a:latin typeface="Times New Roman" pitchFamily="18" charset="0"/>
              <a:cs typeface="Times New Roman" pitchFamily="18" charset="0"/>
            </a:endParaRPr>
          </a:p>
          <a:p>
            <a:pPr>
              <a:lnSpc>
                <a:spcPct val="90000"/>
              </a:lnSpc>
            </a:pPr>
            <a:endParaRPr lang="sr-Cyrl-CS" sz="2400" b="1" dirty="0" smtClean="0">
              <a:latin typeface="Times New Roman" pitchFamily="18" charset="0"/>
              <a:cs typeface="Times New Roman" pitchFamily="18" charset="0"/>
            </a:endParaRPr>
          </a:p>
          <a:p>
            <a:pPr lvl="3">
              <a:lnSpc>
                <a:spcPct val="90000"/>
              </a:lnSpc>
              <a:buFont typeface="Wingdings" pitchFamily="2" charset="2"/>
              <a:buChar char="Ø"/>
            </a:pPr>
            <a:r>
              <a:rPr lang="sr-Cyrl-CS" sz="2400"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Засићене</a:t>
            </a:r>
            <a:r>
              <a:rPr lang="sr-Cyrl-CS" sz="2400" dirty="0" smtClean="0">
                <a:latin typeface="Times New Roman" pitchFamily="18" charset="0"/>
                <a:cs typeface="Times New Roman" pitchFamily="18" charset="0"/>
              </a:rPr>
              <a:t> масне киселине→ </a:t>
            </a:r>
            <a:r>
              <a:rPr lang="sr-Cyrl-CS" sz="2400" b="1" dirty="0" smtClean="0">
                <a:latin typeface="Times New Roman" pitchFamily="18" charset="0"/>
                <a:cs typeface="Times New Roman" pitchFamily="18" charset="0"/>
              </a:rPr>
              <a:t>3-10%</a:t>
            </a:r>
            <a:endParaRPr lang="en-US" sz="2400" b="1" dirty="0" smtClean="0">
              <a:latin typeface="Times New Roman" pitchFamily="18" charset="0"/>
              <a:cs typeface="Times New Roman" pitchFamily="18" charset="0"/>
            </a:endParaRPr>
          </a:p>
          <a:p>
            <a:pPr lvl="3">
              <a:lnSpc>
                <a:spcPct val="90000"/>
              </a:lnSpc>
              <a:buFontTx/>
              <a:buNone/>
            </a:pPr>
            <a:endParaRPr lang="sr-Cyrl-CS" sz="2400" b="1" i="1" u="sng" dirty="0" smtClean="0">
              <a:latin typeface="Times New Roman" pitchFamily="18" charset="0"/>
              <a:cs typeface="Times New Roman" pitchFamily="18" charset="0"/>
            </a:endParaRPr>
          </a:p>
          <a:p>
            <a:pPr lvl="3">
              <a:lnSpc>
                <a:spcPct val="90000"/>
              </a:lnSpc>
              <a:buFont typeface="Wingdings" pitchFamily="2" charset="2"/>
              <a:buChar char="Ø"/>
            </a:pPr>
            <a:r>
              <a:rPr lang="sr-Cyrl-CS" sz="2400"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Незасићене</a:t>
            </a:r>
            <a:r>
              <a:rPr lang="sr-Cyrl-CS" sz="2400" dirty="0" smtClean="0">
                <a:latin typeface="Times New Roman" pitchFamily="18" charset="0"/>
                <a:cs typeface="Times New Roman" pitchFamily="18" charset="0"/>
              </a:rPr>
              <a:t> масне киселине: </a:t>
            </a:r>
            <a:r>
              <a:rPr lang="sr-Cyrl-CS" sz="2400" b="1" dirty="0" smtClean="0">
                <a:latin typeface="Times New Roman" pitchFamily="18" charset="0"/>
                <a:cs typeface="Times New Roman" pitchFamily="18" charset="0"/>
              </a:rPr>
              <a:t>полинезасићене </a:t>
            </a:r>
            <a:r>
              <a:rPr lang="sr-Cyrl-CS" sz="2400" dirty="0" smtClean="0">
                <a:latin typeface="Times New Roman" pitchFamily="18" charset="0"/>
                <a:cs typeface="Times New Roman" pitchFamily="18" charset="0"/>
              </a:rPr>
              <a:t>м. к. ↔ </a:t>
            </a:r>
            <a:r>
              <a:rPr lang="sr-Cyrl-CS" sz="2400" b="1" dirty="0" smtClean="0">
                <a:latin typeface="Times New Roman" pitchFamily="18" charset="0"/>
                <a:cs typeface="Times New Roman" pitchFamily="18" charset="0"/>
              </a:rPr>
              <a:t>5-10 % </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 </a:t>
            </a:r>
            <a:r>
              <a:rPr lang="sr-Cyrl-CS" sz="2400" dirty="0" smtClean="0">
                <a:latin typeface="Times New Roman" pitchFamily="18" charset="0"/>
                <a:cs typeface="Times New Roman" pitchFamily="18" charset="0"/>
              </a:rPr>
              <a:t>(СЗО 7 %)</a:t>
            </a:r>
            <a:endParaRPr lang="sr-Cyrl-CS" sz="2400" b="1" dirty="0" smtClean="0">
              <a:latin typeface="Times New Roman" pitchFamily="18" charset="0"/>
              <a:cs typeface="Times New Roman" pitchFamily="18" charset="0"/>
            </a:endParaRPr>
          </a:p>
          <a:p>
            <a:pPr lvl="3">
              <a:lnSpc>
                <a:spcPct val="90000"/>
              </a:lnSpc>
              <a:buFontTx/>
              <a:buNone/>
            </a:pPr>
            <a:r>
              <a:rPr lang="sr-Cyrl-CS" sz="2400" b="1" dirty="0" smtClean="0">
                <a:latin typeface="Times New Roman" pitchFamily="18" charset="0"/>
                <a:cs typeface="Times New Roman" pitchFamily="18" charset="0"/>
              </a:rPr>
              <a:t>							</a:t>
            </a:r>
            <a:endParaRPr lang="sr-Cyrl-CS" sz="2400" dirty="0" smtClean="0">
              <a:latin typeface="Times New Roman" pitchFamily="18" charset="0"/>
              <a:cs typeface="Times New Roman" pitchFamily="18" charset="0"/>
            </a:endParaRPr>
          </a:p>
          <a:p>
            <a:pPr lvl="3">
              <a:lnSpc>
                <a:spcPct val="90000"/>
              </a:lnSpc>
              <a:buFont typeface="Wingdings" pitchFamily="2" charset="2"/>
              <a:buChar char="Ø"/>
            </a:pP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мононезасићене</a:t>
            </a:r>
            <a:r>
              <a:rPr lang="sr-Cyrl-CS" sz="2400" dirty="0" smtClean="0">
                <a:latin typeface="Times New Roman" pitchFamily="18" charset="0"/>
                <a:cs typeface="Times New Roman" pitchFamily="18" charset="0"/>
              </a:rPr>
              <a:t> м. к. ↔ </a:t>
            </a:r>
            <a:r>
              <a:rPr lang="sr-Cyrl-CS" sz="2400" b="1" dirty="0" smtClean="0">
                <a:latin typeface="Times New Roman" pitchFamily="18" charset="0"/>
                <a:cs typeface="Times New Roman" pitchFamily="18" charset="0"/>
              </a:rPr>
              <a:t>10-15 %</a:t>
            </a:r>
            <a:endParaRPr lang="sr-Latn-CS" sz="2400" b="1" dirty="0" smtClean="0">
              <a:latin typeface="Times New Roman" pitchFamily="18" charset="0"/>
              <a:cs typeface="Times New Roman" pitchFamily="18" charset="0"/>
            </a:endParaRPr>
          </a:p>
        </p:txBody>
      </p:sp>
      <p:sp>
        <p:nvSpPr>
          <p:cNvPr id="60419" name="Rectangle 3"/>
          <p:cNvSpPr>
            <a:spLocks noGrp="1" noChangeArrowheads="1"/>
          </p:cNvSpPr>
          <p:nvPr>
            <p:ph type="title"/>
          </p:nvPr>
        </p:nvSpPr>
        <p:spPr>
          <a:xfrm>
            <a:off x="1142976" y="214290"/>
            <a:ext cx="7099293" cy="587375"/>
          </a:xfrm>
          <a:noFill/>
        </p:spPr>
        <p:txBody>
          <a:bodyPr anchor="b"/>
          <a:lstStyle/>
          <a:p>
            <a:pPr algn="just"/>
            <a:r>
              <a:rPr lang="sr-Cyrl-CS" sz="1800" b="1" dirty="0" smtClean="0">
                <a:latin typeface="Times New Roman" pitchFamily="18" charset="0"/>
                <a:cs typeface="Times New Roman" pitchFamily="18" charset="0"/>
              </a:rPr>
              <a:t>ПЛАНИРАЊЕ И САСТАВЉАЊЕ ДНЕВНОГ ОБРОКА</a:t>
            </a:r>
            <a:endParaRPr lang="sr-Latn-CS" sz="1800"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065924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04664"/>
            <a:ext cx="8229600" cy="4525963"/>
          </a:xfrm>
        </p:spPr>
        <p:txBody>
          <a:bodyPr>
            <a:normAutofit fontScale="77500" lnSpcReduction="20000"/>
          </a:bodyPr>
          <a:lstStyle/>
          <a:p>
            <a:r>
              <a:rPr lang="sr-Cyrl-RS" dirty="0" smtClean="0"/>
              <a:t>Недостатак хране</a:t>
            </a:r>
          </a:p>
          <a:p>
            <a:r>
              <a:rPr lang="sr-Cyrl-RS" dirty="0" smtClean="0"/>
              <a:t>Здравствено небезбедна храна</a:t>
            </a:r>
          </a:p>
          <a:p>
            <a:r>
              <a:rPr lang="sr-Cyrl-RS" dirty="0" smtClean="0"/>
              <a:t>Неправилна исхрана</a:t>
            </a:r>
          </a:p>
          <a:p>
            <a:r>
              <a:rPr lang="sr-Cyrl-RS" dirty="0" smtClean="0"/>
              <a:t>Лоше животне навике (стилови живота)</a:t>
            </a:r>
          </a:p>
          <a:p>
            <a:r>
              <a:rPr lang="sr-Cyrl-RS" dirty="0" smtClean="0"/>
              <a:t>Недовољна физичка активност</a:t>
            </a:r>
          </a:p>
          <a:p>
            <a:endParaRPr lang="sr-Cyrl-RS" dirty="0"/>
          </a:p>
          <a:p>
            <a:r>
              <a:rPr lang="sr-Cyrl-RS" dirty="0" smtClean="0"/>
              <a:t>1992.год. (СЗО, ФАО, УН)–Декларација и план акција за исхрану; </a:t>
            </a:r>
          </a:p>
          <a:p>
            <a:pPr marL="0" indent="0">
              <a:buNone/>
            </a:pPr>
            <a:r>
              <a:rPr lang="sr-Cyrl-RS" dirty="0" smtClean="0"/>
              <a:t>основне активности:</a:t>
            </a:r>
          </a:p>
          <a:p>
            <a:pPr marL="514350" indent="-514350">
              <a:buFont typeface="+mj-lt"/>
              <a:buAutoNum type="arabicPeriod"/>
            </a:pPr>
            <a:r>
              <a:rPr lang="sr-Cyrl-RS" dirty="0" smtClean="0"/>
              <a:t>обезбеђење довољне количине хране</a:t>
            </a:r>
          </a:p>
          <a:p>
            <a:pPr marL="514350" indent="-514350">
              <a:buFont typeface="+mj-lt"/>
              <a:buAutoNum type="arabicPeriod"/>
            </a:pPr>
            <a:r>
              <a:rPr lang="sr-Cyrl-RS" dirty="0"/>
              <a:t>у</a:t>
            </a:r>
            <a:r>
              <a:rPr lang="sr-Cyrl-RS" dirty="0" smtClean="0"/>
              <a:t>напређење здравствене безбедности хране</a:t>
            </a:r>
          </a:p>
          <a:p>
            <a:pPr marL="514350" indent="-514350">
              <a:buFont typeface="+mj-lt"/>
              <a:buAutoNum type="arabicPeriod"/>
            </a:pPr>
            <a:r>
              <a:rPr lang="sr-Cyrl-RS" dirty="0"/>
              <a:t>у</a:t>
            </a:r>
            <a:r>
              <a:rPr lang="sr-Cyrl-RS" dirty="0" smtClean="0"/>
              <a:t>напређење исхране</a:t>
            </a:r>
            <a:endParaRPr lang="sr-Latn-RS" dirty="0"/>
          </a:p>
        </p:txBody>
      </p:sp>
      <p:sp>
        <p:nvSpPr>
          <p:cNvPr id="4" name="Right Brace 3"/>
          <p:cNvSpPr/>
          <p:nvPr/>
        </p:nvSpPr>
        <p:spPr>
          <a:xfrm>
            <a:off x="6300192" y="548680"/>
            <a:ext cx="432048" cy="165618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5" name="Rectangle 4"/>
          <p:cNvSpPr/>
          <p:nvPr/>
        </p:nvSpPr>
        <p:spPr>
          <a:xfrm>
            <a:off x="6948264" y="1196752"/>
            <a:ext cx="165618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ризици</a:t>
            </a:r>
            <a:endParaRPr lang="sr-Latn-RS" dirty="0"/>
          </a:p>
        </p:txBody>
      </p:sp>
    </p:spTree>
    <p:extLst>
      <p:ext uri="{BB962C8B-B14F-4D97-AF65-F5344CB8AC3E}">
        <p14:creationId xmlns="" xmlns:p14="http://schemas.microsoft.com/office/powerpoint/2010/main" val="2478468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xfrm>
            <a:off x="179388" y="1484313"/>
            <a:ext cx="8135937" cy="4968875"/>
          </a:xfrm>
        </p:spPr>
        <p:txBody>
          <a:bodyPr/>
          <a:lstStyle/>
          <a:p>
            <a:pPr>
              <a:lnSpc>
                <a:spcPct val="80000"/>
              </a:lnSpc>
              <a:buFontTx/>
              <a:buNone/>
            </a:pPr>
            <a:r>
              <a:rPr lang="sr-Cyrl-CS" sz="2400" dirty="0" smtClean="0">
                <a:latin typeface="Times New Roman" pitchFamily="18" charset="0"/>
                <a:cs typeface="Times New Roman" pitchFamily="18" charset="0"/>
              </a:rPr>
              <a:t>	Протеини треба да буду заступљени са 10-20%, при чему однос животињских и биљних протеина треба да буде 2 : 1.</a:t>
            </a:r>
            <a:endParaRPr lang="en-US" sz="2400" dirty="0" smtClean="0">
              <a:latin typeface="Times New Roman" pitchFamily="18" charset="0"/>
              <a:cs typeface="Times New Roman" pitchFamily="18" charset="0"/>
            </a:endParaRPr>
          </a:p>
          <a:p>
            <a:pPr>
              <a:lnSpc>
                <a:spcPct val="80000"/>
              </a:lnSpc>
              <a:buFontTx/>
              <a:buNone/>
            </a:pPr>
            <a:endParaRPr lang="sr-Cyrl-CS" sz="2400" dirty="0" smtClean="0">
              <a:latin typeface="Times New Roman" pitchFamily="18" charset="0"/>
              <a:cs typeface="Times New Roman" pitchFamily="18" charset="0"/>
            </a:endParaRPr>
          </a:p>
          <a:p>
            <a:pPr>
              <a:lnSpc>
                <a:spcPct val="80000"/>
              </a:lnSpc>
              <a:buFontTx/>
              <a:buNone/>
            </a:pPr>
            <a:r>
              <a:rPr lang="sr-Cyrl-CS" sz="2400" dirty="0" smtClean="0">
                <a:latin typeface="Times New Roman" pitchFamily="18" charset="0"/>
                <a:cs typeface="Times New Roman" pitchFamily="18" charset="0"/>
              </a:rPr>
              <a:t>	Угљени хидрати треба да буду заступљени са 55-60%, базирати се на сложеним угљеним хидратима (поврће, воће, житарице) уз витамине и минерале.</a:t>
            </a:r>
            <a:endParaRPr lang="en-US" sz="2400" dirty="0" smtClean="0">
              <a:latin typeface="Times New Roman" pitchFamily="18" charset="0"/>
              <a:cs typeface="Times New Roman" pitchFamily="18" charset="0"/>
            </a:endParaRPr>
          </a:p>
          <a:p>
            <a:pPr>
              <a:lnSpc>
                <a:spcPct val="80000"/>
              </a:lnSpc>
              <a:buFontTx/>
              <a:buNone/>
            </a:pPr>
            <a:endParaRPr lang="sr-Cyrl-CS" sz="2400" dirty="0" smtClean="0">
              <a:latin typeface="Times New Roman" pitchFamily="18" charset="0"/>
              <a:cs typeface="Times New Roman" pitchFamily="18" charset="0"/>
            </a:endParaRPr>
          </a:p>
          <a:p>
            <a:pPr>
              <a:lnSpc>
                <a:spcPct val="80000"/>
              </a:lnSpc>
              <a:buFontTx/>
              <a:buNone/>
            </a:pPr>
            <a:r>
              <a:rPr lang="sr-Cyrl-CS" sz="2400" dirty="0" smtClean="0">
                <a:latin typeface="Times New Roman" pitchFamily="18" charset="0"/>
                <a:cs typeface="Times New Roman" pitchFamily="18" charset="0"/>
              </a:rPr>
              <a:t>	Битно је обезбедити довољно дијетних влакана из хране- пожељно је 30-35 </a:t>
            </a:r>
            <a:r>
              <a:rPr lang="en-US" sz="2400" dirty="0" smtClean="0">
                <a:latin typeface="Times New Roman" pitchFamily="18" charset="0"/>
                <a:cs typeface="Times New Roman" pitchFamily="18" charset="0"/>
              </a:rPr>
              <a:t>g</a:t>
            </a:r>
            <a:r>
              <a:rPr lang="sr-Cyrl-CS" sz="2400" dirty="0" smtClean="0">
                <a:latin typeface="Times New Roman" pitchFamily="18" charset="0"/>
                <a:cs typeface="Times New Roman" pitchFamily="18" charset="0"/>
              </a:rPr>
              <a:t> дневно, што се може постићи ако је оброк мешовит са довољно поврћа и воћа а са мање шећера и масти.</a:t>
            </a:r>
            <a:endParaRPr lang="sr-Latn-CS" sz="2400" dirty="0" smtClean="0">
              <a:latin typeface="Times New Roman" pitchFamily="18" charset="0"/>
              <a:cs typeface="Times New Roman" pitchFamily="18" charset="0"/>
            </a:endParaRPr>
          </a:p>
        </p:txBody>
      </p:sp>
      <p:sp>
        <p:nvSpPr>
          <p:cNvPr id="61443" name="Rectangle 3"/>
          <p:cNvSpPr>
            <a:spLocks noGrp="1" noChangeArrowheads="1"/>
          </p:cNvSpPr>
          <p:nvPr>
            <p:ph type="title"/>
          </p:nvPr>
        </p:nvSpPr>
        <p:spPr>
          <a:xfrm>
            <a:off x="357158" y="285728"/>
            <a:ext cx="8027987" cy="587375"/>
          </a:xfrm>
          <a:noFill/>
        </p:spPr>
        <p:txBody>
          <a:bodyPr anchor="b"/>
          <a:lstStyle/>
          <a:p>
            <a:pPr algn="just"/>
            <a:r>
              <a:rPr lang="sr-Cyrl-CS" sz="1800" b="1" dirty="0" smtClean="0">
                <a:latin typeface="Times New Roman" pitchFamily="18" charset="0"/>
                <a:cs typeface="Times New Roman" pitchFamily="18" charset="0"/>
              </a:rPr>
              <a:t>ПЛАНИРАЊЕ И САСТАВЉАЊЕ ДНЕВНОГ ОБРОКА</a:t>
            </a:r>
            <a:endParaRPr lang="sr-Latn-CS" sz="1800" b="1"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2831382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51520" y="274638"/>
            <a:ext cx="8435280" cy="1143000"/>
          </a:xfrm>
        </p:spPr>
        <p:txBody>
          <a:bodyPr>
            <a:normAutofit fontScale="90000"/>
          </a:bodyPr>
          <a:lstStyle/>
          <a:p>
            <a:r>
              <a:rPr lang="ru-RU" sz="3800" b="1" dirty="0" smtClean="0">
                <a:latin typeface="Times New Roman" pitchFamily="18" charset="0"/>
                <a:cs typeface="Times New Roman" pitchFamily="18" charset="0"/>
              </a:rPr>
              <a:t>3-5-7 - Кључне речи за правилну исхрану</a:t>
            </a:r>
            <a:r>
              <a:rPr lang="ru-RU" dirty="0" smtClean="0"/>
              <a:t/>
            </a:r>
            <a:br>
              <a:rPr lang="ru-RU" dirty="0" smtClean="0"/>
            </a:br>
            <a:endParaRPr lang="en-US" dirty="0" smtClean="0"/>
          </a:p>
        </p:txBody>
      </p:sp>
      <p:sp>
        <p:nvSpPr>
          <p:cNvPr id="3" name="Content Placeholder 2"/>
          <p:cNvSpPr>
            <a:spLocks noGrp="1"/>
          </p:cNvSpPr>
          <p:nvPr>
            <p:ph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numCol="2">
            <a:normAutofit fontScale="85000" lnSpcReduction="10000"/>
          </a:bodyPr>
          <a:lstStyle/>
          <a:p>
            <a:pPr algn="ctr">
              <a:buFontTx/>
              <a:buNone/>
              <a:defRPr/>
            </a:pPr>
            <a:r>
              <a:rPr lang="ru-RU" sz="3900" b="1" dirty="0" smtClean="0">
                <a:latin typeface="Times New Roman" pitchFamily="18" charset="0"/>
                <a:cs typeface="Times New Roman" pitchFamily="18" charset="0"/>
              </a:rPr>
              <a:t>     3</a:t>
            </a:r>
            <a:r>
              <a:rPr lang="ru-RU" sz="3900" dirty="0" smtClean="0">
                <a:latin typeface="Times New Roman" pitchFamily="18" charset="0"/>
                <a:cs typeface="Times New Roman" pitchFamily="18" charset="0"/>
              </a:rPr>
              <a:t>=</a:t>
            </a:r>
          </a:p>
          <a:p>
            <a:pPr algn="ctr">
              <a:buFontTx/>
              <a:buNone/>
              <a:defRPr/>
            </a:pPr>
            <a:r>
              <a:rPr lang="ru-RU" sz="3900" dirty="0" smtClean="0">
                <a:latin typeface="Times New Roman" pitchFamily="18" charset="0"/>
                <a:cs typeface="Times New Roman" pitchFamily="18" charset="0"/>
              </a:rPr>
              <a:t> умерено +</a:t>
            </a:r>
          </a:p>
          <a:p>
            <a:pPr algn="ctr">
              <a:buFontTx/>
              <a:buNone/>
              <a:defRPr/>
            </a:pPr>
            <a:r>
              <a:rPr lang="ru-RU" sz="3900" dirty="0" smtClean="0">
                <a:latin typeface="Times New Roman" pitchFamily="18" charset="0"/>
                <a:cs typeface="Times New Roman" pitchFamily="18" charset="0"/>
              </a:rPr>
              <a:t>разноврсно +</a:t>
            </a:r>
          </a:p>
          <a:p>
            <a:pPr algn="ctr">
              <a:buFontTx/>
              <a:buNone/>
              <a:defRPr/>
            </a:pPr>
            <a:r>
              <a:rPr lang="ru-RU" sz="3900" dirty="0" smtClean="0">
                <a:latin typeface="Times New Roman" pitchFamily="18" charset="0"/>
                <a:cs typeface="Times New Roman" pitchFamily="18" charset="0"/>
              </a:rPr>
              <a:t>довољно</a:t>
            </a:r>
            <a:endParaRPr lang="en-US" sz="3900" dirty="0" smtClean="0">
              <a:latin typeface="Times New Roman" pitchFamily="18" charset="0"/>
              <a:cs typeface="Times New Roman" pitchFamily="18" charset="0"/>
            </a:endParaRPr>
          </a:p>
          <a:p>
            <a:pPr algn="ctr">
              <a:buFontTx/>
              <a:buNone/>
              <a:defRPr/>
            </a:pPr>
            <a:endParaRPr lang="ru-RU" sz="2000" dirty="0" smtClean="0">
              <a:latin typeface="Times New Roman" pitchFamily="18" charset="0"/>
              <a:cs typeface="Times New Roman" pitchFamily="18" charset="0"/>
            </a:endParaRPr>
          </a:p>
          <a:p>
            <a:pPr algn="ctr">
              <a:buFontTx/>
              <a:buNone/>
              <a:defRPr/>
            </a:pPr>
            <a:endParaRPr lang="ru-RU" sz="2000" dirty="0">
              <a:latin typeface="Times New Roman" pitchFamily="18" charset="0"/>
              <a:cs typeface="Times New Roman" pitchFamily="18" charset="0"/>
            </a:endParaRPr>
          </a:p>
          <a:p>
            <a:pPr algn="ctr">
              <a:buFontTx/>
              <a:buNone/>
              <a:defRPr/>
            </a:pPr>
            <a:endParaRPr lang="ru-RU" sz="2000" dirty="0" smtClean="0">
              <a:latin typeface="Times New Roman" pitchFamily="18" charset="0"/>
              <a:cs typeface="Times New Roman" pitchFamily="18" charset="0"/>
            </a:endParaRPr>
          </a:p>
          <a:p>
            <a:pPr algn="ctr">
              <a:buFontTx/>
              <a:buNone/>
              <a:defRPr/>
            </a:pPr>
            <a:endParaRPr lang="ru-RU" sz="2000" dirty="0">
              <a:latin typeface="Times New Roman" pitchFamily="18" charset="0"/>
              <a:cs typeface="Times New Roman" pitchFamily="18" charset="0"/>
            </a:endParaRPr>
          </a:p>
          <a:p>
            <a:pPr algn="ctr">
              <a:buFontTx/>
              <a:buNone/>
              <a:defRPr/>
            </a:pPr>
            <a:endParaRPr lang="ru-RU" sz="2000" dirty="0" smtClean="0">
              <a:latin typeface="Times New Roman" pitchFamily="18" charset="0"/>
              <a:cs typeface="Times New Roman" pitchFamily="18" charset="0"/>
            </a:endParaRPr>
          </a:p>
          <a:p>
            <a:pPr algn="ctr">
              <a:buFontTx/>
              <a:buNone/>
              <a:defRPr/>
            </a:pPr>
            <a:endParaRPr lang="ru-RU" sz="2000" dirty="0">
              <a:latin typeface="Times New Roman" pitchFamily="18" charset="0"/>
              <a:cs typeface="Times New Roman" pitchFamily="18" charset="0"/>
            </a:endParaRPr>
          </a:p>
          <a:p>
            <a:pPr algn="ctr">
              <a:buFontTx/>
              <a:buNone/>
              <a:defRPr/>
            </a:pPr>
            <a:endParaRPr lang="ru-RU" sz="2000" dirty="0" smtClean="0">
              <a:latin typeface="Times New Roman" pitchFamily="18" charset="0"/>
              <a:cs typeface="Times New Roman" pitchFamily="18" charset="0"/>
            </a:endParaRPr>
          </a:p>
          <a:p>
            <a:pPr algn="ctr">
              <a:buFontTx/>
              <a:buNone/>
              <a:defRPr/>
            </a:pPr>
            <a:endParaRPr lang="ru-RU" sz="2000" dirty="0">
              <a:latin typeface="Times New Roman" pitchFamily="18" charset="0"/>
              <a:cs typeface="Times New Roman" pitchFamily="18" charset="0"/>
            </a:endParaRPr>
          </a:p>
          <a:p>
            <a:pPr algn="ctr">
              <a:buFontTx/>
              <a:buNone/>
              <a:defRPr/>
            </a:pPr>
            <a:r>
              <a:rPr lang="ru-RU" b="1" dirty="0" smtClean="0">
                <a:latin typeface="Times New Roman" pitchFamily="18" charset="0"/>
                <a:cs typeface="Times New Roman" pitchFamily="18" charset="0"/>
              </a:rPr>
              <a:t>5 </a:t>
            </a:r>
            <a:r>
              <a:rPr lang="ru-RU"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ctr">
              <a:buFontTx/>
              <a:buNone/>
              <a:defRPr/>
            </a:pPr>
            <a:r>
              <a:rPr lang="ru-RU" dirty="0" smtClean="0">
                <a:latin typeface="Times New Roman" pitchFamily="18" charset="0"/>
                <a:cs typeface="Times New Roman" pitchFamily="18" charset="0"/>
              </a:rPr>
              <a:t>1-житарице и њихови производи</a:t>
            </a:r>
          </a:p>
          <a:p>
            <a:pPr algn="ctr">
              <a:buFontTx/>
              <a:buNone/>
              <a:defRPr/>
            </a:pPr>
            <a:r>
              <a:rPr lang="ru-RU" dirty="0" smtClean="0">
                <a:latin typeface="Times New Roman" pitchFamily="18" charset="0"/>
                <a:cs typeface="Times New Roman" pitchFamily="18" charset="0"/>
              </a:rPr>
              <a:t>2-поврће осим махунарки</a:t>
            </a:r>
          </a:p>
          <a:p>
            <a:pPr algn="ctr">
              <a:buFontTx/>
              <a:buNone/>
              <a:defRPr/>
            </a:pPr>
            <a:r>
              <a:rPr lang="ru-RU" dirty="0" smtClean="0">
                <a:latin typeface="Times New Roman" pitchFamily="18" charset="0"/>
                <a:cs typeface="Times New Roman" pitchFamily="18" charset="0"/>
              </a:rPr>
              <a:t>3- воће</a:t>
            </a:r>
          </a:p>
          <a:p>
            <a:pPr algn="ctr">
              <a:buFontTx/>
              <a:buNone/>
              <a:defRPr/>
            </a:pPr>
            <a:r>
              <a:rPr lang="ru-RU" dirty="0" smtClean="0">
                <a:latin typeface="Times New Roman" pitchFamily="18" charset="0"/>
                <a:cs typeface="Times New Roman" pitchFamily="18" charset="0"/>
              </a:rPr>
              <a:t>4- млеко и млечни производи</a:t>
            </a:r>
          </a:p>
          <a:p>
            <a:pPr algn="ctr">
              <a:buFontTx/>
              <a:buNone/>
              <a:defRPr/>
            </a:pPr>
            <a:r>
              <a:rPr lang="ru-RU" dirty="0" smtClean="0">
                <a:latin typeface="Times New Roman" pitchFamily="18" charset="0"/>
                <a:cs typeface="Times New Roman" pitchFamily="18" charset="0"/>
              </a:rPr>
              <a:t>5- месо, риба, јаја</a:t>
            </a:r>
          </a:p>
          <a:p>
            <a:pPr>
              <a:buFontTx/>
              <a:buNone/>
              <a:defRPr/>
            </a:pPr>
            <a:endParaRPr lang="ru-RU" sz="2000" dirty="0" smtClean="0">
              <a:latin typeface="Times New Roman" pitchFamily="18" charset="0"/>
              <a:cs typeface="Times New Roman" pitchFamily="18" charset="0"/>
            </a:endParaRPr>
          </a:p>
          <a:p>
            <a:pPr>
              <a:buFontTx/>
              <a:buNone/>
              <a:defRPr/>
            </a:pPr>
            <a:endParaRPr lang="ru-RU" sz="2000" dirty="0" smtClean="0">
              <a:latin typeface="Times New Roman" pitchFamily="18" charset="0"/>
              <a:cs typeface="Times New Roman" pitchFamily="18" charset="0"/>
            </a:endParaRPr>
          </a:p>
          <a:p>
            <a:pPr>
              <a:buFontTx/>
              <a:buNone/>
              <a:defRPr/>
            </a:pPr>
            <a:endParaRPr lang="ru-RU" sz="2000" dirty="0" smtClean="0">
              <a:latin typeface="Times New Roman" pitchFamily="18" charset="0"/>
              <a:cs typeface="Times New Roman" pitchFamily="18" charset="0"/>
            </a:endParaRPr>
          </a:p>
          <a:p>
            <a:pPr>
              <a:buFontTx/>
              <a:buNone/>
              <a:defRPr/>
            </a:pPr>
            <a:endParaRPr lang="en-US" sz="20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8299705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9036496" cy="1143000"/>
          </a:xfrm>
        </p:spPr>
        <p:txBody>
          <a:bodyPr>
            <a:normAutofit/>
          </a:bodyPr>
          <a:lstStyle/>
          <a:p>
            <a:r>
              <a:rPr lang="ru-RU" sz="3400" b="1" dirty="0">
                <a:latin typeface="Times New Roman" pitchFamily="18" charset="0"/>
                <a:cs typeface="Times New Roman" pitchFamily="18" charset="0"/>
              </a:rPr>
              <a:t>3-5-7 - Кључне речи за правилну исхрану</a:t>
            </a:r>
            <a:endParaRPr lang="sr-Latn-RS" sz="3400" dirty="0"/>
          </a:p>
        </p:txBody>
      </p:sp>
      <p:sp>
        <p:nvSpPr>
          <p:cNvPr id="3" name="Content Placeholder 2"/>
          <p:cNvSpPr>
            <a:spLocks noGrp="1"/>
          </p:cNvSpPr>
          <p:nvPr>
            <p:ph idx="1"/>
          </p:nvPr>
        </p:nvSpPr>
        <p:spPr/>
        <p:txBody>
          <a:bodyPr>
            <a:normAutofit fontScale="92500" lnSpcReduction="20000"/>
          </a:bodyPr>
          <a:lstStyle/>
          <a:p>
            <a:pPr algn="ctr">
              <a:buFontTx/>
              <a:buNone/>
              <a:defRPr/>
            </a:pPr>
            <a:r>
              <a:rPr lang="ru-RU" b="1" dirty="0">
                <a:latin typeface="Times New Roman" pitchFamily="18" charset="0"/>
                <a:cs typeface="Times New Roman" pitchFamily="18" charset="0"/>
              </a:rPr>
              <a:t>7</a:t>
            </a:r>
            <a:r>
              <a:rPr lang="ru-RU" dirty="0">
                <a:latin typeface="Times New Roman" pitchFamily="18" charset="0"/>
                <a:cs typeface="Times New Roman" pitchFamily="18" charset="0"/>
              </a:rPr>
              <a:t> = </a:t>
            </a:r>
            <a:endParaRPr lang="en-US" dirty="0">
              <a:latin typeface="Times New Roman" pitchFamily="18" charset="0"/>
              <a:cs typeface="Times New Roman" pitchFamily="18" charset="0"/>
            </a:endParaRPr>
          </a:p>
          <a:p>
            <a:pPr>
              <a:buFontTx/>
              <a:buNone/>
              <a:defRPr/>
            </a:pPr>
            <a:r>
              <a:rPr lang="ru-RU" dirty="0">
                <a:latin typeface="Times New Roman" pitchFamily="18" charset="0"/>
                <a:cs typeface="Times New Roman" pitchFamily="18" charset="0"/>
              </a:rPr>
              <a:t>1</a:t>
            </a:r>
            <a:r>
              <a:rPr lang="ru-RU" dirty="0" smtClean="0">
                <a:latin typeface="Times New Roman" pitchFamily="18" charset="0"/>
                <a:cs typeface="Times New Roman" pitchFamily="18" charset="0"/>
              </a:rPr>
              <a:t>. Јести </a:t>
            </a:r>
            <a:r>
              <a:rPr lang="ru-RU" dirty="0">
                <a:latin typeface="Times New Roman" pitchFamily="18" charset="0"/>
                <a:cs typeface="Times New Roman" pitchFamily="18" charset="0"/>
              </a:rPr>
              <a:t>разноврсну храну</a:t>
            </a:r>
          </a:p>
          <a:p>
            <a:pPr>
              <a:buFontTx/>
              <a:buNone/>
              <a:defRPr/>
            </a:pPr>
            <a:r>
              <a:rPr lang="ru-RU" dirty="0">
                <a:latin typeface="Times New Roman" pitchFamily="18" charset="0"/>
                <a:cs typeface="Times New Roman" pitchFamily="18" charset="0"/>
              </a:rPr>
              <a:t>2</a:t>
            </a:r>
            <a:r>
              <a:rPr lang="ru-RU" dirty="0" smtClean="0">
                <a:latin typeface="Times New Roman" pitchFamily="18" charset="0"/>
                <a:cs typeface="Times New Roman" pitchFamily="18" charset="0"/>
              </a:rPr>
              <a:t>. Одржати </a:t>
            </a:r>
            <a:r>
              <a:rPr lang="ru-RU" dirty="0">
                <a:latin typeface="Times New Roman" pitchFamily="18" charset="0"/>
                <a:cs typeface="Times New Roman" pitchFamily="18" charset="0"/>
              </a:rPr>
              <a:t>пожељну телесну масу</a:t>
            </a:r>
          </a:p>
          <a:p>
            <a:pPr>
              <a:buFontTx/>
              <a:buNone/>
              <a:defRPr/>
            </a:pPr>
            <a:r>
              <a:rPr lang="ru-RU" dirty="0">
                <a:latin typeface="Times New Roman" pitchFamily="18" charset="0"/>
                <a:cs typeface="Times New Roman" pitchFamily="18" charset="0"/>
              </a:rPr>
              <a:t>3. Бирати намирнице са мање масти, посебно</a:t>
            </a:r>
          </a:p>
          <a:p>
            <a:pPr>
              <a:buFontTx/>
              <a:buNone/>
              <a:defRPr/>
            </a:pPr>
            <a:r>
              <a:rPr lang="ru-RU" dirty="0">
                <a:latin typeface="Times New Roman" pitchFamily="18" charset="0"/>
                <a:cs typeface="Times New Roman" pitchFamily="18" charset="0"/>
              </a:rPr>
              <a:t>засићених и холестерола</a:t>
            </a:r>
          </a:p>
          <a:p>
            <a:pPr>
              <a:buFontTx/>
              <a:buNone/>
              <a:defRPr/>
            </a:pPr>
            <a:r>
              <a:rPr lang="ru-RU" dirty="0">
                <a:latin typeface="Times New Roman" pitchFamily="18" charset="0"/>
                <a:cs typeface="Times New Roman" pitchFamily="18" charset="0"/>
              </a:rPr>
              <a:t>4</a:t>
            </a:r>
            <a:r>
              <a:rPr lang="ru-RU" dirty="0" smtClean="0">
                <a:latin typeface="Times New Roman" pitchFamily="18" charset="0"/>
                <a:cs typeface="Times New Roman" pitchFamily="18" charset="0"/>
              </a:rPr>
              <a:t>. Јести </a:t>
            </a:r>
            <a:r>
              <a:rPr lang="ru-RU" dirty="0">
                <a:latin typeface="Times New Roman" pitchFamily="18" charset="0"/>
                <a:cs typeface="Times New Roman" pitchFamily="18" charset="0"/>
              </a:rPr>
              <a:t>више житарица, поврћа и воћа</a:t>
            </a:r>
          </a:p>
          <a:p>
            <a:pPr>
              <a:buFontTx/>
              <a:buNone/>
              <a:defRPr/>
            </a:pPr>
            <a:r>
              <a:rPr lang="ru-RU" dirty="0">
                <a:latin typeface="Times New Roman" pitchFamily="18" charset="0"/>
                <a:cs typeface="Times New Roman" pitchFamily="18" charset="0"/>
              </a:rPr>
              <a:t>5</a:t>
            </a:r>
            <a:r>
              <a:rPr lang="ru-RU" dirty="0" smtClean="0">
                <a:latin typeface="Times New Roman" pitchFamily="18" charset="0"/>
                <a:cs typeface="Times New Roman" pitchFamily="18" charset="0"/>
              </a:rPr>
              <a:t>. Умерено </a:t>
            </a:r>
            <a:r>
              <a:rPr lang="ru-RU" dirty="0">
                <a:latin typeface="Times New Roman" pitchFamily="18" charset="0"/>
                <a:cs typeface="Times New Roman" pitchFamily="18" charset="0"/>
              </a:rPr>
              <a:t>користити шећер</a:t>
            </a:r>
          </a:p>
          <a:p>
            <a:pPr>
              <a:buFontTx/>
              <a:buNone/>
              <a:defRPr/>
            </a:pPr>
            <a:r>
              <a:rPr lang="ru-RU" dirty="0">
                <a:latin typeface="Times New Roman" pitchFamily="18" charset="0"/>
                <a:cs typeface="Times New Roman" pitchFamily="18" charset="0"/>
              </a:rPr>
              <a:t>6. Умерено солити храну</a:t>
            </a:r>
          </a:p>
          <a:p>
            <a:pPr>
              <a:buFontTx/>
              <a:buNone/>
              <a:defRPr/>
            </a:pPr>
            <a:r>
              <a:rPr lang="ru-RU" dirty="0">
                <a:latin typeface="Times New Roman" pitchFamily="18" charset="0"/>
                <a:cs typeface="Times New Roman" pitchFamily="18" charset="0"/>
              </a:rPr>
              <a:t>7</a:t>
            </a:r>
            <a:r>
              <a:rPr lang="ru-RU" dirty="0" smtClean="0">
                <a:latin typeface="Times New Roman" pitchFamily="18" charset="0"/>
                <a:cs typeface="Times New Roman" pitchFamily="18" charset="0"/>
              </a:rPr>
              <a:t>. Избегавати </a:t>
            </a:r>
            <a:r>
              <a:rPr lang="ru-RU" dirty="0">
                <a:latin typeface="Times New Roman" pitchFamily="18" charset="0"/>
                <a:cs typeface="Times New Roman" pitchFamily="18" charset="0"/>
              </a:rPr>
              <a:t>алкохол</a:t>
            </a:r>
            <a:endParaRPr lang="en-US" dirty="0">
              <a:latin typeface="Times New Roman" pitchFamily="18" charset="0"/>
              <a:cs typeface="Times New Roman" pitchFamily="18" charset="0"/>
            </a:endParaRPr>
          </a:p>
          <a:p>
            <a:endParaRPr lang="sr-Latn-RS" dirty="0"/>
          </a:p>
        </p:txBody>
      </p:sp>
    </p:spTree>
    <p:extLst>
      <p:ext uri="{BB962C8B-B14F-4D97-AF65-F5344CB8AC3E}">
        <p14:creationId xmlns="" xmlns:p14="http://schemas.microsoft.com/office/powerpoint/2010/main" val="40207513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3"/>
          <p:cNvSpPr txBox="1">
            <a:spLocks noChangeArrowheads="1"/>
          </p:cNvSpPr>
          <p:nvPr/>
        </p:nvSpPr>
        <p:spPr bwMode="auto">
          <a:xfrm>
            <a:off x="468313" y="1196975"/>
            <a:ext cx="8382000" cy="4554538"/>
          </a:xfrm>
          <a:prstGeom prst="rect">
            <a:avLst/>
          </a:prstGeom>
          <a:noFill/>
          <a:ln w="9525">
            <a:noFill/>
            <a:miter lim="800000"/>
            <a:headEnd/>
            <a:tailEnd/>
          </a:ln>
        </p:spPr>
        <p:txBody>
          <a:bodyPr>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1600" dirty="0">
              <a:latin typeface="Times New Roman" pitchFamily="18" charset="0"/>
            </a:endParaRPr>
          </a:p>
          <a:p>
            <a:pPr algn="just" eaLnBrk="0" hangingPunct="0">
              <a:spcBef>
                <a:spcPct val="50000"/>
              </a:spcBef>
            </a:pPr>
            <a:r>
              <a:rPr lang="en-US" sz="2800" dirty="0">
                <a:latin typeface="Times New Roman" pitchFamily="18" charset="0"/>
              </a:rPr>
              <a:t>1. </a:t>
            </a:r>
            <a:r>
              <a:rPr lang="en-US" sz="2800" dirty="0" err="1">
                <a:latin typeface="Times New Roman" pitchFamily="18" charset="0"/>
              </a:rPr>
              <a:t>Користите</a:t>
            </a:r>
            <a:r>
              <a:rPr lang="en-US" sz="2800" dirty="0">
                <a:latin typeface="Times New Roman" pitchFamily="18" charset="0"/>
              </a:rPr>
              <a:t> </a:t>
            </a:r>
            <a:r>
              <a:rPr lang="en-US" sz="2800" dirty="0" err="1">
                <a:latin typeface="Times New Roman" pitchFamily="18" charset="0"/>
              </a:rPr>
              <a:t>разноврсну</a:t>
            </a:r>
            <a:r>
              <a:rPr lang="en-US" sz="2800" dirty="0">
                <a:latin typeface="Times New Roman" pitchFamily="18" charset="0"/>
              </a:rPr>
              <a:t> </a:t>
            </a:r>
            <a:r>
              <a:rPr lang="en-US" sz="2800" dirty="0" err="1">
                <a:latin typeface="Times New Roman" pitchFamily="18" charset="0"/>
              </a:rPr>
              <a:t>храну</a:t>
            </a:r>
            <a:r>
              <a:rPr lang="en-US" sz="2800" dirty="0">
                <a:latin typeface="Times New Roman" pitchFamily="18" charset="0"/>
              </a:rPr>
              <a:t>, </a:t>
            </a:r>
            <a:r>
              <a:rPr lang="en-US" sz="2800" dirty="0" err="1">
                <a:latin typeface="Times New Roman" pitchFamily="18" charset="0"/>
              </a:rPr>
              <a:t>претежно</a:t>
            </a:r>
            <a:r>
              <a:rPr lang="en-US" sz="2800" dirty="0">
                <a:latin typeface="Times New Roman" pitchFamily="18" charset="0"/>
              </a:rPr>
              <a:t> </a:t>
            </a:r>
            <a:r>
              <a:rPr lang="en-US" sz="2800" dirty="0" err="1">
                <a:latin typeface="Times New Roman" pitchFamily="18" charset="0"/>
              </a:rPr>
              <a:t>биљног</a:t>
            </a:r>
            <a:r>
              <a:rPr lang="en-US" sz="2800" dirty="0">
                <a:latin typeface="Times New Roman" pitchFamily="18" charset="0"/>
              </a:rPr>
              <a:t> </a:t>
            </a:r>
            <a:r>
              <a:rPr lang="en-US" sz="2800" dirty="0" err="1">
                <a:latin typeface="Times New Roman" pitchFamily="18" charset="0"/>
              </a:rPr>
              <a:t>порекла</a:t>
            </a:r>
            <a:r>
              <a:rPr lang="en-US" sz="2800" dirty="0">
                <a:latin typeface="Times New Roman" pitchFamily="18" charset="0"/>
              </a:rPr>
              <a:t>. </a:t>
            </a:r>
            <a:r>
              <a:rPr lang="en-US" sz="2800" dirty="0" err="1">
                <a:latin typeface="Times New Roman" pitchFamily="18" charset="0"/>
              </a:rPr>
              <a:t>Намирнице</a:t>
            </a:r>
            <a:r>
              <a:rPr lang="en-US" sz="2800" dirty="0">
                <a:latin typeface="Times New Roman" pitchFamily="18" charset="0"/>
              </a:rPr>
              <a:t> </a:t>
            </a:r>
            <a:r>
              <a:rPr lang="en-US" sz="2800" dirty="0" err="1">
                <a:latin typeface="Times New Roman" pitchFamily="18" charset="0"/>
              </a:rPr>
              <a:t>животињског</a:t>
            </a:r>
            <a:r>
              <a:rPr lang="en-US" sz="2800" dirty="0">
                <a:latin typeface="Times New Roman" pitchFamily="18" charset="0"/>
              </a:rPr>
              <a:t> </a:t>
            </a:r>
            <a:r>
              <a:rPr lang="en-US" sz="2800" dirty="0" err="1">
                <a:latin typeface="Times New Roman" pitchFamily="18" charset="0"/>
              </a:rPr>
              <a:t>порекла</a:t>
            </a:r>
            <a:r>
              <a:rPr lang="en-US" sz="2800" dirty="0">
                <a:latin typeface="Times New Roman" pitchFamily="18" charset="0"/>
              </a:rPr>
              <a:t> </a:t>
            </a:r>
            <a:r>
              <a:rPr lang="en-US" sz="2800" dirty="0" err="1">
                <a:latin typeface="Times New Roman" pitchFamily="18" charset="0"/>
              </a:rPr>
              <a:t>користите</a:t>
            </a:r>
            <a:r>
              <a:rPr lang="en-US" sz="2800" dirty="0">
                <a:latin typeface="Times New Roman" pitchFamily="18" charset="0"/>
              </a:rPr>
              <a:t> у </a:t>
            </a:r>
            <a:r>
              <a:rPr lang="en-US" sz="2800" dirty="0" err="1">
                <a:latin typeface="Times New Roman" pitchFamily="18" charset="0"/>
              </a:rPr>
              <a:t>ограниченим</a:t>
            </a:r>
            <a:r>
              <a:rPr lang="en-US" sz="2800" dirty="0">
                <a:latin typeface="Times New Roman" pitchFamily="18" charset="0"/>
              </a:rPr>
              <a:t> </a:t>
            </a:r>
            <a:r>
              <a:rPr lang="en-US" sz="2800" dirty="0" err="1">
                <a:latin typeface="Times New Roman" pitchFamily="18" charset="0"/>
              </a:rPr>
              <a:t>количинама</a:t>
            </a:r>
            <a:r>
              <a:rPr lang="en-US" sz="2800" dirty="0">
                <a:latin typeface="Times New Roman" pitchFamily="18" charset="0"/>
              </a:rPr>
              <a:t>.</a:t>
            </a:r>
          </a:p>
          <a:p>
            <a:pPr eaLnBrk="0" hangingPunct="0">
              <a:spcBef>
                <a:spcPct val="50000"/>
              </a:spcBef>
            </a:pPr>
            <a:endParaRPr lang="en-US" sz="2800" dirty="0">
              <a:latin typeface="Times New Roman" pitchFamily="18" charset="0"/>
            </a:endParaRPr>
          </a:p>
          <a:p>
            <a:pPr algn="just" eaLnBrk="0" hangingPunct="0">
              <a:spcBef>
                <a:spcPct val="50000"/>
              </a:spcBef>
            </a:pPr>
            <a:r>
              <a:rPr lang="en-US" sz="2800" dirty="0">
                <a:latin typeface="Times New Roman" pitchFamily="18" charset="0"/>
              </a:rPr>
              <a:t>2. </a:t>
            </a:r>
            <a:r>
              <a:rPr lang="en-US" sz="2800" dirty="0" err="1">
                <a:latin typeface="Times New Roman" pitchFamily="18" charset="0"/>
              </a:rPr>
              <a:t>Једите</a:t>
            </a:r>
            <a:r>
              <a:rPr lang="en-US" sz="2800" dirty="0">
                <a:latin typeface="Times New Roman" pitchFamily="18" charset="0"/>
              </a:rPr>
              <a:t> </a:t>
            </a:r>
            <a:r>
              <a:rPr lang="en-US" sz="2800" dirty="0" err="1">
                <a:latin typeface="Times New Roman" pitchFamily="18" charset="0"/>
              </a:rPr>
              <a:t>хлеб</a:t>
            </a:r>
            <a:r>
              <a:rPr lang="en-US" sz="2800" dirty="0">
                <a:latin typeface="Times New Roman" pitchFamily="18" charset="0"/>
              </a:rPr>
              <a:t>, </a:t>
            </a:r>
            <a:r>
              <a:rPr lang="en-US" sz="2800" dirty="0" err="1">
                <a:latin typeface="Times New Roman" pitchFamily="18" charset="0"/>
              </a:rPr>
              <a:t>разне</a:t>
            </a:r>
            <a:r>
              <a:rPr lang="en-US" sz="2800" dirty="0">
                <a:latin typeface="Times New Roman" pitchFamily="18" charset="0"/>
              </a:rPr>
              <a:t> </a:t>
            </a:r>
            <a:r>
              <a:rPr lang="en-US" sz="2800" dirty="0" err="1">
                <a:latin typeface="Times New Roman" pitchFamily="18" charset="0"/>
              </a:rPr>
              <a:t>врсте</a:t>
            </a:r>
            <a:r>
              <a:rPr lang="en-US" sz="2800" dirty="0">
                <a:latin typeface="Times New Roman" pitchFamily="18" charset="0"/>
              </a:rPr>
              <a:t> </a:t>
            </a:r>
            <a:r>
              <a:rPr lang="en-US" sz="2800" dirty="0" err="1">
                <a:latin typeface="Times New Roman" pitchFamily="18" charset="0"/>
              </a:rPr>
              <a:t>житарица</a:t>
            </a:r>
            <a:r>
              <a:rPr lang="en-US" sz="2800" dirty="0">
                <a:latin typeface="Times New Roman" pitchFamily="18" charset="0"/>
              </a:rPr>
              <a:t>, </a:t>
            </a:r>
            <a:r>
              <a:rPr lang="en-US" sz="2800" dirty="0" err="1">
                <a:latin typeface="Times New Roman" pitchFamily="18" charset="0"/>
              </a:rPr>
              <a:t>тестенине</a:t>
            </a:r>
            <a:r>
              <a:rPr lang="en-US" sz="2800" dirty="0">
                <a:latin typeface="Times New Roman" pitchFamily="18" charset="0"/>
              </a:rPr>
              <a:t>, </a:t>
            </a:r>
            <a:r>
              <a:rPr lang="en-US" sz="2800" dirty="0" err="1">
                <a:latin typeface="Times New Roman" pitchFamily="18" charset="0"/>
              </a:rPr>
              <a:t>пиринач</a:t>
            </a:r>
            <a:r>
              <a:rPr lang="en-US" sz="2800" dirty="0">
                <a:latin typeface="Times New Roman" pitchFamily="18" charset="0"/>
              </a:rPr>
              <a:t> </a:t>
            </a:r>
            <a:r>
              <a:rPr lang="en-US" sz="2800" dirty="0" err="1">
                <a:latin typeface="Times New Roman" pitchFamily="18" charset="0"/>
              </a:rPr>
              <a:t>или</a:t>
            </a:r>
            <a:r>
              <a:rPr lang="en-US" sz="2800" dirty="0">
                <a:latin typeface="Times New Roman" pitchFamily="18" charset="0"/>
              </a:rPr>
              <a:t> </a:t>
            </a:r>
            <a:r>
              <a:rPr lang="en-US" sz="2800" dirty="0" err="1">
                <a:latin typeface="Times New Roman" pitchFamily="18" charset="0"/>
              </a:rPr>
              <a:t>кромпир</a:t>
            </a:r>
            <a:r>
              <a:rPr lang="en-US" sz="2800" dirty="0">
                <a:latin typeface="Times New Roman" pitchFamily="18" charset="0"/>
              </a:rPr>
              <a:t> </a:t>
            </a:r>
            <a:r>
              <a:rPr lang="en-US" sz="2800" dirty="0" err="1">
                <a:latin typeface="Times New Roman" pitchFamily="18" charset="0"/>
              </a:rPr>
              <a:t>више</a:t>
            </a:r>
            <a:r>
              <a:rPr lang="en-US" sz="2800" dirty="0">
                <a:latin typeface="Times New Roman" pitchFamily="18" charset="0"/>
              </a:rPr>
              <a:t> </a:t>
            </a:r>
            <a:r>
              <a:rPr lang="en-US" sz="2800" dirty="0" err="1">
                <a:latin typeface="Times New Roman" pitchFamily="18" charset="0"/>
              </a:rPr>
              <a:t>пута</a:t>
            </a:r>
            <a:r>
              <a:rPr lang="en-US" sz="2800" dirty="0">
                <a:latin typeface="Times New Roman" pitchFamily="18" charset="0"/>
              </a:rPr>
              <a:t> </a:t>
            </a:r>
            <a:r>
              <a:rPr lang="en-US" sz="2800" dirty="0" err="1">
                <a:latin typeface="Times New Roman" pitchFamily="18" charset="0"/>
              </a:rPr>
              <a:t>дневно</a:t>
            </a:r>
            <a:r>
              <a:rPr lang="en-US" sz="2800" dirty="0">
                <a:latin typeface="Times New Roman" pitchFamily="18" charset="0"/>
              </a:rPr>
              <a:t>.</a:t>
            </a:r>
          </a:p>
        </p:txBody>
      </p:sp>
    </p:spTree>
    <p:extLst>
      <p:ext uri="{BB962C8B-B14F-4D97-AF65-F5344CB8AC3E}">
        <p14:creationId xmlns="" xmlns:p14="http://schemas.microsoft.com/office/powerpoint/2010/main" val="1085893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3"/>
          <p:cNvSpPr txBox="1">
            <a:spLocks noChangeArrowheads="1"/>
          </p:cNvSpPr>
          <p:nvPr/>
        </p:nvSpPr>
        <p:spPr bwMode="auto">
          <a:xfrm>
            <a:off x="762000" y="428604"/>
            <a:ext cx="8001000" cy="4662815"/>
          </a:xfrm>
          <a:prstGeom prst="rect">
            <a:avLst/>
          </a:prstGeom>
          <a:noFill/>
          <a:ln w="9525">
            <a:noFill/>
            <a:miter lim="800000"/>
            <a:headEnd/>
            <a:tailEnd/>
          </a:ln>
        </p:spPr>
        <p:txBody>
          <a:bodyPr wrap="square">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1400" dirty="0">
              <a:latin typeface="Times New Roman" pitchFamily="18" charset="0"/>
            </a:endParaRPr>
          </a:p>
          <a:p>
            <a:pPr algn="just" eaLnBrk="0" hangingPunct="0">
              <a:spcBef>
                <a:spcPct val="50000"/>
              </a:spcBef>
            </a:pPr>
            <a:r>
              <a:rPr lang="en-US" sz="2800" dirty="0">
                <a:latin typeface="Times New Roman" pitchFamily="18" charset="0"/>
              </a:rPr>
              <a:t>3. </a:t>
            </a:r>
            <a:r>
              <a:rPr lang="en-US" sz="2800" dirty="0" err="1">
                <a:latin typeface="Times New Roman" pitchFamily="18" charset="0"/>
              </a:rPr>
              <a:t>Једите</a:t>
            </a:r>
            <a:r>
              <a:rPr lang="en-US" sz="2800" dirty="0">
                <a:latin typeface="Times New Roman" pitchFamily="18" charset="0"/>
              </a:rPr>
              <a:t> </a:t>
            </a:r>
            <a:r>
              <a:rPr lang="en-US" sz="2800" dirty="0" err="1">
                <a:latin typeface="Times New Roman" pitchFamily="18" charset="0"/>
              </a:rPr>
              <a:t>разноврсно</a:t>
            </a:r>
            <a:r>
              <a:rPr lang="en-US" sz="2800" dirty="0">
                <a:latin typeface="Times New Roman" pitchFamily="18" charset="0"/>
              </a:rPr>
              <a:t> </a:t>
            </a:r>
            <a:r>
              <a:rPr lang="en-US" sz="2800" dirty="0" err="1">
                <a:latin typeface="Times New Roman" pitchFamily="18" charset="0"/>
              </a:rPr>
              <a:t>поврће</a:t>
            </a:r>
            <a:r>
              <a:rPr lang="en-US" sz="2800" dirty="0">
                <a:latin typeface="Times New Roman" pitchFamily="18" charset="0"/>
              </a:rPr>
              <a:t> и </a:t>
            </a:r>
            <a:r>
              <a:rPr lang="en-US" sz="2800" dirty="0" err="1">
                <a:latin typeface="Times New Roman" pitchFamily="18" charset="0"/>
              </a:rPr>
              <a:t>воће</a:t>
            </a:r>
            <a:r>
              <a:rPr lang="en-US" sz="2800" dirty="0">
                <a:latin typeface="Times New Roman" pitchFamily="18" charset="0"/>
              </a:rPr>
              <a:t>, </a:t>
            </a:r>
            <a:r>
              <a:rPr lang="en-US" sz="2800" dirty="0" err="1">
                <a:latin typeface="Times New Roman" pitchFamily="18" charset="0"/>
              </a:rPr>
              <a:t>претежно</a:t>
            </a:r>
            <a:r>
              <a:rPr lang="en-US" sz="2800" dirty="0">
                <a:latin typeface="Times New Roman" pitchFamily="18" charset="0"/>
              </a:rPr>
              <a:t> </a:t>
            </a:r>
            <a:r>
              <a:rPr lang="en-US" sz="2800" dirty="0" err="1">
                <a:latin typeface="Times New Roman" pitchFamily="18" charset="0"/>
              </a:rPr>
              <a:t>свеже</a:t>
            </a:r>
            <a:r>
              <a:rPr lang="en-US" sz="2800" dirty="0">
                <a:latin typeface="Times New Roman" pitchFamily="18" charset="0"/>
              </a:rPr>
              <a:t> и </a:t>
            </a:r>
            <a:r>
              <a:rPr lang="en-US" sz="2800" dirty="0" err="1">
                <a:latin typeface="Times New Roman" pitchFamily="18" charset="0"/>
              </a:rPr>
              <a:t>из</a:t>
            </a:r>
            <a:r>
              <a:rPr lang="en-US" sz="2800" dirty="0">
                <a:latin typeface="Times New Roman" pitchFamily="18" charset="0"/>
              </a:rPr>
              <a:t> </a:t>
            </a:r>
            <a:r>
              <a:rPr lang="en-US" sz="2800" dirty="0" err="1">
                <a:latin typeface="Times New Roman" pitchFamily="18" charset="0"/>
              </a:rPr>
              <a:t>домаћих</a:t>
            </a:r>
            <a:r>
              <a:rPr lang="en-US" sz="2800" dirty="0">
                <a:latin typeface="Times New Roman" pitchFamily="18" charset="0"/>
              </a:rPr>
              <a:t> </a:t>
            </a:r>
            <a:r>
              <a:rPr lang="en-US" sz="2800" dirty="0" err="1">
                <a:latin typeface="Times New Roman" pitchFamily="18" charset="0"/>
              </a:rPr>
              <a:t>извора</a:t>
            </a:r>
            <a:r>
              <a:rPr lang="en-US" sz="2800" dirty="0">
                <a:latin typeface="Times New Roman" pitchFamily="18" charset="0"/>
              </a:rPr>
              <a:t>, </a:t>
            </a:r>
            <a:r>
              <a:rPr lang="en-US" sz="2800" dirty="0" err="1">
                <a:latin typeface="Times New Roman" pitchFamily="18" charset="0"/>
              </a:rPr>
              <a:t>више</a:t>
            </a:r>
            <a:r>
              <a:rPr lang="en-US" sz="2800" dirty="0">
                <a:latin typeface="Times New Roman" pitchFamily="18" charset="0"/>
              </a:rPr>
              <a:t> </a:t>
            </a:r>
            <a:r>
              <a:rPr lang="en-US" sz="2800" dirty="0" err="1">
                <a:latin typeface="Times New Roman" pitchFamily="18" charset="0"/>
              </a:rPr>
              <a:t>пута</a:t>
            </a:r>
            <a:r>
              <a:rPr lang="en-US" sz="2800" dirty="0">
                <a:latin typeface="Times New Roman" pitchFamily="18" charset="0"/>
              </a:rPr>
              <a:t> </a:t>
            </a:r>
            <a:r>
              <a:rPr lang="en-US" sz="2800" dirty="0" err="1">
                <a:latin typeface="Times New Roman" pitchFamily="18" charset="0"/>
              </a:rPr>
              <a:t>дневно</a:t>
            </a:r>
            <a:r>
              <a:rPr lang="en-US" sz="2800" dirty="0">
                <a:latin typeface="Times New Roman" pitchFamily="18" charset="0"/>
              </a:rPr>
              <a:t> (</a:t>
            </a:r>
            <a:r>
              <a:rPr lang="en-US" sz="2800" dirty="0" err="1">
                <a:latin typeface="Times New Roman" pitchFamily="18" charset="0"/>
              </a:rPr>
              <a:t>најмање</a:t>
            </a:r>
            <a:r>
              <a:rPr lang="en-US" sz="2800" dirty="0">
                <a:latin typeface="Times New Roman" pitchFamily="18" charset="0"/>
              </a:rPr>
              <a:t> 400 </a:t>
            </a:r>
            <a:r>
              <a:rPr lang="en-US" sz="2800" dirty="0" smtClean="0">
                <a:latin typeface="Times New Roman" pitchFamily="18" charset="0"/>
              </a:rPr>
              <a:t>g </a:t>
            </a:r>
            <a:r>
              <a:rPr lang="en-US" sz="2800" dirty="0" err="1">
                <a:latin typeface="Times New Roman" pitchFamily="18" charset="0"/>
              </a:rPr>
              <a:t>дневно</a:t>
            </a:r>
            <a:r>
              <a:rPr lang="en-US" sz="2800" dirty="0">
                <a:latin typeface="Times New Roman" pitchFamily="18" charset="0"/>
              </a:rPr>
              <a:t>).</a:t>
            </a:r>
          </a:p>
          <a:p>
            <a:pPr eaLnBrk="0" hangingPunct="0">
              <a:spcBef>
                <a:spcPct val="50000"/>
              </a:spcBef>
            </a:pPr>
            <a:endParaRPr lang="en-US" sz="1600" dirty="0">
              <a:latin typeface="Times New Roman" pitchFamily="18" charset="0"/>
            </a:endParaRPr>
          </a:p>
          <a:p>
            <a:pPr algn="just" eaLnBrk="0" hangingPunct="0">
              <a:spcBef>
                <a:spcPct val="50000"/>
              </a:spcBef>
            </a:pPr>
            <a:r>
              <a:rPr lang="en-US" sz="2800" dirty="0">
                <a:latin typeface="Times New Roman" pitchFamily="18" charset="0"/>
              </a:rPr>
              <a:t>4. </a:t>
            </a:r>
            <a:r>
              <a:rPr lang="en-US" sz="2800" dirty="0" err="1">
                <a:latin typeface="Times New Roman" pitchFamily="18" charset="0"/>
              </a:rPr>
              <a:t>Одржавајте</a:t>
            </a:r>
            <a:r>
              <a:rPr lang="en-US" sz="2800" dirty="0">
                <a:latin typeface="Times New Roman" pitchFamily="18" charset="0"/>
              </a:rPr>
              <a:t> </a:t>
            </a:r>
            <a:r>
              <a:rPr lang="en-US" sz="2800" dirty="0" err="1">
                <a:latin typeface="Times New Roman" pitchFamily="18" charset="0"/>
              </a:rPr>
              <a:t>телесну</a:t>
            </a:r>
            <a:r>
              <a:rPr lang="en-US" sz="2800" dirty="0">
                <a:latin typeface="Times New Roman" pitchFamily="18" charset="0"/>
              </a:rPr>
              <a:t> </a:t>
            </a:r>
            <a:r>
              <a:rPr lang="en-US" sz="2800" dirty="0" err="1">
                <a:latin typeface="Times New Roman" pitchFamily="18" charset="0"/>
              </a:rPr>
              <a:t>масу</a:t>
            </a:r>
            <a:r>
              <a:rPr lang="en-US" sz="2800" dirty="0">
                <a:latin typeface="Times New Roman" pitchFamily="18" charset="0"/>
              </a:rPr>
              <a:t> у </a:t>
            </a:r>
            <a:r>
              <a:rPr lang="en-US" sz="2800" dirty="0" err="1">
                <a:latin typeface="Times New Roman" pitchFamily="18" charset="0"/>
              </a:rPr>
              <a:t>препорученим</a:t>
            </a:r>
            <a:r>
              <a:rPr lang="en-US" sz="2800" dirty="0">
                <a:latin typeface="Times New Roman" pitchFamily="18" charset="0"/>
              </a:rPr>
              <a:t> </a:t>
            </a:r>
            <a:r>
              <a:rPr lang="en-US" sz="2800" dirty="0" err="1">
                <a:latin typeface="Times New Roman" pitchFamily="18" charset="0"/>
              </a:rPr>
              <a:t>границама</a:t>
            </a:r>
            <a:r>
              <a:rPr lang="en-US" sz="2800" dirty="0">
                <a:latin typeface="Times New Roman" pitchFamily="18" charset="0"/>
              </a:rPr>
              <a:t> </a:t>
            </a:r>
            <a:r>
              <a:rPr lang="en-US" sz="2800" dirty="0" smtClean="0">
                <a:latin typeface="Times New Roman" pitchFamily="18" charset="0"/>
              </a:rPr>
              <a:t>(BMI </a:t>
            </a:r>
            <a:r>
              <a:rPr lang="en-US" sz="2800" dirty="0" err="1">
                <a:latin typeface="Times New Roman" pitchFamily="18" charset="0"/>
              </a:rPr>
              <a:t>између</a:t>
            </a:r>
            <a:r>
              <a:rPr lang="en-US" sz="2800" dirty="0">
                <a:latin typeface="Times New Roman" pitchFamily="18" charset="0"/>
              </a:rPr>
              <a:t> 15,5-25) </a:t>
            </a:r>
            <a:r>
              <a:rPr lang="en-US" sz="2800" dirty="0" err="1">
                <a:latin typeface="Times New Roman" pitchFamily="18" charset="0"/>
              </a:rPr>
              <a:t>примењујући</a:t>
            </a:r>
            <a:r>
              <a:rPr lang="en-US" sz="2800" dirty="0">
                <a:latin typeface="Times New Roman" pitchFamily="18" charset="0"/>
              </a:rPr>
              <a:t> </a:t>
            </a:r>
            <a:r>
              <a:rPr lang="en-US" sz="2800" dirty="0" err="1">
                <a:latin typeface="Times New Roman" pitchFamily="18" charset="0"/>
              </a:rPr>
              <a:t>умерене</a:t>
            </a:r>
            <a:r>
              <a:rPr lang="en-US" sz="2800" dirty="0">
                <a:latin typeface="Times New Roman" pitchFamily="18" charset="0"/>
              </a:rPr>
              <a:t> </a:t>
            </a:r>
            <a:r>
              <a:rPr lang="en-US" sz="2800" dirty="0" err="1">
                <a:latin typeface="Times New Roman" pitchFamily="18" charset="0"/>
              </a:rPr>
              <a:t>физичке</a:t>
            </a:r>
            <a:r>
              <a:rPr lang="en-US" sz="2800" dirty="0">
                <a:latin typeface="Times New Roman" pitchFamily="18" charset="0"/>
              </a:rPr>
              <a:t> </a:t>
            </a:r>
            <a:r>
              <a:rPr lang="en-US" sz="2800" dirty="0" err="1">
                <a:latin typeface="Times New Roman" pitchFamily="18" charset="0"/>
              </a:rPr>
              <a:t>активности</a:t>
            </a:r>
            <a:r>
              <a:rPr lang="en-US" sz="2800" dirty="0">
                <a:latin typeface="Times New Roman" pitchFamily="18" charset="0"/>
              </a:rPr>
              <a:t>, </a:t>
            </a:r>
            <a:r>
              <a:rPr lang="en-US" sz="2800" dirty="0" err="1">
                <a:latin typeface="Times New Roman" pitchFamily="18" charset="0"/>
              </a:rPr>
              <a:t>свакодневно</a:t>
            </a:r>
            <a:r>
              <a:rPr lang="en-US" sz="2800" dirty="0">
                <a:solidFill>
                  <a:srgbClr val="FFFFCC"/>
                </a:solidFill>
                <a:latin typeface="Times New Roman" pitchFamily="18" charset="0"/>
              </a:rPr>
              <a:t>.</a:t>
            </a:r>
          </a:p>
        </p:txBody>
      </p:sp>
    </p:spTree>
    <p:extLst>
      <p:ext uri="{BB962C8B-B14F-4D97-AF65-F5344CB8AC3E}">
        <p14:creationId xmlns="" xmlns:p14="http://schemas.microsoft.com/office/powerpoint/2010/main" val="5548359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3"/>
          <p:cNvSpPr txBox="1">
            <a:spLocks noChangeArrowheads="1"/>
          </p:cNvSpPr>
          <p:nvPr/>
        </p:nvSpPr>
        <p:spPr bwMode="auto">
          <a:xfrm>
            <a:off x="250825" y="692150"/>
            <a:ext cx="8367713" cy="4839786"/>
          </a:xfrm>
          <a:prstGeom prst="rect">
            <a:avLst/>
          </a:prstGeom>
          <a:noFill/>
          <a:ln w="9525">
            <a:noFill/>
            <a:miter lim="800000"/>
            <a:headEnd/>
            <a:tailEnd/>
          </a:ln>
        </p:spPr>
        <p:txBody>
          <a:bodyPr>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900" b="1" dirty="0">
              <a:latin typeface="Times New Roman" pitchFamily="18" charset="0"/>
            </a:endParaRPr>
          </a:p>
          <a:p>
            <a:pPr algn="just" eaLnBrk="0" hangingPunct="0">
              <a:spcBef>
                <a:spcPct val="50000"/>
              </a:spcBef>
            </a:pPr>
            <a:r>
              <a:rPr lang="en-US" sz="2800" dirty="0">
                <a:latin typeface="Times New Roman" pitchFamily="18" charset="0"/>
              </a:rPr>
              <a:t>5. </a:t>
            </a:r>
            <a:r>
              <a:rPr lang="en-US" sz="2800" dirty="0" err="1">
                <a:latin typeface="Times New Roman" pitchFamily="18" charset="0"/>
              </a:rPr>
              <a:t>Контролишите</a:t>
            </a:r>
            <a:r>
              <a:rPr lang="en-US" sz="2800" dirty="0">
                <a:latin typeface="Times New Roman" pitchFamily="18" charset="0"/>
              </a:rPr>
              <a:t> </a:t>
            </a:r>
            <a:r>
              <a:rPr lang="en-US" sz="2800" dirty="0" err="1">
                <a:latin typeface="Times New Roman" pitchFamily="18" charset="0"/>
              </a:rPr>
              <a:t>унос</a:t>
            </a:r>
            <a:r>
              <a:rPr lang="en-US" sz="2800" dirty="0">
                <a:latin typeface="Times New Roman" pitchFamily="18" charset="0"/>
              </a:rPr>
              <a:t> </a:t>
            </a:r>
            <a:r>
              <a:rPr lang="en-US" sz="2800" dirty="0" err="1">
                <a:latin typeface="Times New Roman" pitchFamily="18" charset="0"/>
              </a:rPr>
              <a:t>масти</a:t>
            </a:r>
            <a:r>
              <a:rPr lang="en-US" sz="2800" dirty="0">
                <a:latin typeface="Times New Roman" pitchFamily="18" charset="0"/>
              </a:rPr>
              <a:t> (</a:t>
            </a:r>
            <a:r>
              <a:rPr lang="en-US" sz="2800" dirty="0" err="1">
                <a:latin typeface="Times New Roman" pitchFamily="18" charset="0"/>
              </a:rPr>
              <a:t>не</a:t>
            </a:r>
            <a:r>
              <a:rPr lang="en-US" sz="2800" dirty="0">
                <a:latin typeface="Times New Roman" pitchFamily="18" charset="0"/>
              </a:rPr>
              <a:t> </a:t>
            </a:r>
            <a:r>
              <a:rPr lang="en-US" sz="2800" dirty="0" err="1">
                <a:latin typeface="Times New Roman" pitchFamily="18" charset="0"/>
              </a:rPr>
              <a:t>треба</a:t>
            </a:r>
            <a:r>
              <a:rPr lang="en-US" sz="2800" dirty="0">
                <a:latin typeface="Times New Roman" pitchFamily="18" charset="0"/>
              </a:rPr>
              <a:t> </a:t>
            </a:r>
            <a:r>
              <a:rPr lang="en-US" sz="2800" dirty="0" err="1">
                <a:latin typeface="Times New Roman" pitchFamily="18" charset="0"/>
              </a:rPr>
              <a:t>да</a:t>
            </a:r>
            <a:r>
              <a:rPr lang="en-US" sz="2800" dirty="0">
                <a:latin typeface="Times New Roman" pitchFamily="18" charset="0"/>
              </a:rPr>
              <a:t> </a:t>
            </a:r>
            <a:r>
              <a:rPr lang="en-US" sz="2800" dirty="0" err="1">
                <a:latin typeface="Times New Roman" pitchFamily="18" charset="0"/>
              </a:rPr>
              <a:t>учествују</a:t>
            </a:r>
            <a:r>
              <a:rPr lang="en-US" sz="2800" dirty="0">
                <a:latin typeface="Times New Roman" pitchFamily="18" charset="0"/>
              </a:rPr>
              <a:t> </a:t>
            </a:r>
            <a:r>
              <a:rPr lang="en-US" sz="2800" dirty="0" err="1">
                <a:latin typeface="Times New Roman" pitchFamily="18" charset="0"/>
              </a:rPr>
              <a:t>са</a:t>
            </a:r>
            <a:r>
              <a:rPr lang="en-US" sz="2800" dirty="0">
                <a:latin typeface="Times New Roman" pitchFamily="18" charset="0"/>
              </a:rPr>
              <a:t> </a:t>
            </a:r>
            <a:r>
              <a:rPr lang="en-US" sz="2800" dirty="0" err="1">
                <a:latin typeface="Times New Roman" pitchFamily="18" charset="0"/>
              </a:rPr>
              <a:t>више</a:t>
            </a:r>
            <a:r>
              <a:rPr lang="en-US" sz="2800" dirty="0">
                <a:latin typeface="Times New Roman" pitchFamily="18" charset="0"/>
              </a:rPr>
              <a:t> </a:t>
            </a:r>
            <a:r>
              <a:rPr lang="en-US" sz="2800" dirty="0" err="1">
                <a:latin typeface="Times New Roman" pitchFamily="18" charset="0"/>
              </a:rPr>
              <a:t>од</a:t>
            </a:r>
            <a:r>
              <a:rPr lang="en-US" sz="2800" dirty="0">
                <a:latin typeface="Times New Roman" pitchFamily="18" charset="0"/>
              </a:rPr>
              <a:t> 30% у </a:t>
            </a:r>
            <a:r>
              <a:rPr lang="en-US" sz="2800" dirty="0" err="1">
                <a:latin typeface="Times New Roman" pitchFamily="18" charset="0"/>
              </a:rPr>
              <a:t>укупној</a:t>
            </a:r>
            <a:r>
              <a:rPr lang="en-US" sz="2800" dirty="0">
                <a:latin typeface="Times New Roman" pitchFamily="18" charset="0"/>
              </a:rPr>
              <a:t> </a:t>
            </a:r>
            <a:r>
              <a:rPr lang="en-US" sz="2800" dirty="0" err="1">
                <a:latin typeface="Times New Roman" pitchFamily="18" charset="0"/>
              </a:rPr>
              <a:t>дневној</a:t>
            </a:r>
            <a:r>
              <a:rPr lang="en-US" sz="2800" dirty="0">
                <a:latin typeface="Times New Roman" pitchFamily="18" charset="0"/>
              </a:rPr>
              <a:t> </a:t>
            </a:r>
            <a:r>
              <a:rPr lang="en-US" sz="2800" dirty="0" err="1">
                <a:latin typeface="Times New Roman" pitchFamily="18" charset="0"/>
              </a:rPr>
              <a:t>енергији</a:t>
            </a:r>
            <a:r>
              <a:rPr lang="en-US" sz="2800" dirty="0">
                <a:latin typeface="Times New Roman" pitchFamily="18" charset="0"/>
              </a:rPr>
              <a:t>) и </a:t>
            </a:r>
            <a:r>
              <a:rPr lang="en-US" sz="2800" dirty="0" err="1">
                <a:latin typeface="Times New Roman" pitchFamily="18" charset="0"/>
              </a:rPr>
              <a:t>замените</a:t>
            </a:r>
            <a:r>
              <a:rPr lang="en-US" sz="2800" dirty="0">
                <a:latin typeface="Times New Roman" pitchFamily="18" charset="0"/>
              </a:rPr>
              <a:t> </a:t>
            </a:r>
            <a:r>
              <a:rPr lang="en-US" sz="2800" dirty="0" err="1">
                <a:latin typeface="Times New Roman" pitchFamily="18" charset="0"/>
              </a:rPr>
              <a:t>већину</a:t>
            </a:r>
            <a:r>
              <a:rPr lang="en-US" sz="2800" dirty="0">
                <a:latin typeface="Times New Roman" pitchFamily="18" charset="0"/>
              </a:rPr>
              <a:t> </a:t>
            </a:r>
            <a:r>
              <a:rPr lang="en-US" sz="2800" dirty="0" err="1">
                <a:latin typeface="Times New Roman" pitchFamily="18" charset="0"/>
              </a:rPr>
              <a:t>засићених</a:t>
            </a:r>
            <a:r>
              <a:rPr lang="en-US" sz="2800" dirty="0">
                <a:latin typeface="Times New Roman" pitchFamily="18" charset="0"/>
              </a:rPr>
              <a:t> </a:t>
            </a:r>
            <a:r>
              <a:rPr lang="en-US" sz="2800" dirty="0" err="1">
                <a:latin typeface="Times New Roman" pitchFamily="18" charset="0"/>
              </a:rPr>
              <a:t>масти</a:t>
            </a:r>
            <a:r>
              <a:rPr lang="en-US" sz="2800" dirty="0">
                <a:latin typeface="Times New Roman" pitchFamily="18" charset="0"/>
              </a:rPr>
              <a:t> </a:t>
            </a:r>
            <a:r>
              <a:rPr lang="en-US" sz="2800" dirty="0" err="1">
                <a:latin typeface="Times New Roman" pitchFamily="18" charset="0"/>
              </a:rPr>
              <a:t>незасићеним</a:t>
            </a:r>
            <a:r>
              <a:rPr lang="en-US" sz="2800" dirty="0">
                <a:latin typeface="Times New Roman" pitchFamily="18" charset="0"/>
              </a:rPr>
              <a:t> </a:t>
            </a:r>
            <a:r>
              <a:rPr lang="en-US" sz="2800" dirty="0" err="1">
                <a:latin typeface="Times New Roman" pitchFamily="18" charset="0"/>
              </a:rPr>
              <a:t>биљним</a:t>
            </a:r>
            <a:r>
              <a:rPr lang="en-US" sz="2800" dirty="0">
                <a:latin typeface="Times New Roman" pitchFamily="18" charset="0"/>
              </a:rPr>
              <a:t> </a:t>
            </a:r>
            <a:r>
              <a:rPr lang="en-US" sz="2800" dirty="0" err="1">
                <a:latin typeface="Times New Roman" pitchFamily="18" charset="0"/>
              </a:rPr>
              <a:t>уљима</a:t>
            </a:r>
            <a:r>
              <a:rPr lang="en-US" sz="2800" dirty="0">
                <a:latin typeface="Times New Roman" pitchFamily="18" charset="0"/>
              </a:rPr>
              <a:t> и “</a:t>
            </a:r>
            <a:r>
              <a:rPr lang="en-US" sz="2800" dirty="0" err="1">
                <a:latin typeface="Times New Roman" pitchFamily="18" charset="0"/>
              </a:rPr>
              <a:t>софт</a:t>
            </a:r>
            <a:r>
              <a:rPr lang="en-US" sz="2800" dirty="0">
                <a:latin typeface="Times New Roman" pitchFamily="18" charset="0"/>
              </a:rPr>
              <a:t>” </a:t>
            </a:r>
            <a:r>
              <a:rPr lang="en-US" sz="2800" dirty="0" err="1">
                <a:latin typeface="Times New Roman" pitchFamily="18" charset="0"/>
              </a:rPr>
              <a:t>маргарином</a:t>
            </a:r>
            <a:r>
              <a:rPr lang="en-US" sz="2800" dirty="0">
                <a:latin typeface="Times New Roman" pitchFamily="18" charset="0"/>
              </a:rPr>
              <a:t>.</a:t>
            </a:r>
          </a:p>
          <a:p>
            <a:pPr eaLnBrk="0" hangingPunct="0">
              <a:spcBef>
                <a:spcPct val="50000"/>
              </a:spcBef>
            </a:pPr>
            <a:endParaRPr lang="en-US" sz="1000" dirty="0">
              <a:latin typeface="Times New Roman" pitchFamily="18" charset="0"/>
            </a:endParaRPr>
          </a:p>
          <a:p>
            <a:pPr algn="just" eaLnBrk="0" hangingPunct="0">
              <a:spcBef>
                <a:spcPct val="50000"/>
              </a:spcBef>
            </a:pPr>
            <a:r>
              <a:rPr lang="en-US" sz="2800" dirty="0">
                <a:latin typeface="Times New Roman" pitchFamily="18" charset="0"/>
              </a:rPr>
              <a:t>6. </a:t>
            </a:r>
            <a:r>
              <a:rPr lang="en-US" sz="2800" dirty="0" err="1">
                <a:latin typeface="Times New Roman" pitchFamily="18" charset="0"/>
              </a:rPr>
              <a:t>Замените</a:t>
            </a:r>
            <a:r>
              <a:rPr lang="en-US" sz="2800" dirty="0">
                <a:latin typeface="Times New Roman" pitchFamily="18" charset="0"/>
              </a:rPr>
              <a:t> </a:t>
            </a:r>
            <a:r>
              <a:rPr lang="en-US" sz="2800" dirty="0" err="1">
                <a:latin typeface="Times New Roman" pitchFamily="18" charset="0"/>
              </a:rPr>
              <a:t>масна</a:t>
            </a:r>
            <a:r>
              <a:rPr lang="en-US" sz="2800" dirty="0">
                <a:latin typeface="Times New Roman" pitchFamily="18" charset="0"/>
              </a:rPr>
              <a:t> </a:t>
            </a:r>
            <a:r>
              <a:rPr lang="en-US" sz="2800" dirty="0" err="1">
                <a:latin typeface="Times New Roman" pitchFamily="18" charset="0"/>
              </a:rPr>
              <a:t>меса</a:t>
            </a:r>
            <a:r>
              <a:rPr lang="en-US" sz="2800" dirty="0">
                <a:latin typeface="Times New Roman" pitchFamily="18" charset="0"/>
              </a:rPr>
              <a:t> и </a:t>
            </a:r>
            <a:r>
              <a:rPr lang="en-US" sz="2800" dirty="0" err="1">
                <a:latin typeface="Times New Roman" pitchFamily="18" charset="0"/>
              </a:rPr>
              <a:t>месне</a:t>
            </a:r>
            <a:r>
              <a:rPr lang="en-US" sz="2800" dirty="0">
                <a:latin typeface="Times New Roman" pitchFamily="18" charset="0"/>
              </a:rPr>
              <a:t> </a:t>
            </a:r>
            <a:r>
              <a:rPr lang="en-US" sz="2800" dirty="0" err="1">
                <a:latin typeface="Times New Roman" pitchFamily="18" charset="0"/>
              </a:rPr>
              <a:t>прерађевине</a:t>
            </a:r>
            <a:r>
              <a:rPr lang="en-US" sz="2800" dirty="0">
                <a:latin typeface="Times New Roman" pitchFamily="18" charset="0"/>
              </a:rPr>
              <a:t> </a:t>
            </a:r>
            <a:r>
              <a:rPr lang="en-US" sz="2800" dirty="0" err="1">
                <a:latin typeface="Times New Roman" pitchFamily="18" charset="0"/>
              </a:rPr>
              <a:t>пасуљем</a:t>
            </a:r>
            <a:r>
              <a:rPr lang="en-US" sz="2800" dirty="0">
                <a:latin typeface="Times New Roman" pitchFamily="18" charset="0"/>
              </a:rPr>
              <a:t>, </a:t>
            </a:r>
            <a:r>
              <a:rPr lang="en-US" sz="2800" dirty="0" err="1">
                <a:latin typeface="Times New Roman" pitchFamily="18" charset="0"/>
              </a:rPr>
              <a:t>сочивом</a:t>
            </a:r>
            <a:r>
              <a:rPr lang="en-US" sz="2800" dirty="0">
                <a:latin typeface="Times New Roman" pitchFamily="18" charset="0"/>
              </a:rPr>
              <a:t>, </a:t>
            </a:r>
            <a:r>
              <a:rPr lang="en-US" sz="2800" dirty="0" err="1">
                <a:latin typeface="Times New Roman" pitchFamily="18" charset="0"/>
              </a:rPr>
              <a:t>другим</a:t>
            </a:r>
            <a:r>
              <a:rPr lang="en-US" sz="2800" dirty="0">
                <a:latin typeface="Times New Roman" pitchFamily="18" charset="0"/>
              </a:rPr>
              <a:t> </a:t>
            </a:r>
            <a:r>
              <a:rPr lang="en-US" sz="2800" dirty="0" err="1">
                <a:latin typeface="Times New Roman" pitchFamily="18" charset="0"/>
              </a:rPr>
              <a:t>махунаркама</a:t>
            </a:r>
            <a:r>
              <a:rPr lang="en-US" sz="2800" dirty="0">
                <a:latin typeface="Times New Roman" pitchFamily="18" charset="0"/>
              </a:rPr>
              <a:t>, </a:t>
            </a:r>
            <a:r>
              <a:rPr lang="en-US" sz="2800" dirty="0" err="1">
                <a:latin typeface="Times New Roman" pitchFamily="18" charset="0"/>
              </a:rPr>
              <a:t>рибом</a:t>
            </a:r>
            <a:r>
              <a:rPr lang="en-US" sz="2800" dirty="0">
                <a:latin typeface="Times New Roman" pitchFamily="18" charset="0"/>
              </a:rPr>
              <a:t>, </a:t>
            </a:r>
            <a:r>
              <a:rPr lang="en-US" sz="2800" dirty="0" err="1">
                <a:latin typeface="Times New Roman" pitchFamily="18" charset="0"/>
              </a:rPr>
              <a:t>живинским</a:t>
            </a:r>
            <a:r>
              <a:rPr lang="en-US" sz="2800" dirty="0">
                <a:latin typeface="Times New Roman" pitchFamily="18" charset="0"/>
              </a:rPr>
              <a:t> и </a:t>
            </a:r>
            <a:r>
              <a:rPr lang="en-US" sz="2800" dirty="0" err="1">
                <a:latin typeface="Times New Roman" pitchFamily="18" charset="0"/>
              </a:rPr>
              <a:t>мршавим</a:t>
            </a:r>
            <a:r>
              <a:rPr lang="en-US" sz="2800" dirty="0">
                <a:latin typeface="Times New Roman" pitchFamily="18" charset="0"/>
              </a:rPr>
              <a:t> </a:t>
            </a:r>
            <a:r>
              <a:rPr lang="en-US" sz="2800" dirty="0" err="1">
                <a:latin typeface="Times New Roman" pitchFamily="18" charset="0"/>
              </a:rPr>
              <a:t>месом</a:t>
            </a:r>
            <a:r>
              <a:rPr lang="en-US" sz="2800" dirty="0">
                <a:latin typeface="Times New Roman" pitchFamily="18" charset="0"/>
              </a:rPr>
              <a:t>.</a:t>
            </a:r>
          </a:p>
        </p:txBody>
      </p:sp>
    </p:spTree>
    <p:extLst>
      <p:ext uri="{BB962C8B-B14F-4D97-AF65-F5344CB8AC3E}">
        <p14:creationId xmlns="" xmlns:p14="http://schemas.microsoft.com/office/powerpoint/2010/main" val="32714190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3"/>
          <p:cNvSpPr txBox="1">
            <a:spLocks noChangeArrowheads="1"/>
          </p:cNvSpPr>
          <p:nvPr/>
        </p:nvSpPr>
        <p:spPr bwMode="auto">
          <a:xfrm>
            <a:off x="395288" y="357166"/>
            <a:ext cx="8001000" cy="4547399"/>
          </a:xfrm>
          <a:prstGeom prst="rect">
            <a:avLst/>
          </a:prstGeom>
          <a:noFill/>
          <a:ln w="9525">
            <a:noFill/>
            <a:miter lim="800000"/>
            <a:headEnd/>
            <a:tailEnd/>
          </a:ln>
        </p:spPr>
        <p:txBody>
          <a:bodyPr wrap="square">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900" b="1" dirty="0">
              <a:latin typeface="Times New Roman" pitchFamily="18" charset="0"/>
            </a:endParaRPr>
          </a:p>
          <a:p>
            <a:pPr algn="just" eaLnBrk="0" hangingPunct="0">
              <a:spcBef>
                <a:spcPct val="50000"/>
              </a:spcBef>
            </a:pPr>
            <a:r>
              <a:rPr lang="en-US" sz="2800" dirty="0">
                <a:latin typeface="Times New Roman" pitchFamily="18" charset="0"/>
              </a:rPr>
              <a:t>7. </a:t>
            </a:r>
            <a:r>
              <a:rPr lang="en-US" sz="2800" dirty="0" err="1">
                <a:latin typeface="Times New Roman" pitchFamily="18" charset="0"/>
              </a:rPr>
              <a:t>Користите</a:t>
            </a:r>
            <a:r>
              <a:rPr lang="en-US" sz="2800" dirty="0">
                <a:latin typeface="Times New Roman" pitchFamily="18" charset="0"/>
              </a:rPr>
              <a:t> </a:t>
            </a:r>
            <a:r>
              <a:rPr lang="en-US" sz="2800" dirty="0" err="1">
                <a:latin typeface="Times New Roman" pitchFamily="18" charset="0"/>
              </a:rPr>
              <a:t>млеко</a:t>
            </a:r>
            <a:r>
              <a:rPr lang="en-US" sz="2800" dirty="0">
                <a:latin typeface="Times New Roman" pitchFamily="18" charset="0"/>
              </a:rPr>
              <a:t> и </a:t>
            </a:r>
            <a:r>
              <a:rPr lang="en-US" sz="2800" dirty="0" err="1">
                <a:latin typeface="Times New Roman" pitchFamily="18" charset="0"/>
              </a:rPr>
              <a:t>млечне</a:t>
            </a:r>
            <a:r>
              <a:rPr lang="en-US" sz="2800" dirty="0">
                <a:latin typeface="Times New Roman" pitchFamily="18" charset="0"/>
              </a:rPr>
              <a:t> </a:t>
            </a:r>
            <a:r>
              <a:rPr lang="en-US" sz="2800" dirty="0" err="1">
                <a:latin typeface="Times New Roman" pitchFamily="18" charset="0"/>
              </a:rPr>
              <a:t>производе</a:t>
            </a:r>
            <a:r>
              <a:rPr lang="en-US" sz="2800" dirty="0">
                <a:latin typeface="Times New Roman" pitchFamily="18" charset="0"/>
              </a:rPr>
              <a:t> (</a:t>
            </a:r>
            <a:r>
              <a:rPr lang="en-US" sz="2800" dirty="0" err="1">
                <a:latin typeface="Times New Roman" pitchFamily="18" charset="0"/>
              </a:rPr>
              <a:t>кефир</a:t>
            </a:r>
            <a:r>
              <a:rPr lang="en-US" sz="2800" dirty="0">
                <a:latin typeface="Times New Roman" pitchFamily="18" charset="0"/>
              </a:rPr>
              <a:t>, </a:t>
            </a:r>
            <a:r>
              <a:rPr lang="en-US" sz="2800" dirty="0" err="1">
                <a:latin typeface="Times New Roman" pitchFamily="18" charset="0"/>
              </a:rPr>
              <a:t>јогурт</a:t>
            </a:r>
            <a:r>
              <a:rPr lang="en-US" sz="2800" dirty="0">
                <a:latin typeface="Times New Roman" pitchFamily="18" charset="0"/>
              </a:rPr>
              <a:t>, </a:t>
            </a:r>
            <a:r>
              <a:rPr lang="en-US" sz="2800" dirty="0" err="1">
                <a:latin typeface="Times New Roman" pitchFamily="18" charset="0"/>
              </a:rPr>
              <a:t>кисело</a:t>
            </a:r>
            <a:r>
              <a:rPr lang="en-US" sz="2800" dirty="0">
                <a:latin typeface="Times New Roman" pitchFamily="18" charset="0"/>
              </a:rPr>
              <a:t> </a:t>
            </a:r>
            <a:r>
              <a:rPr lang="en-US" sz="2800" dirty="0" err="1">
                <a:latin typeface="Times New Roman" pitchFamily="18" charset="0"/>
              </a:rPr>
              <a:t>млеко</a:t>
            </a:r>
            <a:r>
              <a:rPr lang="en-US" sz="2800" dirty="0">
                <a:latin typeface="Times New Roman" pitchFamily="18" charset="0"/>
              </a:rPr>
              <a:t> и </a:t>
            </a:r>
            <a:r>
              <a:rPr lang="en-US" sz="2800" dirty="0" err="1">
                <a:latin typeface="Times New Roman" pitchFamily="18" charset="0"/>
              </a:rPr>
              <a:t>сир</a:t>
            </a:r>
            <a:r>
              <a:rPr lang="en-US" sz="2800" dirty="0">
                <a:latin typeface="Times New Roman" pitchFamily="18" charset="0"/>
              </a:rPr>
              <a:t>) </a:t>
            </a:r>
            <a:r>
              <a:rPr lang="en-US" sz="2800" dirty="0" err="1">
                <a:latin typeface="Times New Roman" pitchFamily="18" charset="0"/>
              </a:rPr>
              <a:t>са</a:t>
            </a:r>
            <a:r>
              <a:rPr lang="en-US" sz="2800" dirty="0">
                <a:latin typeface="Times New Roman" pitchFamily="18" charset="0"/>
              </a:rPr>
              <a:t> </a:t>
            </a:r>
            <a:r>
              <a:rPr lang="en-US" sz="2800" dirty="0" err="1">
                <a:latin typeface="Times New Roman" pitchFamily="18" charset="0"/>
              </a:rPr>
              <a:t>што</a:t>
            </a:r>
            <a:r>
              <a:rPr lang="en-US" sz="2800" dirty="0">
                <a:latin typeface="Times New Roman" pitchFamily="18" charset="0"/>
              </a:rPr>
              <a:t> </a:t>
            </a:r>
            <a:r>
              <a:rPr lang="en-US" sz="2800" dirty="0" err="1">
                <a:latin typeface="Times New Roman" pitchFamily="18" charset="0"/>
              </a:rPr>
              <a:t>мањим</a:t>
            </a:r>
            <a:r>
              <a:rPr lang="en-US" sz="2800" dirty="0">
                <a:latin typeface="Times New Roman" pitchFamily="18" charset="0"/>
              </a:rPr>
              <a:t> </a:t>
            </a:r>
            <a:r>
              <a:rPr lang="en-US" sz="2800" dirty="0" err="1">
                <a:latin typeface="Times New Roman" pitchFamily="18" charset="0"/>
              </a:rPr>
              <a:t>садржајем</a:t>
            </a:r>
            <a:r>
              <a:rPr lang="en-US" sz="2800" dirty="0">
                <a:latin typeface="Times New Roman" pitchFamily="18" charset="0"/>
              </a:rPr>
              <a:t> </a:t>
            </a:r>
            <a:r>
              <a:rPr lang="en-US" sz="2800" dirty="0" err="1">
                <a:latin typeface="Times New Roman" pitchFamily="18" charset="0"/>
              </a:rPr>
              <a:t>масти</a:t>
            </a:r>
            <a:r>
              <a:rPr lang="en-US" sz="2800" dirty="0">
                <a:latin typeface="Times New Roman" pitchFamily="18" charset="0"/>
              </a:rPr>
              <a:t> и </a:t>
            </a:r>
            <a:r>
              <a:rPr lang="en-US" sz="2800" dirty="0" err="1">
                <a:latin typeface="Times New Roman" pitchFamily="18" charset="0"/>
              </a:rPr>
              <a:t>соли</a:t>
            </a:r>
            <a:r>
              <a:rPr lang="en-US" sz="2800" dirty="0">
                <a:latin typeface="Times New Roman" pitchFamily="18" charset="0"/>
              </a:rPr>
              <a:t>.</a:t>
            </a:r>
          </a:p>
          <a:p>
            <a:pPr eaLnBrk="0" hangingPunct="0">
              <a:spcBef>
                <a:spcPct val="50000"/>
              </a:spcBef>
            </a:pPr>
            <a:endParaRPr lang="en-US" sz="1600" dirty="0">
              <a:latin typeface="Times New Roman" pitchFamily="18" charset="0"/>
            </a:endParaRPr>
          </a:p>
          <a:p>
            <a:pPr algn="just" eaLnBrk="0" hangingPunct="0">
              <a:spcBef>
                <a:spcPct val="50000"/>
              </a:spcBef>
            </a:pPr>
            <a:r>
              <a:rPr lang="en-US" sz="2800" dirty="0">
                <a:latin typeface="Times New Roman" pitchFamily="18" charset="0"/>
              </a:rPr>
              <a:t>8. </a:t>
            </a:r>
            <a:r>
              <a:rPr lang="en-US" sz="2800" dirty="0" err="1">
                <a:latin typeface="Times New Roman" pitchFamily="18" charset="0"/>
              </a:rPr>
              <a:t>Бирајте</a:t>
            </a:r>
            <a:r>
              <a:rPr lang="en-US" sz="2800" dirty="0">
                <a:latin typeface="Times New Roman" pitchFamily="18" charset="0"/>
              </a:rPr>
              <a:t> </a:t>
            </a:r>
            <a:r>
              <a:rPr lang="en-US" sz="2800" dirty="0" err="1">
                <a:latin typeface="Times New Roman" pitchFamily="18" charset="0"/>
              </a:rPr>
              <a:t>храну</a:t>
            </a:r>
            <a:r>
              <a:rPr lang="en-US" sz="2800" dirty="0">
                <a:latin typeface="Times New Roman" pitchFamily="18" charset="0"/>
              </a:rPr>
              <a:t> </a:t>
            </a:r>
            <a:r>
              <a:rPr lang="en-US" sz="2800" dirty="0" err="1">
                <a:latin typeface="Times New Roman" pitchFamily="18" charset="0"/>
              </a:rPr>
              <a:t>са</a:t>
            </a:r>
            <a:r>
              <a:rPr lang="en-US" sz="2800" dirty="0">
                <a:latin typeface="Times New Roman" pitchFamily="18" charset="0"/>
              </a:rPr>
              <a:t> </a:t>
            </a:r>
            <a:r>
              <a:rPr lang="en-US" sz="2800" dirty="0" err="1">
                <a:latin typeface="Times New Roman" pitchFamily="18" charset="0"/>
              </a:rPr>
              <a:t>мало</a:t>
            </a:r>
            <a:r>
              <a:rPr lang="en-US" sz="2800" dirty="0">
                <a:latin typeface="Times New Roman" pitchFamily="18" charset="0"/>
              </a:rPr>
              <a:t> </a:t>
            </a:r>
            <a:r>
              <a:rPr lang="en-US" sz="2800" dirty="0" err="1">
                <a:latin typeface="Times New Roman" pitchFamily="18" charset="0"/>
              </a:rPr>
              <a:t>шећера</a:t>
            </a:r>
            <a:r>
              <a:rPr lang="en-US" sz="2800" dirty="0">
                <a:latin typeface="Times New Roman" pitchFamily="18" charset="0"/>
              </a:rPr>
              <a:t> и </a:t>
            </a:r>
            <a:r>
              <a:rPr lang="en-US" sz="2800" dirty="0" err="1">
                <a:latin typeface="Times New Roman" pitchFamily="18" charset="0"/>
              </a:rPr>
              <a:t>једите</a:t>
            </a:r>
            <a:r>
              <a:rPr lang="en-US" sz="2800" dirty="0">
                <a:latin typeface="Times New Roman" pitchFamily="18" charset="0"/>
              </a:rPr>
              <a:t> </a:t>
            </a:r>
            <a:r>
              <a:rPr lang="en-US" sz="2800" dirty="0" err="1">
                <a:latin typeface="Times New Roman" pitchFamily="18" charset="0"/>
              </a:rPr>
              <a:t>рафинирани</a:t>
            </a:r>
            <a:r>
              <a:rPr lang="en-US" sz="2800" dirty="0">
                <a:latin typeface="Times New Roman" pitchFamily="18" charset="0"/>
              </a:rPr>
              <a:t> </a:t>
            </a:r>
            <a:r>
              <a:rPr lang="en-US" sz="2800" dirty="0" err="1">
                <a:latin typeface="Times New Roman" pitchFamily="18" charset="0"/>
              </a:rPr>
              <a:t>шећер</a:t>
            </a:r>
            <a:r>
              <a:rPr lang="en-US" sz="2800" dirty="0">
                <a:latin typeface="Times New Roman" pitchFamily="18" charset="0"/>
              </a:rPr>
              <a:t> </a:t>
            </a:r>
            <a:r>
              <a:rPr lang="en-US" sz="2800" dirty="0" err="1">
                <a:latin typeface="Times New Roman" pitchFamily="18" charset="0"/>
              </a:rPr>
              <a:t>што</a:t>
            </a:r>
            <a:r>
              <a:rPr lang="en-US" sz="2800" dirty="0">
                <a:latin typeface="Times New Roman" pitchFamily="18" charset="0"/>
              </a:rPr>
              <a:t> </a:t>
            </a:r>
            <a:r>
              <a:rPr lang="en-US" sz="2800" dirty="0" err="1">
                <a:latin typeface="Times New Roman" pitchFamily="18" charset="0"/>
              </a:rPr>
              <a:t>ређе</a:t>
            </a:r>
            <a:r>
              <a:rPr lang="en-US" sz="2800" dirty="0">
                <a:latin typeface="Times New Roman" pitchFamily="18" charset="0"/>
              </a:rPr>
              <a:t>, </a:t>
            </a:r>
            <a:r>
              <a:rPr lang="en-US" sz="2800" dirty="0" err="1">
                <a:latin typeface="Times New Roman" pitchFamily="18" charset="0"/>
              </a:rPr>
              <a:t>посебно</a:t>
            </a:r>
            <a:r>
              <a:rPr lang="en-US" sz="2800" dirty="0">
                <a:latin typeface="Times New Roman" pitchFamily="18" charset="0"/>
              </a:rPr>
              <a:t> </a:t>
            </a:r>
            <a:r>
              <a:rPr lang="en-US" sz="2800" dirty="0" err="1">
                <a:latin typeface="Times New Roman" pitchFamily="18" charset="0"/>
              </a:rPr>
              <a:t>ограничавајући</a:t>
            </a:r>
            <a:r>
              <a:rPr lang="en-US" sz="2800" dirty="0">
                <a:latin typeface="Times New Roman" pitchFamily="18" charset="0"/>
              </a:rPr>
              <a:t> </a:t>
            </a:r>
            <a:r>
              <a:rPr lang="en-US" sz="2800" dirty="0" err="1">
                <a:latin typeface="Times New Roman" pitchFamily="18" charset="0"/>
              </a:rPr>
              <a:t>зашећерене</a:t>
            </a:r>
            <a:r>
              <a:rPr lang="en-US" sz="2800" dirty="0">
                <a:latin typeface="Times New Roman" pitchFamily="18" charset="0"/>
              </a:rPr>
              <a:t> </a:t>
            </a:r>
            <a:r>
              <a:rPr lang="en-US" sz="2800" dirty="0" err="1">
                <a:latin typeface="Times New Roman" pitchFamily="18" charset="0"/>
              </a:rPr>
              <a:t>напитке</a:t>
            </a:r>
            <a:r>
              <a:rPr lang="en-US" sz="2800" dirty="0">
                <a:latin typeface="Times New Roman" pitchFamily="18" charset="0"/>
              </a:rPr>
              <a:t> и </a:t>
            </a:r>
            <a:r>
              <a:rPr lang="en-US" sz="2800" dirty="0" err="1">
                <a:latin typeface="Times New Roman" pitchFamily="18" charset="0"/>
              </a:rPr>
              <a:t>слаткише</a:t>
            </a:r>
            <a:r>
              <a:rPr lang="en-US" sz="2800" dirty="0">
                <a:latin typeface="Times New Roman" pitchFamily="18" charset="0"/>
              </a:rPr>
              <a:t>.</a:t>
            </a:r>
          </a:p>
        </p:txBody>
      </p:sp>
    </p:spTree>
    <p:extLst>
      <p:ext uri="{BB962C8B-B14F-4D97-AF65-F5344CB8AC3E}">
        <p14:creationId xmlns="" xmlns:p14="http://schemas.microsoft.com/office/powerpoint/2010/main" val="18638722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3"/>
          <p:cNvSpPr txBox="1">
            <a:spLocks noChangeArrowheads="1"/>
          </p:cNvSpPr>
          <p:nvPr/>
        </p:nvSpPr>
        <p:spPr bwMode="auto">
          <a:xfrm>
            <a:off x="714348" y="857232"/>
            <a:ext cx="8001000" cy="3962623"/>
          </a:xfrm>
          <a:prstGeom prst="rect">
            <a:avLst/>
          </a:prstGeom>
          <a:noFill/>
          <a:ln w="9525">
            <a:noFill/>
            <a:miter lim="800000"/>
            <a:headEnd/>
            <a:tailEnd/>
          </a:ln>
        </p:spPr>
        <p:txBody>
          <a:bodyPr wrap="square">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900" b="1" dirty="0">
              <a:latin typeface="Times New Roman" pitchFamily="18" charset="0"/>
            </a:endParaRPr>
          </a:p>
          <a:p>
            <a:pPr algn="just" eaLnBrk="0" hangingPunct="0">
              <a:spcBef>
                <a:spcPct val="50000"/>
              </a:spcBef>
            </a:pPr>
            <a:r>
              <a:rPr lang="en-US" sz="2800" dirty="0">
                <a:latin typeface="Times New Roman" pitchFamily="18" charset="0"/>
              </a:rPr>
              <a:t>9. </a:t>
            </a:r>
            <a:r>
              <a:rPr lang="en-US" sz="2800" dirty="0" err="1">
                <a:latin typeface="Times New Roman" pitchFamily="18" charset="0"/>
              </a:rPr>
              <a:t>Изаберите</a:t>
            </a:r>
            <a:r>
              <a:rPr lang="en-US" sz="2800" dirty="0">
                <a:latin typeface="Times New Roman" pitchFamily="18" charset="0"/>
              </a:rPr>
              <a:t> </a:t>
            </a:r>
            <a:r>
              <a:rPr lang="en-US" sz="2800" dirty="0" err="1">
                <a:latin typeface="Times New Roman" pitchFamily="18" charset="0"/>
              </a:rPr>
              <a:t>храну</a:t>
            </a:r>
            <a:r>
              <a:rPr lang="en-US" sz="2800" dirty="0">
                <a:latin typeface="Times New Roman" pitchFamily="18" charset="0"/>
              </a:rPr>
              <a:t> </a:t>
            </a:r>
            <a:r>
              <a:rPr lang="en-US" sz="2800" dirty="0" err="1">
                <a:latin typeface="Times New Roman" pitchFamily="18" charset="0"/>
              </a:rPr>
              <a:t>са</a:t>
            </a:r>
            <a:r>
              <a:rPr lang="en-US" sz="2800" dirty="0">
                <a:latin typeface="Times New Roman" pitchFamily="18" charset="0"/>
              </a:rPr>
              <a:t> </a:t>
            </a:r>
            <a:r>
              <a:rPr lang="en-US" sz="2800" dirty="0" err="1">
                <a:latin typeface="Times New Roman" pitchFamily="18" charset="0"/>
              </a:rPr>
              <a:t>мало</a:t>
            </a:r>
            <a:r>
              <a:rPr lang="en-US" sz="2800" dirty="0">
                <a:latin typeface="Times New Roman" pitchFamily="18" charset="0"/>
              </a:rPr>
              <a:t> </a:t>
            </a:r>
            <a:r>
              <a:rPr lang="en-US" sz="2800" dirty="0" err="1">
                <a:latin typeface="Times New Roman" pitchFamily="18" charset="0"/>
              </a:rPr>
              <a:t>соли</a:t>
            </a:r>
            <a:r>
              <a:rPr lang="en-US" sz="2800" dirty="0">
                <a:latin typeface="Times New Roman" pitchFamily="18" charset="0"/>
              </a:rPr>
              <a:t>. </a:t>
            </a:r>
            <a:r>
              <a:rPr lang="en-US" sz="2800" dirty="0" err="1">
                <a:latin typeface="Times New Roman" pitchFamily="18" charset="0"/>
              </a:rPr>
              <a:t>Укупни</a:t>
            </a:r>
            <a:r>
              <a:rPr lang="en-US" sz="2800" dirty="0">
                <a:latin typeface="Times New Roman" pitchFamily="18" charset="0"/>
              </a:rPr>
              <a:t> </a:t>
            </a:r>
            <a:r>
              <a:rPr lang="en-US" sz="2800" dirty="0" err="1">
                <a:latin typeface="Times New Roman" pitchFamily="18" charset="0"/>
              </a:rPr>
              <a:t>дневни</a:t>
            </a:r>
            <a:r>
              <a:rPr lang="en-US" sz="2800" dirty="0">
                <a:latin typeface="Times New Roman" pitchFamily="18" charset="0"/>
              </a:rPr>
              <a:t> </a:t>
            </a:r>
            <a:r>
              <a:rPr lang="en-US" sz="2800" dirty="0" err="1">
                <a:latin typeface="Times New Roman" pitchFamily="18" charset="0"/>
              </a:rPr>
              <a:t>унос</a:t>
            </a:r>
            <a:r>
              <a:rPr lang="en-US" sz="2800" dirty="0">
                <a:latin typeface="Times New Roman" pitchFamily="18" charset="0"/>
              </a:rPr>
              <a:t> </a:t>
            </a:r>
            <a:r>
              <a:rPr lang="en-US" sz="2800" dirty="0" err="1">
                <a:latin typeface="Times New Roman" pitchFamily="18" charset="0"/>
              </a:rPr>
              <a:t>соли</a:t>
            </a:r>
            <a:r>
              <a:rPr lang="en-US" sz="2800" dirty="0">
                <a:latin typeface="Times New Roman" pitchFamily="18" charset="0"/>
              </a:rPr>
              <a:t> </a:t>
            </a:r>
            <a:r>
              <a:rPr lang="en-US" sz="2800" dirty="0" err="1">
                <a:latin typeface="Times New Roman" pitchFamily="18" charset="0"/>
              </a:rPr>
              <a:t>треба</a:t>
            </a:r>
            <a:r>
              <a:rPr lang="en-US" sz="2800" dirty="0">
                <a:latin typeface="Times New Roman" pitchFamily="18" charset="0"/>
              </a:rPr>
              <a:t> </a:t>
            </a:r>
            <a:r>
              <a:rPr lang="en-US" sz="2800" dirty="0" err="1">
                <a:latin typeface="Times New Roman" pitchFamily="18" charset="0"/>
              </a:rPr>
              <a:t>ограничити</a:t>
            </a:r>
            <a:r>
              <a:rPr lang="en-US" sz="2800" dirty="0">
                <a:latin typeface="Times New Roman" pitchFamily="18" charset="0"/>
              </a:rPr>
              <a:t> </a:t>
            </a:r>
            <a:r>
              <a:rPr lang="en-US" sz="2800" dirty="0" err="1">
                <a:latin typeface="Times New Roman" pitchFamily="18" charset="0"/>
              </a:rPr>
              <a:t>на</a:t>
            </a:r>
            <a:r>
              <a:rPr lang="en-US" sz="2800" dirty="0">
                <a:latin typeface="Times New Roman" pitchFamily="18" charset="0"/>
              </a:rPr>
              <a:t> </a:t>
            </a:r>
            <a:r>
              <a:rPr lang="en-US" sz="2800" dirty="0" err="1">
                <a:latin typeface="Times New Roman" pitchFamily="18" charset="0"/>
              </a:rPr>
              <a:t>једну</a:t>
            </a:r>
            <a:r>
              <a:rPr lang="en-US" sz="2800" dirty="0">
                <a:latin typeface="Times New Roman" pitchFamily="18" charset="0"/>
              </a:rPr>
              <a:t> </a:t>
            </a:r>
            <a:r>
              <a:rPr lang="en-US" sz="2800" dirty="0" err="1">
                <a:latin typeface="Times New Roman" pitchFamily="18" charset="0"/>
              </a:rPr>
              <a:t>кафену</a:t>
            </a:r>
            <a:r>
              <a:rPr lang="en-US" sz="2800" dirty="0">
                <a:latin typeface="Times New Roman" pitchFamily="18" charset="0"/>
              </a:rPr>
              <a:t> </a:t>
            </a:r>
            <a:r>
              <a:rPr lang="en-US" sz="2800" dirty="0" err="1">
                <a:latin typeface="Times New Roman" pitchFamily="18" charset="0"/>
              </a:rPr>
              <a:t>кашичицу</a:t>
            </a:r>
            <a:r>
              <a:rPr lang="en-US" sz="2800" dirty="0">
                <a:latin typeface="Times New Roman" pitchFamily="18" charset="0"/>
              </a:rPr>
              <a:t> (</a:t>
            </a:r>
            <a:r>
              <a:rPr lang="en-US" sz="2800" i="1" dirty="0" smtClean="0">
                <a:latin typeface="Times New Roman" pitchFamily="18" charset="0"/>
              </a:rPr>
              <a:t>6g</a:t>
            </a:r>
            <a:r>
              <a:rPr lang="en-US" sz="2800" dirty="0" smtClean="0">
                <a:latin typeface="Times New Roman" pitchFamily="18" charset="0"/>
              </a:rPr>
              <a:t>) </a:t>
            </a:r>
            <a:r>
              <a:rPr lang="en-US" sz="2800" dirty="0" err="1">
                <a:latin typeface="Times New Roman" pitchFamily="18" charset="0"/>
              </a:rPr>
              <a:t>дневно</a:t>
            </a:r>
            <a:r>
              <a:rPr lang="en-US" sz="2800" dirty="0">
                <a:latin typeface="Times New Roman" pitchFamily="18" charset="0"/>
              </a:rPr>
              <a:t>, </a:t>
            </a:r>
            <a:r>
              <a:rPr lang="en-US" sz="2800" dirty="0" err="1">
                <a:latin typeface="Times New Roman" pitchFamily="18" charset="0"/>
              </a:rPr>
              <a:t>укључујући</a:t>
            </a:r>
            <a:r>
              <a:rPr lang="en-US" sz="2800" dirty="0">
                <a:latin typeface="Times New Roman" pitchFamily="18" charset="0"/>
              </a:rPr>
              <a:t> </a:t>
            </a:r>
            <a:r>
              <a:rPr lang="en-US" sz="2800" dirty="0" err="1">
                <a:latin typeface="Times New Roman" pitchFamily="18" charset="0"/>
              </a:rPr>
              <a:t>со</a:t>
            </a:r>
            <a:r>
              <a:rPr lang="en-US" sz="2800" dirty="0">
                <a:latin typeface="Times New Roman" pitchFamily="18" charset="0"/>
              </a:rPr>
              <a:t> у </a:t>
            </a:r>
            <a:r>
              <a:rPr lang="en-US" sz="2800" dirty="0" err="1">
                <a:latin typeface="Times New Roman" pitchFamily="18" charset="0"/>
              </a:rPr>
              <a:t>хлебу</a:t>
            </a:r>
            <a:r>
              <a:rPr lang="en-US" sz="2800" dirty="0">
                <a:latin typeface="Times New Roman" pitchFamily="18" charset="0"/>
              </a:rPr>
              <a:t>, </a:t>
            </a:r>
            <a:r>
              <a:rPr lang="en-US" sz="2800" dirty="0" err="1">
                <a:latin typeface="Times New Roman" pitchFamily="18" charset="0"/>
              </a:rPr>
              <a:t>индустријски</a:t>
            </a:r>
            <a:r>
              <a:rPr lang="en-US" sz="2800" dirty="0">
                <a:latin typeface="Times New Roman" pitchFamily="18" charset="0"/>
              </a:rPr>
              <a:t> </a:t>
            </a:r>
            <a:r>
              <a:rPr lang="en-US" sz="2800" dirty="0" err="1">
                <a:latin typeface="Times New Roman" pitchFamily="18" charset="0"/>
              </a:rPr>
              <a:t>произведеној</a:t>
            </a:r>
            <a:r>
              <a:rPr lang="en-US" sz="2800" dirty="0">
                <a:latin typeface="Times New Roman" pitchFamily="18" charset="0"/>
              </a:rPr>
              <a:t> и </a:t>
            </a:r>
            <a:r>
              <a:rPr lang="en-US" sz="2800" dirty="0" err="1">
                <a:latin typeface="Times New Roman" pitchFamily="18" charset="0"/>
              </a:rPr>
              <a:t>конзервисаној</a:t>
            </a:r>
            <a:r>
              <a:rPr lang="en-US" sz="2800" dirty="0">
                <a:latin typeface="Times New Roman" pitchFamily="18" charset="0"/>
              </a:rPr>
              <a:t> </a:t>
            </a:r>
            <a:r>
              <a:rPr lang="en-US" sz="2800" dirty="0" err="1">
                <a:latin typeface="Times New Roman" pitchFamily="18" charset="0"/>
              </a:rPr>
              <a:t>храни</a:t>
            </a:r>
            <a:r>
              <a:rPr lang="en-US" sz="2800" dirty="0">
                <a:latin typeface="Times New Roman" pitchFamily="18" charset="0"/>
              </a:rPr>
              <a:t> (</a:t>
            </a:r>
            <a:r>
              <a:rPr lang="en-US" sz="2800" dirty="0" err="1">
                <a:latin typeface="Times New Roman" pitchFamily="18" charset="0"/>
              </a:rPr>
              <a:t>користите</a:t>
            </a:r>
            <a:r>
              <a:rPr lang="en-US" sz="2800" dirty="0">
                <a:latin typeface="Times New Roman" pitchFamily="18" charset="0"/>
              </a:rPr>
              <a:t> </a:t>
            </a:r>
            <a:r>
              <a:rPr lang="en-US" sz="2800" dirty="0" err="1">
                <a:latin typeface="Times New Roman" pitchFamily="18" charset="0"/>
              </a:rPr>
              <a:t>јодирану</a:t>
            </a:r>
            <a:r>
              <a:rPr lang="en-US" sz="2800" dirty="0">
                <a:latin typeface="Times New Roman" pitchFamily="18" charset="0"/>
              </a:rPr>
              <a:t> </a:t>
            </a:r>
            <a:r>
              <a:rPr lang="en-US" sz="2800" dirty="0" err="1">
                <a:latin typeface="Times New Roman" pitchFamily="18" charset="0"/>
              </a:rPr>
              <a:t>со</a:t>
            </a:r>
            <a:r>
              <a:rPr lang="en-US" sz="2800" dirty="0">
                <a:latin typeface="Times New Roman" pitchFamily="18" charset="0"/>
              </a:rPr>
              <a:t> </a:t>
            </a:r>
            <a:r>
              <a:rPr lang="en-US" sz="2800" dirty="0" err="1">
                <a:latin typeface="Times New Roman" pitchFamily="18" charset="0"/>
              </a:rPr>
              <a:t>тамо</a:t>
            </a:r>
            <a:r>
              <a:rPr lang="en-US" sz="2800" dirty="0">
                <a:latin typeface="Times New Roman" pitchFamily="18" charset="0"/>
              </a:rPr>
              <a:t> </a:t>
            </a:r>
            <a:r>
              <a:rPr lang="en-US" sz="2800" dirty="0" err="1">
                <a:latin typeface="Times New Roman" pitchFamily="18" charset="0"/>
              </a:rPr>
              <a:t>где</a:t>
            </a:r>
            <a:r>
              <a:rPr lang="en-US" sz="2800" dirty="0">
                <a:latin typeface="Times New Roman" pitchFamily="18" charset="0"/>
              </a:rPr>
              <a:t> </a:t>
            </a:r>
            <a:r>
              <a:rPr lang="en-US" sz="2800" dirty="0" err="1">
                <a:latin typeface="Times New Roman" pitchFamily="18" charset="0"/>
              </a:rPr>
              <a:t>је</a:t>
            </a:r>
            <a:r>
              <a:rPr lang="en-US" sz="2800" dirty="0">
                <a:latin typeface="Times New Roman" pitchFamily="18" charset="0"/>
              </a:rPr>
              <a:t> </a:t>
            </a:r>
            <a:r>
              <a:rPr lang="en-US" sz="2800" dirty="0" err="1">
                <a:latin typeface="Times New Roman" pitchFamily="18" charset="0"/>
              </a:rPr>
              <a:t>недостата</a:t>
            </a:r>
            <a:r>
              <a:rPr lang="en-US" sz="2800" dirty="0">
                <a:latin typeface="Times New Roman" pitchFamily="18" charset="0"/>
              </a:rPr>
              <a:t> </a:t>
            </a:r>
            <a:r>
              <a:rPr lang="en-US" sz="2800" dirty="0" err="1">
                <a:latin typeface="Times New Roman" pitchFamily="18" charset="0"/>
              </a:rPr>
              <a:t>јода</a:t>
            </a:r>
            <a:r>
              <a:rPr lang="en-US" sz="2800" dirty="0">
                <a:latin typeface="Times New Roman" pitchFamily="18" charset="0"/>
              </a:rPr>
              <a:t> </a:t>
            </a:r>
            <a:r>
              <a:rPr lang="en-US" sz="2800" dirty="0" err="1">
                <a:latin typeface="Times New Roman" pitchFamily="18" charset="0"/>
              </a:rPr>
              <a:t>ендемичан</a:t>
            </a:r>
            <a:r>
              <a:rPr lang="en-US" sz="2800" dirty="0">
                <a:latin typeface="Times New Roman" pitchFamily="18" charset="0"/>
              </a:rPr>
              <a:t>). </a:t>
            </a:r>
          </a:p>
        </p:txBody>
      </p:sp>
    </p:spTree>
    <p:extLst>
      <p:ext uri="{BB962C8B-B14F-4D97-AF65-F5344CB8AC3E}">
        <p14:creationId xmlns="" xmlns:p14="http://schemas.microsoft.com/office/powerpoint/2010/main" val="14768709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3"/>
          <p:cNvSpPr txBox="1">
            <a:spLocks noChangeArrowheads="1"/>
          </p:cNvSpPr>
          <p:nvPr/>
        </p:nvSpPr>
        <p:spPr bwMode="auto">
          <a:xfrm>
            <a:off x="395288" y="808038"/>
            <a:ext cx="8289925" cy="5024452"/>
          </a:xfrm>
          <a:prstGeom prst="rect">
            <a:avLst/>
          </a:prstGeom>
          <a:noFill/>
          <a:ln w="9525">
            <a:noFill/>
            <a:miter lim="800000"/>
            <a:headEnd/>
            <a:tailEnd/>
          </a:ln>
        </p:spPr>
        <p:txBody>
          <a:bodyPr>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en-US" sz="900" b="1" dirty="0">
              <a:latin typeface="Times New Roman" pitchFamily="18" charset="0"/>
            </a:endParaRPr>
          </a:p>
          <a:p>
            <a:pPr eaLnBrk="0" hangingPunct="0">
              <a:spcBef>
                <a:spcPct val="50000"/>
              </a:spcBef>
            </a:pPr>
            <a:r>
              <a:rPr lang="en-US" sz="2800" dirty="0">
                <a:latin typeface="Times New Roman" pitchFamily="18" charset="0"/>
              </a:rPr>
              <a:t>10. </a:t>
            </a:r>
            <a:r>
              <a:rPr lang="en-US" sz="2800" dirty="0" err="1">
                <a:latin typeface="Times New Roman" pitchFamily="18" charset="0"/>
              </a:rPr>
              <a:t>Ако</a:t>
            </a:r>
            <a:r>
              <a:rPr lang="en-US" sz="2800" dirty="0">
                <a:latin typeface="Times New Roman" pitchFamily="18" charset="0"/>
              </a:rPr>
              <a:t> </a:t>
            </a:r>
            <a:r>
              <a:rPr lang="en-US" sz="2800" dirty="0" err="1">
                <a:latin typeface="Times New Roman" pitchFamily="18" charset="0"/>
              </a:rPr>
              <a:t>користите</a:t>
            </a:r>
            <a:r>
              <a:rPr lang="en-US" sz="2800" dirty="0">
                <a:latin typeface="Times New Roman" pitchFamily="18" charset="0"/>
              </a:rPr>
              <a:t> </a:t>
            </a:r>
            <a:r>
              <a:rPr lang="en-US" sz="2800" dirty="0" err="1">
                <a:latin typeface="Times New Roman" pitchFamily="18" charset="0"/>
              </a:rPr>
              <a:t>алкохол</a:t>
            </a:r>
            <a:r>
              <a:rPr lang="en-US" sz="2800" dirty="0">
                <a:latin typeface="Times New Roman" pitchFamily="18" charset="0"/>
              </a:rPr>
              <a:t>, </a:t>
            </a:r>
            <a:r>
              <a:rPr lang="en-US" sz="2800" dirty="0" err="1">
                <a:latin typeface="Times New Roman" pitchFamily="18" charset="0"/>
              </a:rPr>
              <a:t>немојте</a:t>
            </a:r>
            <a:r>
              <a:rPr lang="en-US" sz="2800" dirty="0">
                <a:latin typeface="Times New Roman" pitchFamily="18" charset="0"/>
              </a:rPr>
              <a:t> </a:t>
            </a:r>
            <a:r>
              <a:rPr lang="en-US" sz="2800" dirty="0" err="1">
                <a:latin typeface="Times New Roman" pitchFamily="18" charset="0"/>
              </a:rPr>
              <a:t>узети</a:t>
            </a:r>
            <a:r>
              <a:rPr lang="en-US" sz="2800" dirty="0">
                <a:latin typeface="Times New Roman" pitchFamily="18" charset="0"/>
              </a:rPr>
              <a:t> </a:t>
            </a:r>
            <a:r>
              <a:rPr lang="en-US" sz="2800" dirty="0" err="1">
                <a:latin typeface="Times New Roman" pitchFamily="18" charset="0"/>
              </a:rPr>
              <a:t>више</a:t>
            </a:r>
            <a:r>
              <a:rPr lang="en-US" sz="2800" dirty="0">
                <a:latin typeface="Times New Roman" pitchFamily="18" charset="0"/>
              </a:rPr>
              <a:t> </a:t>
            </a:r>
            <a:r>
              <a:rPr lang="en-US" sz="2800" dirty="0" err="1">
                <a:latin typeface="Times New Roman" pitchFamily="18" charset="0"/>
              </a:rPr>
              <a:t>од</a:t>
            </a:r>
            <a:r>
              <a:rPr lang="en-US" sz="2800" dirty="0">
                <a:latin typeface="Times New Roman" pitchFamily="18" charset="0"/>
              </a:rPr>
              <a:t> </a:t>
            </a:r>
            <a:r>
              <a:rPr lang="en-US" sz="2800" dirty="0" err="1">
                <a:latin typeface="Times New Roman" pitchFamily="18" charset="0"/>
              </a:rPr>
              <a:t>два</a:t>
            </a:r>
            <a:r>
              <a:rPr lang="en-US" sz="2800" dirty="0">
                <a:latin typeface="Times New Roman" pitchFamily="18" charset="0"/>
              </a:rPr>
              <a:t> </a:t>
            </a:r>
            <a:r>
              <a:rPr lang="en-US" sz="2800" dirty="0" err="1">
                <a:latin typeface="Times New Roman" pitchFamily="18" charset="0"/>
              </a:rPr>
              <a:t>стандардна</a:t>
            </a:r>
            <a:r>
              <a:rPr lang="en-US" sz="2800" dirty="0">
                <a:latin typeface="Times New Roman" pitchFamily="18" charset="0"/>
              </a:rPr>
              <a:t> </a:t>
            </a:r>
            <a:r>
              <a:rPr lang="en-US" sz="2800" dirty="0" err="1">
                <a:latin typeface="Times New Roman" pitchFamily="18" charset="0"/>
              </a:rPr>
              <a:t>пиће</a:t>
            </a:r>
            <a:r>
              <a:rPr lang="en-US" sz="2800" dirty="0">
                <a:latin typeface="Times New Roman" pitchFamily="18" charset="0"/>
              </a:rPr>
              <a:t> (</a:t>
            </a:r>
            <a:r>
              <a:rPr lang="en-US" sz="2800" i="1" dirty="0" err="1">
                <a:latin typeface="Times New Roman" pitchFamily="18" charset="0"/>
              </a:rPr>
              <a:t>свако</a:t>
            </a:r>
            <a:r>
              <a:rPr lang="en-US" sz="2800" i="1" dirty="0">
                <a:latin typeface="Times New Roman" pitchFamily="18" charset="0"/>
              </a:rPr>
              <a:t> </a:t>
            </a:r>
            <a:r>
              <a:rPr lang="en-US" sz="2800" i="1" dirty="0" err="1">
                <a:latin typeface="Times New Roman" pitchFamily="18" charset="0"/>
              </a:rPr>
              <a:t>са</a:t>
            </a:r>
            <a:r>
              <a:rPr lang="en-US" sz="2800" i="1" dirty="0">
                <a:latin typeface="Times New Roman" pitchFamily="18" charset="0"/>
              </a:rPr>
              <a:t> </a:t>
            </a:r>
            <a:r>
              <a:rPr lang="en-US" sz="2800" i="1" dirty="0" err="1">
                <a:latin typeface="Times New Roman" pitchFamily="18" charset="0"/>
              </a:rPr>
              <a:t>по</a:t>
            </a:r>
            <a:r>
              <a:rPr lang="en-US" sz="2800" i="1" dirty="0">
                <a:latin typeface="Times New Roman" pitchFamily="18" charset="0"/>
              </a:rPr>
              <a:t> </a:t>
            </a:r>
            <a:r>
              <a:rPr lang="en-US" sz="2800" i="1" dirty="0" smtClean="0">
                <a:latin typeface="Times New Roman" pitchFamily="18" charset="0"/>
              </a:rPr>
              <a:t>10g. </a:t>
            </a:r>
            <a:r>
              <a:rPr lang="en-US" sz="2800" i="1" dirty="0" err="1">
                <a:latin typeface="Times New Roman" pitchFamily="18" charset="0"/>
              </a:rPr>
              <a:t>алкохола</a:t>
            </a:r>
            <a:r>
              <a:rPr lang="en-US" sz="2800" dirty="0">
                <a:latin typeface="Times New Roman" pitchFamily="18" charset="0"/>
              </a:rPr>
              <a:t>).</a:t>
            </a:r>
          </a:p>
          <a:p>
            <a:pPr eaLnBrk="0" hangingPunct="0">
              <a:spcBef>
                <a:spcPct val="50000"/>
              </a:spcBef>
            </a:pPr>
            <a:endParaRPr lang="en-US" dirty="0">
              <a:latin typeface="Times New Roman" pitchFamily="18" charset="0"/>
            </a:endParaRPr>
          </a:p>
          <a:p>
            <a:pPr algn="just" eaLnBrk="0" hangingPunct="0">
              <a:spcBef>
                <a:spcPct val="50000"/>
              </a:spcBef>
            </a:pPr>
            <a:r>
              <a:rPr lang="en-US" sz="2800" dirty="0">
                <a:latin typeface="Times New Roman" pitchFamily="18" charset="0"/>
              </a:rPr>
              <a:t>11.Припремајте </a:t>
            </a:r>
            <a:r>
              <a:rPr lang="en-US" sz="2800" dirty="0" err="1">
                <a:latin typeface="Times New Roman" pitchFamily="18" charset="0"/>
              </a:rPr>
              <a:t>храну</a:t>
            </a:r>
            <a:r>
              <a:rPr lang="en-US" sz="2800" dirty="0">
                <a:latin typeface="Times New Roman" pitchFamily="18" charset="0"/>
              </a:rPr>
              <a:t> </a:t>
            </a:r>
            <a:r>
              <a:rPr lang="en-US" sz="2800" dirty="0" err="1">
                <a:latin typeface="Times New Roman" pitchFamily="18" charset="0"/>
              </a:rPr>
              <a:t>на</a:t>
            </a:r>
            <a:r>
              <a:rPr lang="en-US" sz="2800" dirty="0">
                <a:latin typeface="Times New Roman" pitchFamily="18" charset="0"/>
              </a:rPr>
              <a:t> </a:t>
            </a:r>
            <a:r>
              <a:rPr lang="en-US" sz="2800" dirty="0" err="1">
                <a:latin typeface="Times New Roman" pitchFamily="18" charset="0"/>
              </a:rPr>
              <a:t>безбедан</a:t>
            </a:r>
            <a:r>
              <a:rPr lang="en-US" sz="2800" dirty="0">
                <a:latin typeface="Times New Roman" pitchFamily="18" charset="0"/>
              </a:rPr>
              <a:t> и </a:t>
            </a:r>
            <a:r>
              <a:rPr lang="en-US" sz="2800" dirty="0" err="1">
                <a:latin typeface="Times New Roman" pitchFamily="18" charset="0"/>
              </a:rPr>
              <a:t>хигијенски</a:t>
            </a:r>
            <a:r>
              <a:rPr lang="en-US" sz="2800" dirty="0">
                <a:latin typeface="Times New Roman" pitchFamily="18" charset="0"/>
              </a:rPr>
              <a:t> </a:t>
            </a:r>
            <a:r>
              <a:rPr lang="en-US" sz="2800" dirty="0" err="1">
                <a:latin typeface="Times New Roman" pitchFamily="18" charset="0"/>
              </a:rPr>
              <a:t>начин</a:t>
            </a:r>
            <a:r>
              <a:rPr lang="en-US" sz="2800" dirty="0">
                <a:latin typeface="Times New Roman" pitchFamily="18" charset="0"/>
              </a:rPr>
              <a:t>. </a:t>
            </a:r>
            <a:r>
              <a:rPr lang="en-US" sz="2800" dirty="0" err="1">
                <a:latin typeface="Times New Roman" pitchFamily="18" charset="0"/>
              </a:rPr>
              <a:t>Кувајте</a:t>
            </a:r>
            <a:r>
              <a:rPr lang="en-US" sz="2800" dirty="0">
                <a:latin typeface="Times New Roman" pitchFamily="18" charset="0"/>
              </a:rPr>
              <a:t> </a:t>
            </a:r>
            <a:r>
              <a:rPr lang="en-US" sz="2800" dirty="0" err="1">
                <a:latin typeface="Times New Roman" pitchFamily="18" charset="0"/>
              </a:rPr>
              <a:t>на</a:t>
            </a:r>
            <a:r>
              <a:rPr lang="en-US" sz="2800" dirty="0">
                <a:latin typeface="Times New Roman" pitchFamily="18" charset="0"/>
              </a:rPr>
              <a:t> </a:t>
            </a:r>
            <a:r>
              <a:rPr lang="en-US" sz="2800" dirty="0" err="1">
                <a:latin typeface="Times New Roman" pitchFamily="18" charset="0"/>
              </a:rPr>
              <a:t>пари</a:t>
            </a:r>
            <a:r>
              <a:rPr lang="en-US" sz="2800" dirty="0">
                <a:latin typeface="Times New Roman" pitchFamily="18" charset="0"/>
              </a:rPr>
              <a:t>, </a:t>
            </a:r>
            <a:r>
              <a:rPr lang="en-US" sz="2800" dirty="0" err="1">
                <a:latin typeface="Times New Roman" pitchFamily="18" charset="0"/>
              </a:rPr>
              <a:t>барите</a:t>
            </a:r>
            <a:r>
              <a:rPr lang="en-US" sz="2800" dirty="0">
                <a:latin typeface="Times New Roman" pitchFamily="18" charset="0"/>
              </a:rPr>
              <a:t>, </a:t>
            </a:r>
            <a:r>
              <a:rPr lang="en-US" sz="2800" dirty="0" err="1">
                <a:latin typeface="Times New Roman" pitchFamily="18" charset="0"/>
              </a:rPr>
              <a:t>кувајте</a:t>
            </a:r>
            <a:r>
              <a:rPr lang="en-US" sz="2800" dirty="0">
                <a:latin typeface="Times New Roman" pitchFamily="18" charset="0"/>
              </a:rPr>
              <a:t> </a:t>
            </a:r>
            <a:r>
              <a:rPr lang="en-US" sz="2800" dirty="0" err="1">
                <a:latin typeface="Times New Roman" pitchFamily="18" charset="0"/>
              </a:rPr>
              <a:t>или</a:t>
            </a:r>
            <a:r>
              <a:rPr lang="en-US" sz="2800" dirty="0">
                <a:latin typeface="Times New Roman" pitchFamily="18" charset="0"/>
              </a:rPr>
              <a:t> </a:t>
            </a:r>
            <a:r>
              <a:rPr lang="en-US" sz="2800" dirty="0" err="1">
                <a:latin typeface="Times New Roman" pitchFamily="18" charset="0"/>
              </a:rPr>
              <a:t>користите</a:t>
            </a:r>
            <a:r>
              <a:rPr lang="en-US" sz="2800" dirty="0">
                <a:latin typeface="Times New Roman" pitchFamily="18" charset="0"/>
              </a:rPr>
              <a:t> </a:t>
            </a:r>
            <a:r>
              <a:rPr lang="en-US" sz="2800" dirty="0" err="1">
                <a:latin typeface="Times New Roman" pitchFamily="18" charset="0"/>
              </a:rPr>
              <a:t>микроталасну</a:t>
            </a:r>
            <a:r>
              <a:rPr lang="en-US" sz="2800" dirty="0">
                <a:latin typeface="Times New Roman" pitchFamily="18" charset="0"/>
              </a:rPr>
              <a:t> </a:t>
            </a:r>
            <a:r>
              <a:rPr lang="en-US" sz="2800" dirty="0" err="1">
                <a:latin typeface="Times New Roman" pitchFamily="18" charset="0"/>
              </a:rPr>
              <a:t>пећницу</a:t>
            </a:r>
            <a:r>
              <a:rPr lang="en-US" sz="2800" dirty="0">
                <a:latin typeface="Times New Roman" pitchFamily="18" charset="0"/>
              </a:rPr>
              <a:t>, </a:t>
            </a:r>
            <a:r>
              <a:rPr lang="en-US" sz="2800" dirty="0" err="1">
                <a:latin typeface="Times New Roman" pitchFamily="18" charset="0"/>
              </a:rPr>
              <a:t>како</a:t>
            </a:r>
            <a:r>
              <a:rPr lang="en-US" sz="2800" dirty="0">
                <a:latin typeface="Times New Roman" pitchFamily="18" charset="0"/>
              </a:rPr>
              <a:t> </a:t>
            </a:r>
            <a:r>
              <a:rPr lang="en-US" sz="2800" dirty="0" err="1">
                <a:latin typeface="Times New Roman" pitchFamily="18" charset="0"/>
              </a:rPr>
              <a:t>бисте</a:t>
            </a:r>
            <a:r>
              <a:rPr lang="en-US" sz="2800" dirty="0">
                <a:latin typeface="Times New Roman" pitchFamily="18" charset="0"/>
              </a:rPr>
              <a:t> </a:t>
            </a:r>
            <a:r>
              <a:rPr lang="en-US" sz="2800" dirty="0" err="1">
                <a:latin typeface="Times New Roman" pitchFamily="18" charset="0"/>
              </a:rPr>
              <a:t>успели</a:t>
            </a:r>
            <a:r>
              <a:rPr lang="en-US" sz="2800" dirty="0">
                <a:latin typeface="Times New Roman" pitchFamily="18" charset="0"/>
              </a:rPr>
              <a:t> </a:t>
            </a:r>
            <a:r>
              <a:rPr lang="en-US" sz="2800" dirty="0" err="1">
                <a:latin typeface="Times New Roman" pitchFamily="18" charset="0"/>
              </a:rPr>
              <a:t>да</a:t>
            </a:r>
            <a:r>
              <a:rPr lang="en-US" sz="2800" dirty="0">
                <a:latin typeface="Times New Roman" pitchFamily="18" charset="0"/>
              </a:rPr>
              <a:t> </a:t>
            </a:r>
            <a:r>
              <a:rPr lang="en-US" sz="2800" dirty="0" err="1">
                <a:latin typeface="Times New Roman" pitchFamily="18" charset="0"/>
              </a:rPr>
              <a:t>смањите</a:t>
            </a:r>
            <a:r>
              <a:rPr lang="en-US" sz="2800" dirty="0">
                <a:latin typeface="Times New Roman" pitchFamily="18" charset="0"/>
              </a:rPr>
              <a:t> </a:t>
            </a:r>
            <a:r>
              <a:rPr lang="en-US" sz="2800" dirty="0" err="1">
                <a:latin typeface="Times New Roman" pitchFamily="18" charset="0"/>
              </a:rPr>
              <a:t>количину</a:t>
            </a:r>
            <a:r>
              <a:rPr lang="en-US" sz="2800" dirty="0">
                <a:latin typeface="Times New Roman" pitchFamily="18" charset="0"/>
              </a:rPr>
              <a:t> </a:t>
            </a:r>
            <a:r>
              <a:rPr lang="en-US" sz="2800" dirty="0" err="1">
                <a:latin typeface="Times New Roman" pitchFamily="18" charset="0"/>
              </a:rPr>
              <a:t>додате</a:t>
            </a:r>
            <a:r>
              <a:rPr lang="en-US" sz="2800" dirty="0">
                <a:latin typeface="Times New Roman" pitchFamily="18" charset="0"/>
              </a:rPr>
              <a:t> </a:t>
            </a:r>
            <a:r>
              <a:rPr lang="en-US" sz="2800" dirty="0" err="1">
                <a:latin typeface="Times New Roman" pitchFamily="18" charset="0"/>
              </a:rPr>
              <a:t>масти</a:t>
            </a:r>
            <a:r>
              <a:rPr lang="en-US" sz="2800" dirty="0">
                <a:latin typeface="Times New Roman" pitchFamily="18" charset="0"/>
              </a:rPr>
              <a:t>, </a:t>
            </a:r>
            <a:r>
              <a:rPr lang="en-US" sz="2800" dirty="0" err="1">
                <a:latin typeface="Times New Roman" pitchFamily="18" charset="0"/>
              </a:rPr>
              <a:t>уља</a:t>
            </a:r>
            <a:r>
              <a:rPr lang="sr-Cyrl-CS" sz="2800" dirty="0">
                <a:latin typeface="Times New Roman" pitchFamily="18" charset="0"/>
              </a:rPr>
              <a:t>, </a:t>
            </a:r>
            <a:r>
              <a:rPr lang="en-US" sz="2800" dirty="0" err="1">
                <a:latin typeface="Times New Roman" pitchFamily="18" charset="0"/>
              </a:rPr>
              <a:t>соли</a:t>
            </a:r>
            <a:r>
              <a:rPr lang="en-US" sz="2800" dirty="0">
                <a:latin typeface="Times New Roman" pitchFamily="18" charset="0"/>
              </a:rPr>
              <a:t> и </a:t>
            </a:r>
            <a:r>
              <a:rPr lang="en-US" sz="2800" dirty="0" err="1">
                <a:latin typeface="Times New Roman" pitchFamily="18" charset="0"/>
              </a:rPr>
              <a:t>шећера</a:t>
            </a:r>
            <a:r>
              <a:rPr lang="en-US" sz="2800" dirty="0">
                <a:latin typeface="Times New Roman" pitchFamily="18" charset="0"/>
              </a:rPr>
              <a:t>.</a:t>
            </a:r>
          </a:p>
        </p:txBody>
      </p:sp>
    </p:spTree>
    <p:extLst>
      <p:ext uri="{BB962C8B-B14F-4D97-AF65-F5344CB8AC3E}">
        <p14:creationId xmlns="" xmlns:p14="http://schemas.microsoft.com/office/powerpoint/2010/main" val="58258630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3"/>
          <p:cNvSpPr txBox="1">
            <a:spLocks noChangeArrowheads="1"/>
          </p:cNvSpPr>
          <p:nvPr/>
        </p:nvSpPr>
        <p:spPr bwMode="auto">
          <a:xfrm>
            <a:off x="762000" y="785794"/>
            <a:ext cx="8001000" cy="3739485"/>
          </a:xfrm>
          <a:prstGeom prst="rect">
            <a:avLst/>
          </a:prstGeom>
          <a:noFill/>
          <a:ln w="9525">
            <a:noFill/>
            <a:miter lim="800000"/>
            <a:headEnd/>
            <a:tailEnd/>
          </a:ln>
        </p:spPr>
        <p:txBody>
          <a:bodyPr wrap="square">
            <a:spAutoFit/>
          </a:bodyPr>
          <a:lstStyle/>
          <a:p>
            <a:pPr eaLnBrk="0" hangingPunct="0">
              <a:spcBef>
                <a:spcPct val="50000"/>
              </a:spcBef>
            </a:pPr>
            <a:r>
              <a:rPr lang="en-US" sz="2800" b="1" dirty="0" smtClean="0">
                <a:latin typeface="Times New Roman" pitchFamily="18" charset="0"/>
              </a:rPr>
              <a:t>CINDI </a:t>
            </a:r>
            <a:r>
              <a:rPr lang="en-US" sz="2800" b="1" dirty="0">
                <a:latin typeface="Times New Roman" pitchFamily="18" charset="0"/>
              </a:rPr>
              <a:t>ПРОГРАМ - 12 КОРАКА ДО ЗДРАВЕ ИСХРАНЕ</a:t>
            </a:r>
          </a:p>
          <a:p>
            <a:pPr eaLnBrk="0" hangingPunct="0">
              <a:spcBef>
                <a:spcPct val="50000"/>
              </a:spcBef>
            </a:pPr>
            <a:endParaRPr lang="sr-Latn-CS" sz="900" b="1" dirty="0">
              <a:latin typeface="Times New Roman" pitchFamily="18" charset="0"/>
            </a:endParaRPr>
          </a:p>
          <a:p>
            <a:pPr eaLnBrk="0" hangingPunct="0">
              <a:spcBef>
                <a:spcPct val="50000"/>
              </a:spcBef>
            </a:pPr>
            <a:endParaRPr lang="en-US" sz="900" b="1" dirty="0">
              <a:latin typeface="Times New Roman" pitchFamily="18" charset="0"/>
            </a:endParaRPr>
          </a:p>
          <a:p>
            <a:pPr algn="just" eaLnBrk="0" hangingPunct="0">
              <a:spcBef>
                <a:spcPct val="50000"/>
              </a:spcBef>
            </a:pPr>
            <a:r>
              <a:rPr lang="en-US" sz="2800" dirty="0">
                <a:latin typeface="Times New Roman" pitchFamily="18" charset="0"/>
              </a:rPr>
              <a:t>1</a:t>
            </a:r>
            <a:r>
              <a:rPr lang="sr-Latn-CS" sz="2800" dirty="0">
                <a:latin typeface="Times New Roman" pitchFamily="18" charset="0"/>
              </a:rPr>
              <a:t>2</a:t>
            </a:r>
            <a:r>
              <a:rPr lang="en-US" sz="2800" dirty="0">
                <a:latin typeface="Times New Roman" pitchFamily="18" charset="0"/>
              </a:rPr>
              <a:t>. </a:t>
            </a:r>
            <a:r>
              <a:rPr lang="en-US" sz="2800" dirty="0" err="1">
                <a:latin typeface="Times New Roman" pitchFamily="18" charset="0"/>
              </a:rPr>
              <a:t>Спроводите</a:t>
            </a:r>
            <a:r>
              <a:rPr lang="en-US" sz="2800" dirty="0">
                <a:latin typeface="Times New Roman" pitchFamily="18" charset="0"/>
              </a:rPr>
              <a:t> </a:t>
            </a:r>
            <a:r>
              <a:rPr lang="en-US" sz="2800" dirty="0" err="1">
                <a:latin typeface="Times New Roman" pitchFamily="18" charset="0"/>
              </a:rPr>
              <a:t>искљ</a:t>
            </a:r>
            <a:r>
              <a:rPr lang="sr-Latn-CS" sz="2800" dirty="0">
                <a:latin typeface="Times New Roman" pitchFamily="18" charset="0"/>
              </a:rPr>
              <a:t>чиво дојење у првих 6 месеци живота одојчета и придржавајте и препоручујте увођење одговарајуће хране, у коректним временским интервалима, током првих година живота детета.</a:t>
            </a:r>
            <a:endParaRPr lang="en-US" sz="2800" dirty="0">
              <a:latin typeface="Times New Roman" pitchFamily="18" charset="0"/>
            </a:endParaRPr>
          </a:p>
        </p:txBody>
      </p:sp>
    </p:spTree>
    <p:extLst>
      <p:ext uri="{BB962C8B-B14F-4D97-AF65-F5344CB8AC3E}">
        <p14:creationId xmlns="" xmlns:p14="http://schemas.microsoft.com/office/powerpoint/2010/main" val="2504559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ПРАВИЛНА ИСХРАНА</a:t>
            </a:r>
            <a:endParaRPr lang="sr-Latn-RS" dirty="0"/>
          </a:p>
        </p:txBody>
      </p:sp>
      <p:sp>
        <p:nvSpPr>
          <p:cNvPr id="3" name="Content Placeholder 2"/>
          <p:cNvSpPr>
            <a:spLocks noGrp="1"/>
          </p:cNvSpPr>
          <p:nvPr>
            <p:ph idx="1"/>
          </p:nvPr>
        </p:nvSpPr>
        <p:spPr/>
        <p:txBody>
          <a:bodyPr>
            <a:normAutofit fontScale="92500" lnSpcReduction="20000"/>
          </a:bodyPr>
          <a:lstStyle/>
          <a:p>
            <a:r>
              <a:rPr lang="sr-Cyrl-RS" dirty="0" smtClean="0"/>
              <a:t>Израда стучних препорука и водича за исхрану</a:t>
            </a:r>
          </a:p>
          <a:p>
            <a:r>
              <a:rPr lang="sr-Cyrl-RS" dirty="0" smtClean="0"/>
              <a:t>Прикупљање података и анализа о доступности хране, оптерећењу становништва болестима и стањима која се доводе у везу са неправилном исхраном</a:t>
            </a:r>
          </a:p>
          <a:p>
            <a:r>
              <a:rPr lang="sr-Cyrl-RS" dirty="0" smtClean="0"/>
              <a:t>Идентификација најзначајнијих проблема у вези са исхраном</a:t>
            </a:r>
          </a:p>
          <a:p>
            <a:r>
              <a:rPr lang="sr-Cyrl-RS" dirty="0" smtClean="0"/>
              <a:t>Додатна истраживања (здравствено стање и здравствене потребе становништва, поплуациона, колективна и индивидуална истраживања)</a:t>
            </a:r>
            <a:endParaRPr lang="sr-Latn-RS" dirty="0"/>
          </a:p>
        </p:txBody>
      </p:sp>
    </p:spTree>
    <p:extLst>
      <p:ext uri="{BB962C8B-B14F-4D97-AF65-F5344CB8AC3E}">
        <p14:creationId xmlns="" xmlns:p14="http://schemas.microsoft.com/office/powerpoint/2010/main" val="8974534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9750" y="1093788"/>
            <a:ext cx="8064500" cy="822325"/>
          </a:xfrm>
        </p:spPr>
        <p:txBody>
          <a:bodyPr/>
          <a:lstStyle/>
          <a:p>
            <a:pPr algn="l"/>
            <a:r>
              <a:rPr lang="sr-Cyrl-CS" sz="1800" b="1" dirty="0" smtClean="0"/>
              <a:t>Пример састављања дневног оброка за особу чије су дневне потребе у енергији 2600 </a:t>
            </a:r>
            <a:r>
              <a:rPr lang="sr-Latn-CS" sz="1800" b="1" dirty="0" smtClean="0"/>
              <a:t>kcal</a:t>
            </a:r>
          </a:p>
        </p:txBody>
      </p:sp>
      <p:sp>
        <p:nvSpPr>
          <p:cNvPr id="27651" name="Rectangle 3"/>
          <p:cNvSpPr>
            <a:spLocks noGrp="1" noChangeArrowheads="1"/>
          </p:cNvSpPr>
          <p:nvPr>
            <p:ph type="body" idx="1"/>
          </p:nvPr>
        </p:nvSpPr>
        <p:spPr>
          <a:xfrm>
            <a:off x="179388" y="2205038"/>
            <a:ext cx="8207375" cy="4032250"/>
          </a:xfrm>
        </p:spPr>
        <p:txBody>
          <a:bodyPr/>
          <a:lstStyle/>
          <a:p>
            <a:pPr algn="just">
              <a:buFontTx/>
              <a:buNone/>
            </a:pPr>
            <a:r>
              <a:rPr lang="sr-Cyrl-CS" sz="2800" b="1" dirty="0" smtClean="0"/>
              <a:t>	</a:t>
            </a:r>
            <a:r>
              <a:rPr lang="sr-Cyrl-CS" sz="1800" b="1" dirty="0" smtClean="0"/>
              <a:t>Према структури из „Пирамиде исхране“ се види како треба да буде % учешће у укупној енергетској вредности сваке поједине групе намирница. </a:t>
            </a:r>
          </a:p>
          <a:p>
            <a:pPr algn="just">
              <a:buFontTx/>
              <a:buNone/>
            </a:pPr>
            <a:endParaRPr lang="sr-Cyrl-CS" sz="1800" b="1" dirty="0" smtClean="0"/>
          </a:p>
          <a:p>
            <a:pPr algn="just">
              <a:buFontTx/>
              <a:buNone/>
            </a:pPr>
            <a:r>
              <a:rPr lang="sr-Cyrl-CS" sz="1800" b="1" dirty="0" smtClean="0"/>
              <a:t>	После тога се израчуна калоријско учешће намирница по групама. </a:t>
            </a:r>
          </a:p>
          <a:p>
            <a:pPr algn="just">
              <a:buFontTx/>
              <a:buNone/>
            </a:pPr>
            <a:endParaRPr lang="sr-Cyrl-CS" sz="1800" b="1" dirty="0" smtClean="0"/>
          </a:p>
          <a:p>
            <a:pPr algn="just">
              <a:buFontTx/>
              <a:buNone/>
            </a:pPr>
            <a:r>
              <a:rPr lang="sr-Cyrl-CS" sz="1800" b="1" dirty="0" smtClean="0"/>
              <a:t>	Одабране немирнице које ће ући у састав дневног оброка се обрачунавају и изражавају у потребним дневним количинама, при чему треба користити таблице састава хране у којима је енергетска и хранљива вредност намирница изражена на 100 грама јестивог дела. </a:t>
            </a:r>
            <a:endParaRPr lang="sr-Latn-CS" sz="1800" b="1" dirty="0" smtClean="0"/>
          </a:p>
        </p:txBody>
      </p:sp>
      <p:sp>
        <p:nvSpPr>
          <p:cNvPr id="27652" name="Rectangle 4"/>
          <p:cNvSpPr>
            <a:spLocks noChangeArrowheads="1"/>
          </p:cNvSpPr>
          <p:nvPr/>
        </p:nvSpPr>
        <p:spPr bwMode="auto">
          <a:xfrm>
            <a:off x="576263" y="333375"/>
            <a:ext cx="8027987"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p>
            <a:pPr algn="just" eaLnBrk="0" hangingPunct="0"/>
            <a:r>
              <a:rPr lang="sr-Cyrl-CS" b="1" dirty="0"/>
              <a:t>ПЛАНИРАЊЕ И САСТАВЉАЊЕ ДНЕВНОГ ОБРОКА</a:t>
            </a:r>
            <a:endParaRPr lang="sr-Latn-CS" b="1" dirty="0"/>
          </a:p>
        </p:txBody>
      </p:sp>
    </p:spTree>
    <p:extLst>
      <p:ext uri="{BB962C8B-B14F-4D97-AF65-F5344CB8AC3E}">
        <p14:creationId xmlns="" xmlns:p14="http://schemas.microsoft.com/office/powerpoint/2010/main" val="3520472691"/>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3"/>
          <p:cNvSpPr txBox="1">
            <a:spLocks noChangeArrowheads="1"/>
          </p:cNvSpPr>
          <p:nvPr/>
        </p:nvSpPr>
        <p:spPr bwMode="auto">
          <a:xfrm>
            <a:off x="381000" y="457200"/>
            <a:ext cx="8534400" cy="61247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2">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sz="1400" b="1" dirty="0">
              <a:solidFill>
                <a:srgbClr val="0000CC"/>
              </a:solidFill>
              <a:latin typeface="Times New Roman" pitchFamily="18" charset="0"/>
            </a:endParaRPr>
          </a:p>
          <a:p>
            <a:pPr algn="ctr">
              <a:spcBef>
                <a:spcPct val="50000"/>
              </a:spcBef>
            </a:pPr>
            <a:r>
              <a:rPr lang="sr-Cyrl-CS" b="1" dirty="0" smtClean="0">
                <a:latin typeface="Times New Roman" pitchFamily="18" charset="0"/>
              </a:rPr>
              <a:t>ОСНОВНИ ПРИНЦИПИ</a:t>
            </a:r>
            <a:endParaRPr lang="en-US" b="1" dirty="0" smtClean="0">
              <a:latin typeface="Times New Roman" pitchFamily="18" charset="0"/>
            </a:endParaRPr>
          </a:p>
          <a:p>
            <a:pPr>
              <a:spcBef>
                <a:spcPct val="50000"/>
              </a:spcBef>
            </a:pPr>
            <a:r>
              <a:rPr lang="en-US" b="1" dirty="0" err="1" smtClean="0">
                <a:latin typeface="Times New Roman" pitchFamily="18" charset="0"/>
              </a:rPr>
              <a:t>Највећу</a:t>
            </a:r>
            <a:r>
              <a:rPr lang="en-US" b="1" dirty="0" smtClean="0">
                <a:latin typeface="Times New Roman" pitchFamily="18" charset="0"/>
              </a:rPr>
              <a:t> </a:t>
            </a:r>
            <a:r>
              <a:rPr lang="en-US" b="1" dirty="0" err="1" smtClean="0">
                <a:latin typeface="Times New Roman" pitchFamily="18" charset="0"/>
              </a:rPr>
              <a:t>количини</a:t>
            </a:r>
            <a:r>
              <a:rPr lang="en-US" b="1" dirty="0" smtClean="0">
                <a:latin typeface="Times New Roman" pitchFamily="18" charset="0"/>
              </a:rPr>
              <a:t> </a:t>
            </a:r>
            <a:r>
              <a:rPr lang="en-US" b="1" dirty="0" err="1" smtClean="0">
                <a:latin typeface="Times New Roman" pitchFamily="18" charset="0"/>
              </a:rPr>
              <a:t>хране</a:t>
            </a:r>
            <a:r>
              <a:rPr lang="en-US" b="1" dirty="0" smtClean="0">
                <a:latin typeface="Times New Roman" pitchFamily="18" charset="0"/>
              </a:rPr>
              <a:t> </a:t>
            </a:r>
            <a:r>
              <a:rPr lang="en-US" b="1" dirty="0" err="1" smtClean="0">
                <a:latin typeface="Times New Roman" pitchFamily="18" charset="0"/>
              </a:rPr>
              <a:t>треба</a:t>
            </a:r>
            <a:r>
              <a:rPr lang="en-US" b="1" dirty="0" smtClean="0">
                <a:latin typeface="Times New Roman" pitchFamily="18" charset="0"/>
              </a:rPr>
              <a:t> </a:t>
            </a:r>
            <a:r>
              <a:rPr lang="en-US" b="1" dirty="0" err="1" smtClean="0">
                <a:latin typeface="Times New Roman" pitchFamily="18" charset="0"/>
              </a:rPr>
              <a:t>узимати</a:t>
            </a:r>
            <a:r>
              <a:rPr lang="en-US" b="1" dirty="0" smtClean="0">
                <a:latin typeface="Times New Roman" pitchFamily="18" charset="0"/>
              </a:rPr>
              <a:t> </a:t>
            </a:r>
            <a:r>
              <a:rPr lang="en-US" b="1" dirty="0" err="1" smtClean="0">
                <a:latin typeface="Times New Roman" pitchFamily="18" charset="0"/>
              </a:rPr>
              <a:t>из</a:t>
            </a:r>
            <a:r>
              <a:rPr lang="en-US" b="1" dirty="0" smtClean="0">
                <a:latin typeface="Times New Roman" pitchFamily="18" charset="0"/>
              </a:rPr>
              <a:t> </a:t>
            </a:r>
            <a:r>
              <a:rPr lang="en-US" b="1" dirty="0" err="1" smtClean="0">
                <a:latin typeface="Times New Roman" pitchFamily="18" charset="0"/>
              </a:rPr>
              <a:t>базе</a:t>
            </a:r>
            <a:r>
              <a:rPr lang="en-US" b="1" dirty="0" smtClean="0">
                <a:latin typeface="Times New Roman" pitchFamily="18" charset="0"/>
              </a:rPr>
              <a:t> </a:t>
            </a:r>
            <a:r>
              <a:rPr lang="en-US" b="1" dirty="0" err="1" smtClean="0">
                <a:latin typeface="Times New Roman" pitchFamily="18" charset="0"/>
              </a:rPr>
              <a:t>пирамиде</a:t>
            </a:r>
            <a:r>
              <a:rPr lang="en-US" b="1" dirty="0" smtClean="0">
                <a:latin typeface="Times New Roman" pitchFamily="18" charset="0"/>
              </a:rPr>
              <a:t>, </a:t>
            </a:r>
            <a:r>
              <a:rPr lang="en-US" b="1" dirty="0" err="1" smtClean="0">
                <a:latin typeface="Times New Roman" pitchFamily="18" charset="0"/>
              </a:rPr>
              <a:t>коју</a:t>
            </a:r>
            <a:r>
              <a:rPr lang="en-US" b="1" dirty="0" smtClean="0">
                <a:latin typeface="Times New Roman" pitchFamily="18" charset="0"/>
              </a:rPr>
              <a:t> </a:t>
            </a:r>
            <a:r>
              <a:rPr lang="en-US" b="1" dirty="0" err="1" smtClean="0">
                <a:latin typeface="Times New Roman" pitchFamily="18" charset="0"/>
              </a:rPr>
              <a:t>чине</a:t>
            </a:r>
            <a:r>
              <a:rPr lang="en-US" b="1" dirty="0" smtClean="0">
                <a:latin typeface="Times New Roman" pitchFamily="18" charset="0"/>
              </a:rPr>
              <a:t> </a:t>
            </a:r>
            <a:r>
              <a:rPr lang="en-US" b="1" dirty="0" err="1" smtClean="0">
                <a:latin typeface="Times New Roman" pitchFamily="18" charset="0"/>
              </a:rPr>
              <a:t>житарице</a:t>
            </a:r>
            <a:r>
              <a:rPr lang="en-US" b="1" dirty="0" smtClean="0">
                <a:latin typeface="Times New Roman" pitchFamily="18" charset="0"/>
              </a:rPr>
              <a:t> и </a:t>
            </a:r>
            <a:r>
              <a:rPr lang="en-US" b="1" dirty="0" err="1" smtClean="0">
                <a:latin typeface="Times New Roman" pitchFamily="18" charset="0"/>
              </a:rPr>
              <a:t>кромпир</a:t>
            </a:r>
            <a:r>
              <a:rPr lang="en-US" b="1" dirty="0" smtClean="0">
                <a:latin typeface="Times New Roman" pitchFamily="18" charset="0"/>
              </a:rPr>
              <a:t>. </a:t>
            </a:r>
          </a:p>
          <a:p>
            <a:pPr>
              <a:spcBef>
                <a:spcPct val="50000"/>
              </a:spcBef>
            </a:pPr>
            <a:r>
              <a:rPr lang="en-US" b="1" dirty="0" err="1" smtClean="0">
                <a:latin typeface="Times New Roman" pitchFamily="18" charset="0"/>
              </a:rPr>
              <a:t>Више</a:t>
            </a:r>
            <a:r>
              <a:rPr lang="en-US" b="1" dirty="0" smtClean="0">
                <a:latin typeface="Times New Roman" pitchFamily="18" charset="0"/>
              </a:rPr>
              <a:t> </a:t>
            </a:r>
            <a:r>
              <a:rPr lang="en-US" b="1" dirty="0" err="1" smtClean="0">
                <a:latin typeface="Times New Roman" pitchFamily="18" charset="0"/>
              </a:rPr>
              <a:t>од</a:t>
            </a:r>
            <a:r>
              <a:rPr lang="en-US" b="1" dirty="0" smtClean="0">
                <a:latin typeface="Times New Roman" pitchFamily="18" charset="0"/>
              </a:rPr>
              <a:t> </a:t>
            </a:r>
            <a:r>
              <a:rPr lang="en-US" b="1" dirty="0" err="1" smtClean="0">
                <a:latin typeface="Times New Roman" pitchFamily="18" charset="0"/>
              </a:rPr>
              <a:t>половине</a:t>
            </a:r>
            <a:r>
              <a:rPr lang="en-US" b="1" dirty="0" smtClean="0">
                <a:latin typeface="Times New Roman" pitchFamily="18" charset="0"/>
              </a:rPr>
              <a:t> </a:t>
            </a:r>
            <a:r>
              <a:rPr lang="en-US" b="1" dirty="0" err="1" smtClean="0">
                <a:latin typeface="Times New Roman" pitchFamily="18" charset="0"/>
              </a:rPr>
              <a:t>укупне</a:t>
            </a:r>
            <a:r>
              <a:rPr lang="en-US" b="1" dirty="0" smtClean="0">
                <a:latin typeface="Times New Roman" pitchFamily="18" charset="0"/>
              </a:rPr>
              <a:t> </a:t>
            </a:r>
            <a:r>
              <a:rPr lang="en-US" b="1" dirty="0" err="1" smtClean="0">
                <a:latin typeface="Times New Roman" pitchFamily="18" charset="0"/>
              </a:rPr>
              <a:t>дневне</a:t>
            </a:r>
            <a:r>
              <a:rPr lang="en-US" b="1" dirty="0" smtClean="0">
                <a:latin typeface="Times New Roman" pitchFamily="18" charset="0"/>
              </a:rPr>
              <a:t> </a:t>
            </a:r>
            <a:r>
              <a:rPr lang="en-US" b="1" dirty="0" err="1" smtClean="0">
                <a:latin typeface="Times New Roman" pitchFamily="18" charset="0"/>
              </a:rPr>
              <a:t>енергије</a:t>
            </a:r>
            <a:r>
              <a:rPr lang="en-US" b="1" dirty="0" smtClean="0">
                <a:latin typeface="Times New Roman" pitchFamily="18" charset="0"/>
              </a:rPr>
              <a:t> </a:t>
            </a:r>
            <a:r>
              <a:rPr lang="en-US" b="1" dirty="0" err="1" smtClean="0">
                <a:latin typeface="Times New Roman" pitchFamily="18" charset="0"/>
              </a:rPr>
              <a:t>треба</a:t>
            </a:r>
            <a:r>
              <a:rPr lang="en-US" b="1" dirty="0" smtClean="0">
                <a:latin typeface="Times New Roman" pitchFamily="18" charset="0"/>
              </a:rPr>
              <a:t> </a:t>
            </a:r>
            <a:r>
              <a:rPr lang="en-US" b="1" dirty="0" err="1" smtClean="0">
                <a:latin typeface="Times New Roman" pitchFamily="18" charset="0"/>
              </a:rPr>
              <a:t>да</a:t>
            </a:r>
            <a:r>
              <a:rPr lang="en-US" b="1" dirty="0" smtClean="0">
                <a:latin typeface="Times New Roman" pitchFamily="18" charset="0"/>
              </a:rPr>
              <a:t> </a:t>
            </a:r>
            <a:r>
              <a:rPr lang="en-US" b="1" dirty="0" err="1" smtClean="0">
                <a:latin typeface="Times New Roman" pitchFamily="18" charset="0"/>
              </a:rPr>
              <a:t>потиче</a:t>
            </a:r>
            <a:r>
              <a:rPr lang="en-US" b="1" dirty="0" smtClean="0">
                <a:latin typeface="Times New Roman" pitchFamily="18" charset="0"/>
              </a:rPr>
              <a:t> </a:t>
            </a:r>
            <a:r>
              <a:rPr lang="en-US" b="1" dirty="0" err="1" smtClean="0">
                <a:latin typeface="Times New Roman" pitchFamily="18" charset="0"/>
              </a:rPr>
              <a:t>из</a:t>
            </a:r>
            <a:r>
              <a:rPr lang="en-US" b="1" dirty="0" smtClean="0">
                <a:latin typeface="Times New Roman" pitchFamily="18" charset="0"/>
              </a:rPr>
              <a:t> </a:t>
            </a:r>
            <a:r>
              <a:rPr lang="en-US" b="1" dirty="0" err="1" smtClean="0">
                <a:latin typeface="Times New Roman" pitchFamily="18" charset="0"/>
              </a:rPr>
              <a:t>ове</a:t>
            </a:r>
            <a:r>
              <a:rPr lang="en-US" b="1" dirty="0" smtClean="0">
                <a:latin typeface="Times New Roman" pitchFamily="18" charset="0"/>
              </a:rPr>
              <a:t> </a:t>
            </a:r>
            <a:r>
              <a:rPr lang="en-US" b="1" dirty="0" err="1" smtClean="0">
                <a:latin typeface="Times New Roman" pitchFamily="18" charset="0"/>
              </a:rPr>
              <a:t>групе</a:t>
            </a:r>
            <a:r>
              <a:rPr lang="en-US" b="1" dirty="0" smtClean="0">
                <a:latin typeface="Times New Roman" pitchFamily="18" charset="0"/>
              </a:rPr>
              <a:t> </a:t>
            </a:r>
            <a:r>
              <a:rPr lang="en-US" b="1" dirty="0" err="1" smtClean="0">
                <a:latin typeface="Times New Roman" pitchFamily="18" charset="0"/>
              </a:rPr>
              <a:t>намирница</a:t>
            </a:r>
            <a:r>
              <a:rPr lang="en-US" b="1" dirty="0" smtClean="0">
                <a:latin typeface="Times New Roman" pitchFamily="18" charset="0"/>
              </a:rPr>
              <a:t>.</a:t>
            </a:r>
            <a:endParaRPr lang="en-US" b="1" dirty="0" smtClean="0">
              <a:latin typeface="Times New Roman" pitchFamily="18" charset="0"/>
            </a:endParaRPr>
          </a:p>
          <a:p>
            <a:pPr>
              <a:spcBef>
                <a:spcPct val="50000"/>
              </a:spcBef>
            </a:pPr>
            <a:r>
              <a:rPr lang="en-US" b="1" dirty="0" err="1" smtClean="0">
                <a:latin typeface="Times New Roman" pitchFamily="18" charset="0"/>
              </a:rPr>
              <a:t>Дневно</a:t>
            </a:r>
            <a:r>
              <a:rPr lang="en-US" b="1" dirty="0" smtClean="0">
                <a:latin typeface="Times New Roman" pitchFamily="18" charset="0"/>
              </a:rPr>
              <a:t> </a:t>
            </a:r>
            <a:r>
              <a:rPr lang="en-US" b="1" dirty="0" err="1" smtClean="0">
                <a:latin typeface="Times New Roman" pitchFamily="18" charset="0"/>
              </a:rPr>
              <a:t>треба</a:t>
            </a:r>
            <a:r>
              <a:rPr lang="en-US" b="1" dirty="0" smtClean="0">
                <a:latin typeface="Times New Roman" pitchFamily="18" charset="0"/>
              </a:rPr>
              <a:t> </a:t>
            </a:r>
            <a:r>
              <a:rPr lang="en-US" b="1" dirty="0" err="1" smtClean="0">
                <a:latin typeface="Times New Roman" pitchFamily="18" charset="0"/>
              </a:rPr>
              <a:t>узимати</a:t>
            </a:r>
            <a:r>
              <a:rPr lang="en-US" b="1" dirty="0" smtClean="0">
                <a:latin typeface="Times New Roman" pitchFamily="18" charset="0"/>
              </a:rPr>
              <a:t> </a:t>
            </a:r>
            <a:r>
              <a:rPr lang="en-US" b="1" dirty="0" err="1" smtClean="0">
                <a:latin typeface="Times New Roman" pitchFamily="18" charset="0"/>
              </a:rPr>
              <a:t>већу</a:t>
            </a:r>
            <a:r>
              <a:rPr lang="en-US" b="1" dirty="0" smtClean="0">
                <a:latin typeface="Times New Roman" pitchFamily="18" charset="0"/>
              </a:rPr>
              <a:t> </a:t>
            </a:r>
            <a:r>
              <a:rPr lang="en-US" b="1" dirty="0" err="1" smtClean="0">
                <a:latin typeface="Times New Roman" pitchFamily="18" charset="0"/>
              </a:rPr>
              <a:t>количину</a:t>
            </a:r>
            <a:r>
              <a:rPr lang="en-US" b="1" dirty="0" smtClean="0">
                <a:latin typeface="Times New Roman" pitchFamily="18" charset="0"/>
              </a:rPr>
              <a:t> </a:t>
            </a:r>
            <a:r>
              <a:rPr lang="en-US" b="1" dirty="0" err="1" smtClean="0">
                <a:latin typeface="Times New Roman" pitchFamily="18" charset="0"/>
              </a:rPr>
              <a:t>хлеба</a:t>
            </a:r>
            <a:r>
              <a:rPr lang="en-US" b="1" dirty="0" smtClean="0">
                <a:latin typeface="Times New Roman" pitchFamily="18" charset="0"/>
              </a:rPr>
              <a:t>, </a:t>
            </a:r>
            <a:r>
              <a:rPr lang="en-US" b="1" dirty="0" err="1" smtClean="0">
                <a:latin typeface="Times New Roman" pitchFamily="18" charset="0"/>
              </a:rPr>
              <a:t>пшенице</a:t>
            </a:r>
            <a:r>
              <a:rPr lang="en-US" b="1" dirty="0" smtClean="0">
                <a:latin typeface="Times New Roman" pitchFamily="18" charset="0"/>
              </a:rPr>
              <a:t>, </a:t>
            </a:r>
            <a:r>
              <a:rPr lang="en-US" b="1" dirty="0" err="1" smtClean="0">
                <a:latin typeface="Times New Roman" pitchFamily="18" charset="0"/>
              </a:rPr>
              <a:t>теста</a:t>
            </a:r>
            <a:r>
              <a:rPr lang="en-US" b="1" dirty="0" smtClean="0">
                <a:latin typeface="Times New Roman" pitchFamily="18" charset="0"/>
              </a:rPr>
              <a:t>, </a:t>
            </a:r>
            <a:r>
              <a:rPr lang="en-US" b="1" dirty="0" err="1" smtClean="0">
                <a:latin typeface="Times New Roman" pitchFamily="18" charset="0"/>
              </a:rPr>
              <a:t>пиринча</a:t>
            </a:r>
            <a:r>
              <a:rPr lang="en-US" b="1" dirty="0" smtClean="0">
                <a:latin typeface="Times New Roman" pitchFamily="18" charset="0"/>
              </a:rPr>
              <a:t>, </a:t>
            </a:r>
            <a:r>
              <a:rPr lang="en-US" b="1" dirty="0" err="1" smtClean="0">
                <a:latin typeface="Times New Roman" pitchFamily="18" charset="0"/>
              </a:rPr>
              <a:t>кромпира</a:t>
            </a:r>
            <a:r>
              <a:rPr lang="en-US" b="1" dirty="0" smtClean="0">
                <a:latin typeface="Times New Roman" pitchFamily="18" charset="0"/>
              </a:rPr>
              <a:t>.</a:t>
            </a:r>
            <a:endParaRPr lang="en-US" b="1" dirty="0" smtClean="0">
              <a:solidFill>
                <a:srgbClr val="FFFFCC"/>
              </a:solidFill>
              <a:latin typeface="Times New Roman" pitchFamily="18" charset="0"/>
            </a:endParaRPr>
          </a:p>
          <a:p>
            <a:pPr>
              <a:spcBef>
                <a:spcPct val="50000"/>
              </a:spcBef>
            </a:pPr>
            <a:r>
              <a:rPr lang="en-US" b="1" dirty="0" err="1" smtClean="0">
                <a:latin typeface="Times New Roman" pitchFamily="18" charset="0"/>
              </a:rPr>
              <a:t>Дневно</a:t>
            </a:r>
            <a:r>
              <a:rPr lang="en-US" b="1" dirty="0" smtClean="0">
                <a:latin typeface="Times New Roman" pitchFamily="18" charset="0"/>
              </a:rPr>
              <a:t> </a:t>
            </a:r>
            <a:r>
              <a:rPr lang="en-US" b="1" dirty="0" err="1" smtClean="0">
                <a:latin typeface="Times New Roman" pitchFamily="18" charset="0"/>
              </a:rPr>
              <a:t>треба</a:t>
            </a:r>
            <a:r>
              <a:rPr lang="en-US" b="1" dirty="0" smtClean="0">
                <a:latin typeface="Times New Roman" pitchFamily="18" charset="0"/>
              </a:rPr>
              <a:t> </a:t>
            </a:r>
            <a:r>
              <a:rPr lang="en-US" b="1" dirty="0" err="1" smtClean="0">
                <a:latin typeface="Times New Roman" pitchFamily="18" charset="0"/>
              </a:rPr>
              <a:t>унети</a:t>
            </a:r>
            <a:r>
              <a:rPr lang="en-US" b="1" dirty="0" smtClean="0">
                <a:latin typeface="Times New Roman" pitchFamily="18" charset="0"/>
              </a:rPr>
              <a:t> </a:t>
            </a:r>
            <a:r>
              <a:rPr lang="en-US" b="1" dirty="0" err="1" smtClean="0">
                <a:latin typeface="Times New Roman" pitchFamily="18" charset="0"/>
              </a:rPr>
              <a:t>најмање</a:t>
            </a:r>
            <a:r>
              <a:rPr lang="en-US" b="1" dirty="0" smtClean="0">
                <a:latin typeface="Times New Roman" pitchFamily="18" charset="0"/>
              </a:rPr>
              <a:t> 400 </a:t>
            </a:r>
            <a:r>
              <a:rPr lang="en-US" b="1" dirty="0" err="1" smtClean="0">
                <a:latin typeface="Times New Roman" pitchFamily="18" charset="0"/>
              </a:rPr>
              <a:t>gr</a:t>
            </a:r>
            <a:r>
              <a:rPr lang="en-US" b="1" dirty="0" smtClean="0">
                <a:latin typeface="Times New Roman" pitchFamily="18" charset="0"/>
              </a:rPr>
              <a:t>, </a:t>
            </a:r>
            <a:r>
              <a:rPr lang="en-US" b="1" dirty="0" err="1" smtClean="0">
                <a:latin typeface="Times New Roman" pitchFamily="18" charset="0"/>
              </a:rPr>
              <a:t>пре</a:t>
            </a:r>
            <a:r>
              <a:rPr lang="en-US" b="1" dirty="0" smtClean="0">
                <a:latin typeface="Times New Roman" pitchFamily="18" charset="0"/>
              </a:rPr>
              <a:t> </a:t>
            </a:r>
            <a:r>
              <a:rPr lang="en-US" b="1" dirty="0" err="1" smtClean="0">
                <a:latin typeface="Times New Roman" pitchFamily="18" charset="0"/>
              </a:rPr>
              <a:t>свега</a:t>
            </a:r>
            <a:r>
              <a:rPr lang="en-US" b="1" dirty="0" smtClean="0">
                <a:latin typeface="Times New Roman" pitchFamily="18" charset="0"/>
              </a:rPr>
              <a:t> </a:t>
            </a:r>
            <a:r>
              <a:rPr lang="en-US" b="1" dirty="0" err="1" smtClean="0">
                <a:latin typeface="Times New Roman" pitchFamily="18" charset="0"/>
              </a:rPr>
              <a:t>свежег</a:t>
            </a:r>
            <a:r>
              <a:rPr lang="en-US" b="1" dirty="0" smtClean="0">
                <a:latin typeface="Times New Roman" pitchFamily="18" charset="0"/>
              </a:rPr>
              <a:t>, </a:t>
            </a:r>
            <a:r>
              <a:rPr lang="en-US" b="1" dirty="0" err="1" smtClean="0">
                <a:latin typeface="Times New Roman" pitchFamily="18" charset="0"/>
              </a:rPr>
              <a:t>поврћа</a:t>
            </a:r>
            <a:r>
              <a:rPr lang="en-US" b="1" dirty="0" smtClean="0">
                <a:latin typeface="Times New Roman" pitchFamily="18" charset="0"/>
              </a:rPr>
              <a:t> и </a:t>
            </a:r>
            <a:r>
              <a:rPr lang="en-US" b="1" dirty="0" err="1" smtClean="0">
                <a:latin typeface="Times New Roman" pitchFamily="18" charset="0"/>
              </a:rPr>
              <a:t>воћа</a:t>
            </a:r>
            <a:r>
              <a:rPr lang="en-US" b="1" dirty="0" smtClean="0">
                <a:latin typeface="Times New Roman" pitchFamily="18" charset="0"/>
              </a:rPr>
              <a:t>.</a:t>
            </a:r>
          </a:p>
          <a:p>
            <a:pPr>
              <a:spcBef>
                <a:spcPct val="50000"/>
              </a:spcBef>
            </a:pPr>
            <a:endParaRPr lang="en-US" b="1" dirty="0" smtClean="0">
              <a:latin typeface="Times New Roman" pitchFamily="18" charset="0"/>
            </a:endParaRPr>
          </a:p>
          <a:p>
            <a:pPr>
              <a:spcBef>
                <a:spcPct val="50000"/>
              </a:spcBef>
            </a:pPr>
            <a:r>
              <a:rPr lang="en-US" b="1" dirty="0" err="1" smtClean="0">
                <a:latin typeface="Times New Roman" pitchFamily="18" charset="0"/>
              </a:rPr>
              <a:t>Дневно</a:t>
            </a:r>
            <a:r>
              <a:rPr lang="en-US" b="1" dirty="0" smtClean="0">
                <a:latin typeface="Times New Roman" pitchFamily="18" charset="0"/>
              </a:rPr>
              <a:t> </a:t>
            </a:r>
            <a:r>
              <a:rPr lang="en-US" b="1" dirty="0" err="1" smtClean="0">
                <a:latin typeface="Times New Roman" pitchFamily="18" charset="0"/>
              </a:rPr>
              <a:t>треба</a:t>
            </a:r>
            <a:r>
              <a:rPr lang="en-US" b="1" dirty="0" smtClean="0">
                <a:latin typeface="Times New Roman" pitchFamily="18" charset="0"/>
              </a:rPr>
              <a:t> </a:t>
            </a:r>
            <a:r>
              <a:rPr lang="en-US" b="1" dirty="0" err="1" smtClean="0">
                <a:latin typeface="Times New Roman" pitchFamily="18" charset="0"/>
              </a:rPr>
              <a:t>унети</a:t>
            </a:r>
            <a:r>
              <a:rPr lang="en-US" b="1" dirty="0" smtClean="0">
                <a:latin typeface="Times New Roman" pitchFamily="18" charset="0"/>
              </a:rPr>
              <a:t> 0,8 </a:t>
            </a:r>
            <a:r>
              <a:rPr lang="en-US" b="1" dirty="0" err="1" smtClean="0">
                <a:latin typeface="Times New Roman" pitchFamily="18" charset="0"/>
              </a:rPr>
              <a:t>gr</a:t>
            </a:r>
            <a:r>
              <a:rPr lang="en-US" b="1" dirty="0" smtClean="0">
                <a:latin typeface="Times New Roman" pitchFamily="18" charset="0"/>
              </a:rPr>
              <a:t>/kg ТМ </a:t>
            </a:r>
            <a:r>
              <a:rPr lang="en-US" b="1" dirty="0" err="1" smtClean="0">
                <a:latin typeface="Times New Roman" pitchFamily="18" charset="0"/>
              </a:rPr>
              <a:t>протеина</a:t>
            </a:r>
            <a:r>
              <a:rPr lang="en-US" b="1" dirty="0" smtClean="0">
                <a:latin typeface="Times New Roman" pitchFamily="18" charset="0"/>
              </a:rPr>
              <a:t> </a:t>
            </a:r>
            <a:r>
              <a:rPr lang="en-US" b="1" dirty="0" err="1" smtClean="0">
                <a:latin typeface="Times New Roman" pitchFamily="18" charset="0"/>
              </a:rPr>
              <a:t>из</a:t>
            </a:r>
            <a:r>
              <a:rPr lang="en-US" b="1" dirty="0" smtClean="0">
                <a:latin typeface="Times New Roman" pitchFamily="18" charset="0"/>
              </a:rPr>
              <a:t> </a:t>
            </a:r>
            <a:r>
              <a:rPr lang="en-US" b="1" dirty="0" err="1" smtClean="0">
                <a:latin typeface="Times New Roman" pitchFamily="18" charset="0"/>
              </a:rPr>
              <a:t>меса</a:t>
            </a:r>
            <a:r>
              <a:rPr lang="en-US" b="1" dirty="0" smtClean="0">
                <a:latin typeface="Times New Roman" pitchFamily="18" charset="0"/>
              </a:rPr>
              <a:t>, </a:t>
            </a:r>
            <a:r>
              <a:rPr lang="en-US" b="1" dirty="0" err="1" smtClean="0">
                <a:latin typeface="Times New Roman" pitchFamily="18" charset="0"/>
              </a:rPr>
              <a:t>рибе</a:t>
            </a:r>
            <a:r>
              <a:rPr lang="en-US" b="1" dirty="0" smtClean="0">
                <a:latin typeface="Times New Roman" pitchFamily="18" charset="0"/>
              </a:rPr>
              <a:t> и </a:t>
            </a:r>
            <a:r>
              <a:rPr lang="en-US" b="1" dirty="0" err="1" smtClean="0">
                <a:latin typeface="Times New Roman" pitchFamily="18" charset="0"/>
              </a:rPr>
              <a:t>јаја</a:t>
            </a:r>
            <a:r>
              <a:rPr lang="en-US" b="1" dirty="0" smtClean="0">
                <a:latin typeface="Times New Roman" pitchFamily="18" charset="0"/>
              </a:rPr>
              <a:t>. </a:t>
            </a:r>
            <a:r>
              <a:rPr lang="en-US" b="1" dirty="0" err="1" smtClean="0">
                <a:latin typeface="Times New Roman" pitchFamily="18" charset="0"/>
              </a:rPr>
              <a:t>Користити</a:t>
            </a:r>
            <a:r>
              <a:rPr lang="en-US" b="1" dirty="0" smtClean="0">
                <a:latin typeface="Times New Roman" pitchFamily="18" charset="0"/>
              </a:rPr>
              <a:t> </a:t>
            </a:r>
            <a:r>
              <a:rPr lang="en-US" b="1" dirty="0" err="1" smtClean="0">
                <a:latin typeface="Times New Roman" pitchFamily="18" charset="0"/>
              </a:rPr>
              <a:t>рибу</a:t>
            </a:r>
            <a:r>
              <a:rPr lang="en-US" b="1" dirty="0" smtClean="0">
                <a:latin typeface="Times New Roman" pitchFamily="18" charset="0"/>
              </a:rPr>
              <a:t>, </a:t>
            </a:r>
            <a:r>
              <a:rPr lang="en-US" b="1" dirty="0" err="1" smtClean="0">
                <a:latin typeface="Times New Roman" pitchFamily="18" charset="0"/>
              </a:rPr>
              <a:t>јаја</a:t>
            </a:r>
            <a:r>
              <a:rPr lang="en-US" b="1" dirty="0" smtClean="0">
                <a:latin typeface="Times New Roman" pitchFamily="18" charset="0"/>
              </a:rPr>
              <a:t>, </a:t>
            </a:r>
            <a:r>
              <a:rPr lang="en-US" b="1" dirty="0" err="1" smtClean="0">
                <a:latin typeface="Times New Roman" pitchFamily="18" charset="0"/>
              </a:rPr>
              <a:t>пилетину</a:t>
            </a:r>
            <a:r>
              <a:rPr lang="en-US" b="1" dirty="0" smtClean="0">
                <a:latin typeface="Times New Roman" pitchFamily="18" charset="0"/>
              </a:rPr>
              <a:t> и </a:t>
            </a:r>
            <a:r>
              <a:rPr lang="en-US" b="1" dirty="0" err="1" smtClean="0">
                <a:latin typeface="Times New Roman" pitchFamily="18" charset="0"/>
              </a:rPr>
              <a:t>мршава</a:t>
            </a:r>
            <a:r>
              <a:rPr lang="en-US" b="1" dirty="0" smtClean="0">
                <a:latin typeface="Times New Roman" pitchFamily="18" charset="0"/>
              </a:rPr>
              <a:t> </a:t>
            </a:r>
            <a:r>
              <a:rPr lang="en-US" b="1" dirty="0" err="1" smtClean="0">
                <a:latin typeface="Times New Roman" pitchFamily="18" charset="0"/>
              </a:rPr>
              <a:t>меса</a:t>
            </a:r>
            <a:r>
              <a:rPr lang="en-US" b="1" dirty="0" smtClean="0">
                <a:latin typeface="Times New Roman" pitchFamily="18" charset="0"/>
              </a:rPr>
              <a:t>.</a:t>
            </a:r>
          </a:p>
          <a:p>
            <a:pPr>
              <a:spcBef>
                <a:spcPct val="50000"/>
              </a:spcBef>
            </a:pPr>
            <a:endParaRPr lang="en-US" b="1" dirty="0" smtClean="0">
              <a:latin typeface="Times New Roman" pitchFamily="18" charset="0"/>
            </a:endParaRPr>
          </a:p>
          <a:p>
            <a:pPr>
              <a:spcBef>
                <a:spcPct val="50000"/>
              </a:spcBef>
            </a:pPr>
            <a:r>
              <a:rPr lang="en-US" b="1" dirty="0" err="1" smtClean="0">
                <a:latin typeface="Times New Roman" pitchFamily="18" charset="0"/>
              </a:rPr>
              <a:t>Из</a:t>
            </a:r>
            <a:r>
              <a:rPr lang="en-US" b="1" dirty="0" smtClean="0">
                <a:latin typeface="Times New Roman" pitchFamily="18" charset="0"/>
              </a:rPr>
              <a:t> </a:t>
            </a:r>
            <a:r>
              <a:rPr lang="en-US" b="1" dirty="0" err="1" smtClean="0">
                <a:latin typeface="Times New Roman" pitchFamily="18" charset="0"/>
              </a:rPr>
              <a:t>групе</a:t>
            </a:r>
            <a:r>
              <a:rPr lang="en-US" b="1" dirty="0" smtClean="0">
                <a:latin typeface="Times New Roman" pitchFamily="18" charset="0"/>
              </a:rPr>
              <a:t> </a:t>
            </a:r>
            <a:r>
              <a:rPr lang="en-US" b="1" dirty="0" err="1" smtClean="0">
                <a:latin typeface="Times New Roman" pitchFamily="18" charset="0"/>
              </a:rPr>
              <a:t>млека</a:t>
            </a:r>
            <a:r>
              <a:rPr lang="en-US" b="1" dirty="0" smtClean="0">
                <a:latin typeface="Times New Roman" pitchFamily="18" charset="0"/>
              </a:rPr>
              <a:t> и </a:t>
            </a:r>
            <a:r>
              <a:rPr lang="en-US" b="1" dirty="0" err="1" smtClean="0">
                <a:latin typeface="Times New Roman" pitchFamily="18" charset="0"/>
              </a:rPr>
              <a:t>производа</a:t>
            </a:r>
            <a:r>
              <a:rPr lang="en-US" b="1" dirty="0" smtClean="0">
                <a:latin typeface="Times New Roman" pitchFamily="18" charset="0"/>
              </a:rPr>
              <a:t> </a:t>
            </a:r>
            <a:r>
              <a:rPr lang="en-US" b="1" dirty="0" err="1" smtClean="0">
                <a:latin typeface="Times New Roman" pitchFamily="18" charset="0"/>
              </a:rPr>
              <a:t>од</a:t>
            </a:r>
            <a:r>
              <a:rPr lang="en-US" b="1" dirty="0" smtClean="0">
                <a:latin typeface="Times New Roman" pitchFamily="18" charset="0"/>
              </a:rPr>
              <a:t> </a:t>
            </a:r>
            <a:r>
              <a:rPr lang="en-US" b="1" dirty="0" err="1" smtClean="0">
                <a:latin typeface="Times New Roman" pitchFamily="18" charset="0"/>
              </a:rPr>
              <a:t>млека</a:t>
            </a:r>
            <a:r>
              <a:rPr lang="en-US" b="1" dirty="0" smtClean="0">
                <a:latin typeface="Times New Roman" pitchFamily="18" charset="0"/>
              </a:rPr>
              <a:t> </a:t>
            </a:r>
            <a:r>
              <a:rPr lang="en-US" b="1" dirty="0" err="1" smtClean="0">
                <a:latin typeface="Times New Roman" pitchFamily="18" charset="0"/>
              </a:rPr>
              <a:t>користити</a:t>
            </a:r>
            <a:r>
              <a:rPr lang="en-US" b="1" dirty="0" smtClean="0">
                <a:latin typeface="Times New Roman" pitchFamily="18" charset="0"/>
              </a:rPr>
              <a:t> </a:t>
            </a:r>
            <a:r>
              <a:rPr lang="en-US" b="1" dirty="0" err="1" smtClean="0">
                <a:latin typeface="Times New Roman" pitchFamily="18" charset="0"/>
              </a:rPr>
              <a:t>обрано</a:t>
            </a:r>
            <a:r>
              <a:rPr lang="en-US" b="1" dirty="0" smtClean="0">
                <a:latin typeface="Times New Roman" pitchFamily="18" charset="0"/>
              </a:rPr>
              <a:t> </a:t>
            </a:r>
            <a:r>
              <a:rPr lang="en-US" b="1" dirty="0" err="1" smtClean="0">
                <a:latin typeface="Times New Roman" pitchFamily="18" charset="0"/>
              </a:rPr>
              <a:t>млеко</a:t>
            </a:r>
            <a:r>
              <a:rPr lang="en-US" b="1" dirty="0" smtClean="0">
                <a:latin typeface="Times New Roman" pitchFamily="18" charset="0"/>
              </a:rPr>
              <a:t>   и </a:t>
            </a:r>
            <a:r>
              <a:rPr lang="en-US" b="1" dirty="0" err="1" smtClean="0">
                <a:latin typeface="Times New Roman" pitchFamily="18" charset="0"/>
              </a:rPr>
              <a:t>производе</a:t>
            </a:r>
            <a:r>
              <a:rPr lang="en-US" b="1" dirty="0" smtClean="0">
                <a:latin typeface="Times New Roman" pitchFamily="18" charset="0"/>
              </a:rPr>
              <a:t> </a:t>
            </a:r>
            <a:r>
              <a:rPr lang="en-US" b="1" dirty="0" err="1" smtClean="0">
                <a:latin typeface="Times New Roman" pitchFamily="18" charset="0"/>
              </a:rPr>
              <a:t>са</a:t>
            </a:r>
            <a:r>
              <a:rPr lang="en-US" b="1" dirty="0" smtClean="0">
                <a:latin typeface="Times New Roman" pitchFamily="18" charset="0"/>
              </a:rPr>
              <a:t> </a:t>
            </a:r>
            <a:r>
              <a:rPr lang="en-US" b="1" dirty="0" err="1" smtClean="0">
                <a:latin typeface="Times New Roman" pitchFamily="18" charset="0"/>
              </a:rPr>
              <a:t>малo</a:t>
            </a:r>
            <a:r>
              <a:rPr lang="en-US" b="1" dirty="0" smtClean="0">
                <a:latin typeface="Times New Roman" pitchFamily="18" charset="0"/>
              </a:rPr>
              <a:t> </a:t>
            </a:r>
            <a:r>
              <a:rPr lang="en-US" b="1" dirty="0" err="1" smtClean="0">
                <a:latin typeface="Times New Roman" pitchFamily="18" charset="0"/>
              </a:rPr>
              <a:t>масти</a:t>
            </a:r>
            <a:r>
              <a:rPr lang="en-US" b="1" dirty="0" smtClean="0">
                <a:latin typeface="Times New Roman" pitchFamily="18" charset="0"/>
              </a:rPr>
              <a:t>.</a:t>
            </a:r>
          </a:p>
          <a:p>
            <a:pPr>
              <a:spcBef>
                <a:spcPct val="50000"/>
              </a:spcBef>
            </a:pPr>
            <a:r>
              <a:rPr lang="en-US" b="1" dirty="0" err="1" smtClean="0">
                <a:latin typeface="Times New Roman" pitchFamily="18" charset="0"/>
              </a:rPr>
              <a:t>Mасти</a:t>
            </a:r>
            <a:r>
              <a:rPr lang="en-US" b="1" dirty="0" smtClean="0">
                <a:latin typeface="Times New Roman" pitchFamily="18" charset="0"/>
              </a:rPr>
              <a:t> и </a:t>
            </a:r>
            <a:r>
              <a:rPr lang="en-US" b="1" dirty="0" err="1" smtClean="0">
                <a:latin typeface="Times New Roman" pitchFamily="18" charset="0"/>
              </a:rPr>
              <a:t>шећерe</a:t>
            </a:r>
            <a:r>
              <a:rPr lang="en-US" b="1" dirty="0" smtClean="0">
                <a:latin typeface="Times New Roman" pitchFamily="18" charset="0"/>
              </a:rPr>
              <a:t> </a:t>
            </a:r>
            <a:r>
              <a:rPr lang="en-US" b="1" dirty="0" err="1" smtClean="0">
                <a:latin typeface="Times New Roman" pitchFamily="18" charset="0"/>
              </a:rPr>
              <a:t>који</a:t>
            </a:r>
            <a:r>
              <a:rPr lang="en-US" b="1" dirty="0" smtClean="0">
                <a:latin typeface="Times New Roman" pitchFamily="18" charset="0"/>
              </a:rPr>
              <a:t> </a:t>
            </a:r>
            <a:r>
              <a:rPr lang="en-US" b="1" dirty="0" err="1" smtClean="0">
                <a:latin typeface="Times New Roman" pitchFamily="18" charset="0"/>
              </a:rPr>
              <a:t>припадају</a:t>
            </a:r>
            <a:r>
              <a:rPr lang="en-US" b="1" dirty="0" smtClean="0">
                <a:latin typeface="Times New Roman" pitchFamily="18" charset="0"/>
              </a:rPr>
              <a:t> </a:t>
            </a:r>
            <a:r>
              <a:rPr lang="en-US" b="1" dirty="0" err="1" smtClean="0">
                <a:latin typeface="Times New Roman" pitchFamily="18" charset="0"/>
              </a:rPr>
              <a:t>тзв</a:t>
            </a:r>
            <a:r>
              <a:rPr lang="en-US" b="1" dirty="0" smtClean="0">
                <a:latin typeface="Times New Roman" pitchFamily="18" charset="0"/>
              </a:rPr>
              <a:t>. “</a:t>
            </a:r>
            <a:r>
              <a:rPr lang="en-US" b="1" dirty="0" err="1" smtClean="0">
                <a:latin typeface="Times New Roman" pitchFamily="18" charset="0"/>
              </a:rPr>
              <a:t>празним</a:t>
            </a:r>
            <a:r>
              <a:rPr lang="en-US" b="1" dirty="0" smtClean="0">
                <a:latin typeface="Times New Roman" pitchFamily="18" charset="0"/>
              </a:rPr>
              <a:t> </a:t>
            </a:r>
            <a:r>
              <a:rPr lang="en-US" b="1" dirty="0" err="1" smtClean="0">
                <a:latin typeface="Times New Roman" pitchFamily="18" charset="0"/>
              </a:rPr>
              <a:t>калоријама</a:t>
            </a:r>
            <a:r>
              <a:rPr lang="en-US" b="1" dirty="0" smtClean="0">
                <a:latin typeface="Times New Roman" pitchFamily="18" charset="0"/>
              </a:rPr>
              <a:t>”, </a:t>
            </a:r>
            <a:r>
              <a:rPr lang="en-US" b="1" dirty="0" err="1" smtClean="0">
                <a:latin typeface="Times New Roman" pitchFamily="18" charset="0"/>
              </a:rPr>
              <a:t>јер</a:t>
            </a:r>
            <a:r>
              <a:rPr lang="en-US" b="1" dirty="0" smtClean="0">
                <a:latin typeface="Times New Roman" pitchFamily="18" charset="0"/>
              </a:rPr>
              <a:t> </a:t>
            </a:r>
            <a:r>
              <a:rPr lang="en-US" b="1" dirty="0" err="1" smtClean="0">
                <a:latin typeface="Times New Roman" pitchFamily="18" charset="0"/>
              </a:rPr>
              <a:t>имају</a:t>
            </a:r>
            <a:r>
              <a:rPr lang="en-US" b="1" dirty="0" smtClean="0">
                <a:latin typeface="Times New Roman" pitchFamily="18" charset="0"/>
              </a:rPr>
              <a:t> </a:t>
            </a:r>
            <a:r>
              <a:rPr lang="en-US" b="1" dirty="0" err="1" smtClean="0">
                <a:latin typeface="Times New Roman" pitchFamily="18" charset="0"/>
              </a:rPr>
              <a:t>мало</a:t>
            </a:r>
            <a:r>
              <a:rPr lang="en-US" b="1" dirty="0" smtClean="0">
                <a:latin typeface="Times New Roman" pitchFamily="18" charset="0"/>
              </a:rPr>
              <a:t> </a:t>
            </a:r>
            <a:r>
              <a:rPr lang="en-US" b="1" dirty="0" err="1" smtClean="0">
                <a:latin typeface="Times New Roman" pitchFamily="18" charset="0"/>
              </a:rPr>
              <a:t>микронутријената</a:t>
            </a:r>
            <a:r>
              <a:rPr lang="en-US" b="1" dirty="0" smtClean="0">
                <a:latin typeface="Times New Roman" pitchFamily="18" charset="0"/>
              </a:rPr>
              <a:t>, </a:t>
            </a:r>
            <a:r>
              <a:rPr lang="sr-Cyrl-CS" b="1" dirty="0" smtClean="0">
                <a:latin typeface="Times New Roman" pitchFamily="18" charset="0"/>
              </a:rPr>
              <a:t>треба </a:t>
            </a:r>
            <a:r>
              <a:rPr lang="en-US" b="1" dirty="0" err="1" smtClean="0">
                <a:latin typeface="Times New Roman" pitchFamily="18" charset="0"/>
              </a:rPr>
              <a:t>користити</a:t>
            </a:r>
            <a:r>
              <a:rPr lang="en-US" b="1" dirty="0" smtClean="0">
                <a:latin typeface="Times New Roman" pitchFamily="18" charset="0"/>
              </a:rPr>
              <a:t> у </a:t>
            </a:r>
            <a:r>
              <a:rPr lang="en-US" b="1" dirty="0" err="1" smtClean="0">
                <a:latin typeface="Times New Roman" pitchFamily="18" charset="0"/>
              </a:rPr>
              <a:t>малим</a:t>
            </a:r>
            <a:r>
              <a:rPr lang="sr-Cyrl-CS" b="1" dirty="0" smtClean="0">
                <a:latin typeface="Times New Roman" pitchFamily="18" charset="0"/>
              </a:rPr>
              <a:t>, ограниченим,</a:t>
            </a:r>
            <a:r>
              <a:rPr lang="en-US" b="1" dirty="0" smtClean="0">
                <a:latin typeface="Times New Roman" pitchFamily="18" charset="0"/>
              </a:rPr>
              <a:t> </a:t>
            </a:r>
            <a:r>
              <a:rPr lang="en-US" b="1" dirty="0" err="1" smtClean="0">
                <a:latin typeface="Times New Roman" pitchFamily="18" charset="0"/>
              </a:rPr>
              <a:t>количинама</a:t>
            </a:r>
            <a:r>
              <a:rPr lang="en-US" b="1" dirty="0" smtClean="0">
                <a:latin typeface="Times New Roman" pitchFamily="18" charset="0"/>
              </a:rPr>
              <a:t>.</a:t>
            </a:r>
            <a:endParaRPr lang="en-US" b="1" dirty="0">
              <a:latin typeface="Times New Roman" pitchFamily="18" charset="0"/>
            </a:endParaRPr>
          </a:p>
        </p:txBody>
      </p:sp>
    </p:spTree>
    <p:extLst>
      <p:ext uri="{BB962C8B-B14F-4D97-AF65-F5344CB8AC3E}">
        <p14:creationId xmlns="" xmlns:p14="http://schemas.microsoft.com/office/powerpoint/2010/main" val="41777940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normAutofit fontScale="90000"/>
          </a:bodyPr>
          <a:lstStyle/>
          <a:p>
            <a:r>
              <a:rPr lang="sr-Cyrl-CS" dirty="0" smtClean="0">
                <a:latin typeface="Times New Roman" pitchFamily="18" charset="0"/>
                <a:cs typeface="Times New Roman" pitchFamily="18" charset="0"/>
              </a:rPr>
              <a:t>ИСХРАНА ДЕЦЕ</a:t>
            </a:r>
            <a:br>
              <a:rPr lang="sr-Cyrl-CS" dirty="0" smtClean="0">
                <a:latin typeface="Times New Roman" pitchFamily="18" charset="0"/>
                <a:cs typeface="Times New Roman" pitchFamily="18" charset="0"/>
              </a:rPr>
            </a:br>
            <a:r>
              <a:rPr lang="sr-Cyrl-CS" dirty="0" smtClean="0">
                <a:latin typeface="Times New Roman" pitchFamily="18" charset="0"/>
                <a:cs typeface="Times New Roman" pitchFamily="18" charset="0"/>
              </a:rPr>
              <a:t>ЕНЕРГЕТСКЕ ПОТРЕБЕ</a:t>
            </a:r>
          </a:p>
        </p:txBody>
      </p:sp>
      <p:sp>
        <p:nvSpPr>
          <p:cNvPr id="75779" name="Rectangle 3"/>
          <p:cNvSpPr>
            <a:spLocks noGrp="1" noChangeArrowheads="1"/>
          </p:cNvSpPr>
          <p:nvPr>
            <p:ph type="body" idx="1"/>
          </p:nvPr>
        </p:nvSpPr>
        <p:spPr/>
        <p:txBody>
          <a:bodyPr>
            <a:noAutofit/>
          </a:bodyPr>
          <a:lstStyle/>
          <a:p>
            <a:pPr algn="just">
              <a:lnSpc>
                <a:spcPct val="80000"/>
              </a:lnSpc>
            </a:pPr>
            <a:r>
              <a:rPr lang="sr-Cyrl-CS" sz="2400" dirty="0" smtClean="0">
                <a:latin typeface="Times New Roman" pitchFamily="18" charset="0"/>
                <a:cs typeface="Times New Roman" pitchFamily="18" charset="0"/>
              </a:rPr>
              <a:t>Енергија потребна за раст укључује две компоненте: обезбеђење енергетских потреба за метаболизам постојећих ткива и / или синтезу ткивног продукта и енергију потренбу за синтезу новоствореног ткива. </a:t>
            </a:r>
          </a:p>
          <a:p>
            <a:pPr algn="just">
              <a:lnSpc>
                <a:spcPct val="80000"/>
              </a:lnSpc>
            </a:pPr>
            <a:endParaRPr lang="sr-Cyrl-CS" sz="2400" dirty="0" smtClean="0">
              <a:latin typeface="Times New Roman" pitchFamily="18" charset="0"/>
              <a:cs typeface="Times New Roman" pitchFamily="18" charset="0"/>
            </a:endParaRPr>
          </a:p>
          <a:p>
            <a:pPr algn="just">
              <a:lnSpc>
                <a:spcPct val="80000"/>
              </a:lnSpc>
            </a:pPr>
            <a:r>
              <a:rPr lang="sr-Cyrl-CS" sz="2400" dirty="0" smtClean="0">
                <a:latin typeface="Times New Roman" pitchFamily="18" charset="0"/>
                <a:cs typeface="Times New Roman" pitchFamily="18" charset="0"/>
              </a:rPr>
              <a:t>Према експертској групи СЗО, раст хуманих ткива на изискује велики енергетски расход, тј. потребна енергија износи око 5 килокалорија по граму новоствореног ткива.</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03120987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body" idx="1"/>
          </p:nvPr>
        </p:nvSpPr>
        <p:spPr/>
        <p:txBody>
          <a:bodyPr>
            <a:normAutofit lnSpcReduction="10000"/>
          </a:bodyPr>
          <a:lstStyle/>
          <a:p>
            <a:pPr algn="just">
              <a:lnSpc>
                <a:spcPct val="90000"/>
              </a:lnSpc>
            </a:pPr>
            <a:r>
              <a:rPr lang="sr-Cyrl-CS" dirty="0" smtClean="0">
                <a:latin typeface="Times New Roman" pitchFamily="18" charset="0"/>
                <a:cs typeface="Times New Roman" pitchFamily="18" charset="0"/>
              </a:rPr>
              <a:t>Исхрана деце мора обезбедити релативно повишене потребе у енергији у свим макронутријентима и микронутријентима, везане за омогућавање оптималног раста, развоја и физичке активности. </a:t>
            </a:r>
          </a:p>
          <a:p>
            <a:pPr algn="just">
              <a:lnSpc>
                <a:spcPct val="90000"/>
              </a:lnSpc>
            </a:pPr>
            <a:r>
              <a:rPr lang="sr-Cyrl-CS" dirty="0" smtClean="0">
                <a:latin typeface="Times New Roman" pitchFamily="18" charset="0"/>
                <a:cs typeface="Times New Roman" pitchFamily="18" charset="0"/>
              </a:rPr>
              <a:t>У савременим препорукама за исхрану деце, већ се у узрасту после две године живота, примењују исти основни принципи као за одрасле, а треба да омогуће превенцију незаразних болести. </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1249081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457200" y="260648"/>
            <a:ext cx="8229600" cy="5865515"/>
          </a:xfrm>
        </p:spPr>
        <p:txBody>
          <a:bodyPr>
            <a:normAutofit/>
          </a:bodyPr>
          <a:lstStyle/>
          <a:p>
            <a:pPr marL="0" indent="0">
              <a:lnSpc>
                <a:spcPct val="80000"/>
              </a:lnSpc>
              <a:buNone/>
            </a:pPr>
            <a:r>
              <a:rPr lang="sr-Cyrl-CS" dirty="0">
                <a:latin typeface="Times New Roman" pitchFamily="18" charset="0"/>
                <a:cs typeface="Times New Roman" pitchFamily="18" charset="0"/>
              </a:rPr>
              <a:t>И</a:t>
            </a:r>
            <a:r>
              <a:rPr lang="sr-Cyrl-CS" dirty="0" smtClean="0">
                <a:latin typeface="Times New Roman" pitchFamily="18" charset="0"/>
                <a:cs typeface="Times New Roman" pitchFamily="18" charset="0"/>
              </a:rPr>
              <a:t>схрана  мале (старије од 2 године ), предшколске и школске деце треба да буде конципирана тако да обезбеди:</a:t>
            </a:r>
          </a:p>
          <a:p>
            <a:pPr>
              <a:lnSpc>
                <a:spcPct val="80000"/>
              </a:lnSpc>
            </a:pPr>
            <a:r>
              <a:rPr lang="sr-Cyrl-CS" dirty="0" smtClean="0">
                <a:latin typeface="Times New Roman" pitchFamily="18" charset="0"/>
                <a:cs typeface="Times New Roman" pitchFamily="18" charset="0"/>
              </a:rPr>
              <a:t>потребан енергетски унос</a:t>
            </a:r>
          </a:p>
          <a:p>
            <a:pPr>
              <a:lnSpc>
                <a:spcPct val="80000"/>
              </a:lnSpc>
            </a:pPr>
            <a:r>
              <a:rPr lang="sr-Cyrl-CS" dirty="0" smtClean="0">
                <a:latin typeface="Times New Roman" pitchFamily="18" charset="0"/>
                <a:cs typeface="Times New Roman" pitchFamily="18" charset="0"/>
              </a:rPr>
              <a:t>сигурносни дневни унос протеина, при чему укупни протеини не треба да учествују са више од 10 – 15 % дневно потребне енергије:</a:t>
            </a:r>
          </a:p>
          <a:p>
            <a:pPr>
              <a:lnSpc>
                <a:spcPct val="80000"/>
              </a:lnSpc>
            </a:pPr>
            <a:r>
              <a:rPr lang="sr-Cyrl-CS" dirty="0" smtClean="0">
                <a:latin typeface="Times New Roman" pitchFamily="18" charset="0"/>
                <a:cs typeface="Times New Roman" pitchFamily="18" charset="0"/>
              </a:rPr>
              <a:t>ограничено учешће масти ( мање од 30% дневно потребне енергије из масти )</a:t>
            </a:r>
          </a:p>
          <a:p>
            <a:pPr>
              <a:lnSpc>
                <a:spcPct val="80000"/>
              </a:lnSpc>
            </a:pPr>
            <a:r>
              <a:rPr lang="sr-Cyrl-CS" dirty="0" smtClean="0">
                <a:latin typeface="Times New Roman" pitchFamily="18" charset="0"/>
                <a:cs typeface="Times New Roman" pitchFamily="18" charset="0"/>
              </a:rPr>
              <a:t>ограничени унос засићених масти ( мање од 10 % дневно потребне енергије )</a:t>
            </a:r>
          </a:p>
          <a:p>
            <a:pPr>
              <a:lnSpc>
                <a:spcPct val="80000"/>
              </a:lnSpc>
            </a:pPr>
            <a:r>
              <a:rPr lang="sr-Cyrl-CS" dirty="0" smtClean="0">
                <a:latin typeface="Times New Roman" pitchFamily="18" charset="0"/>
                <a:cs typeface="Times New Roman" pitchFamily="18" charset="0"/>
              </a:rPr>
              <a:t>ограничен унос холестерола из хране</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0958121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body" idx="1"/>
          </p:nvPr>
        </p:nvSpPr>
        <p:spPr>
          <a:xfrm>
            <a:off x="457200" y="357166"/>
            <a:ext cx="8229600" cy="5768997"/>
          </a:xfrm>
        </p:spPr>
        <p:txBody>
          <a:bodyPr>
            <a:noAutofit/>
          </a:bodyPr>
          <a:lstStyle/>
          <a:p>
            <a:pPr>
              <a:lnSpc>
                <a:spcPct val="90000"/>
              </a:lnSpc>
            </a:pPr>
            <a:endParaRPr lang="sr-Cyrl-CS" dirty="0" smtClean="0">
              <a:latin typeface="Times New Roman" pitchFamily="18" charset="0"/>
              <a:cs typeface="Times New Roman" pitchFamily="18" charset="0"/>
            </a:endParaRPr>
          </a:p>
          <a:p>
            <a:pPr>
              <a:lnSpc>
                <a:spcPct val="90000"/>
              </a:lnSpc>
            </a:pPr>
            <a:endParaRPr lang="sr-Cyrl-CS" dirty="0" smtClean="0">
              <a:latin typeface="Times New Roman" pitchFamily="18" charset="0"/>
              <a:cs typeface="Times New Roman" pitchFamily="18" charset="0"/>
            </a:endParaRPr>
          </a:p>
          <a:p>
            <a:pPr>
              <a:lnSpc>
                <a:spcPct val="90000"/>
              </a:lnSpc>
            </a:pPr>
            <a:r>
              <a:rPr lang="sr-Cyrl-CS" dirty="0" smtClean="0">
                <a:latin typeface="Times New Roman" pitchFamily="18" charset="0"/>
                <a:cs typeface="Times New Roman" pitchFamily="18" charset="0"/>
              </a:rPr>
              <a:t>најмање 55% енергије из угљених хидрата                     (углавном сложених угљених хидрата )</a:t>
            </a:r>
          </a:p>
          <a:p>
            <a:pPr>
              <a:lnSpc>
                <a:spcPct val="90000"/>
              </a:lnSpc>
            </a:pPr>
            <a:r>
              <a:rPr lang="sr-Cyrl-CS" dirty="0" smtClean="0">
                <a:latin typeface="Times New Roman" pitchFamily="18" charset="0"/>
                <a:cs typeface="Times New Roman" pitchFamily="18" charset="0"/>
              </a:rPr>
              <a:t>укључивање несварљивих полисахарида и дијетних влакна </a:t>
            </a:r>
          </a:p>
          <a:p>
            <a:pPr>
              <a:lnSpc>
                <a:spcPct val="90000"/>
              </a:lnSpc>
            </a:pPr>
            <a:r>
              <a:rPr lang="sr-Cyrl-CS" dirty="0" smtClean="0">
                <a:latin typeface="Times New Roman" pitchFamily="18" charset="0"/>
                <a:cs typeface="Times New Roman" pitchFamily="18" charset="0"/>
              </a:rPr>
              <a:t>веома ограничен унос рафинисаних шећера и слаткиша, кухињске соли (до 5 грама на дан)</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4863270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body" idx="1"/>
          </p:nvPr>
        </p:nvSpPr>
        <p:spPr>
          <a:xfrm>
            <a:off x="457200" y="571480"/>
            <a:ext cx="8229600" cy="5554683"/>
          </a:xfrm>
        </p:spPr>
        <p:txBody>
          <a:bodyPr>
            <a:noAutofit/>
          </a:bodyPr>
          <a:lstStyle/>
          <a:p>
            <a:pPr algn="just">
              <a:lnSpc>
                <a:spcPct val="80000"/>
              </a:lnSpc>
            </a:pPr>
            <a:r>
              <a:rPr lang="sr-Cyrl-CS" sz="2400" dirty="0" smtClean="0">
                <a:latin typeface="Times New Roman" pitchFamily="18" charset="0"/>
                <a:cs typeface="Times New Roman" pitchFamily="18" charset="0"/>
              </a:rPr>
              <a:t>У исхрани треба да доминирају намирнице биљног порекла, као значајни извори угљених хидрата, минерала и витамина, ненутријената и значајног дела биолошки вредних протеина.</a:t>
            </a:r>
          </a:p>
          <a:p>
            <a:pPr algn="just">
              <a:lnSpc>
                <a:spcPct val="80000"/>
              </a:lnSpc>
            </a:pPr>
            <a:r>
              <a:rPr lang="sr-Cyrl-CS" sz="2400" dirty="0" smtClean="0">
                <a:latin typeface="Times New Roman" pitchFamily="18" charset="0"/>
                <a:cs typeface="Times New Roman" pitchFamily="18" charset="0"/>
              </a:rPr>
              <a:t>Намирнице биљног порекла садрже</a:t>
            </a:r>
          </a:p>
          <a:p>
            <a:pPr algn="just">
              <a:lnSpc>
                <a:spcPct val="80000"/>
              </a:lnSpc>
              <a:buNone/>
            </a:pPr>
            <a:r>
              <a:rPr lang="sr-Cyrl-CS" sz="2400" dirty="0" smtClean="0">
                <a:latin typeface="Times New Roman" pitchFamily="18" charset="0"/>
                <a:cs typeface="Times New Roman" pitchFamily="18" charset="0"/>
              </a:rPr>
              <a:t>     скроб, глукозу и фруктозу. </a:t>
            </a:r>
          </a:p>
          <a:p>
            <a:pPr algn="just">
              <a:lnSpc>
                <a:spcPct val="80000"/>
              </a:lnSpc>
            </a:pPr>
            <a:r>
              <a:rPr lang="sr-Cyrl-CS" sz="2400" dirty="0" smtClean="0">
                <a:latin typeface="Times New Roman" pitchFamily="18" charset="0"/>
                <a:cs typeface="Times New Roman" pitchFamily="18" charset="0"/>
              </a:rPr>
              <a:t>Мембрана биљне ћелије је извор дијетних влакана. Биљна уља су извори Цис – незасићених масних киселина. Неке од есенцијалних аминокиселина су дефицитарне у биљној храни. Биљна храна је најзначајнији извор витамина и у исхрани деце. Од посебног значаја је и витамин Це и фолна киселина који побољшавају ресорпцију гвожђа. </a:t>
            </a:r>
          </a:p>
          <a:p>
            <a:pPr algn="just">
              <a:lnSpc>
                <a:spcPct val="80000"/>
              </a:lnSpc>
            </a:pPr>
            <a:r>
              <a:rPr lang="sr-Cyrl-CS" sz="2400" dirty="0" smtClean="0">
                <a:latin typeface="Times New Roman" pitchFamily="18" charset="0"/>
                <a:cs typeface="Times New Roman" pitchFamily="18" charset="0"/>
              </a:rPr>
              <a:t>Неке намирнице анималног порекла садрже  све есенцијалне аминокиселине. Најбољи су извори калцијума (обрано и делимично обрано млеко и млечни производи од обраног млека), гвожђа и цијанокобаламина.</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9790211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body" idx="1"/>
          </p:nvPr>
        </p:nvSpPr>
        <p:spPr>
          <a:xfrm>
            <a:off x="457200" y="548680"/>
            <a:ext cx="8229600" cy="5577483"/>
          </a:xfrm>
        </p:spPr>
        <p:txBody>
          <a:bodyPr>
            <a:normAutofit lnSpcReduction="10000"/>
          </a:bodyPr>
          <a:lstStyle/>
          <a:p>
            <a:pPr algn="just">
              <a:lnSpc>
                <a:spcPct val="80000"/>
              </a:lnSpc>
            </a:pPr>
            <a:endParaRPr lang="sr-Cyrl-CS" sz="2000" dirty="0" smtClean="0">
              <a:latin typeface="Times New Roman" pitchFamily="18" charset="0"/>
              <a:cs typeface="Times New Roman" pitchFamily="18" charset="0"/>
            </a:endParaRPr>
          </a:p>
          <a:p>
            <a:pPr marL="0" indent="0" algn="just">
              <a:lnSpc>
                <a:spcPct val="80000"/>
              </a:lnSpc>
              <a:buNone/>
            </a:pPr>
            <a:r>
              <a:rPr lang="sr-Cyrl-CS" sz="2000" dirty="0" smtClean="0">
                <a:latin typeface="Times New Roman" pitchFamily="18" charset="0"/>
                <a:cs typeface="Times New Roman" pitchFamily="18" charset="0"/>
              </a:rPr>
              <a:t>Добро избалансирана исхрана здравог детета, старијег од две године, треба да садржи:</a:t>
            </a:r>
          </a:p>
          <a:p>
            <a:pPr marL="0" indent="0" algn="just">
              <a:lnSpc>
                <a:spcPct val="80000"/>
              </a:lnSpc>
              <a:buNone/>
            </a:pPr>
            <a:endParaRPr lang="sr-Cyrl-CS" sz="2000" b="1" dirty="0" smtClean="0">
              <a:latin typeface="Times New Roman" pitchFamily="18" charset="0"/>
              <a:cs typeface="Times New Roman" pitchFamily="18" charset="0"/>
            </a:endParaRPr>
          </a:p>
          <a:p>
            <a:pPr algn="just">
              <a:lnSpc>
                <a:spcPct val="80000"/>
              </a:lnSpc>
            </a:pPr>
            <a:r>
              <a:rPr lang="sr-Cyrl-CS" sz="2000" b="1" dirty="0" smtClean="0">
                <a:latin typeface="Times New Roman" pitchFamily="18" charset="0"/>
                <a:cs typeface="Times New Roman" pitchFamily="18" charset="0"/>
              </a:rPr>
              <a:t>хлеб и цереалије, производе од пуног зрна  житарица</a:t>
            </a:r>
          </a:p>
          <a:p>
            <a:pPr algn="just">
              <a:lnSpc>
                <a:spcPct val="80000"/>
              </a:lnSpc>
            </a:pPr>
            <a:r>
              <a:rPr lang="sr-Cyrl-CS" sz="2000" b="1" dirty="0" smtClean="0">
                <a:latin typeface="Times New Roman" pitchFamily="18" charset="0"/>
                <a:cs typeface="Times New Roman" pitchFamily="18" charset="0"/>
              </a:rPr>
              <a:t>разноврсно поврће и воће </a:t>
            </a:r>
          </a:p>
          <a:p>
            <a:pPr algn="just">
              <a:lnSpc>
                <a:spcPct val="80000"/>
              </a:lnSpc>
            </a:pPr>
            <a:r>
              <a:rPr lang="sr-Cyrl-CS" sz="2000" b="1" dirty="0" smtClean="0">
                <a:latin typeface="Times New Roman" pitchFamily="18" charset="0"/>
                <a:cs typeface="Times New Roman" pitchFamily="18" charset="0"/>
              </a:rPr>
              <a:t>„мршаво“ месо, кокошија јаја и рибу и / или легуминозе</a:t>
            </a:r>
          </a:p>
          <a:p>
            <a:pPr algn="just">
              <a:lnSpc>
                <a:spcPct val="80000"/>
              </a:lnSpc>
            </a:pPr>
            <a:r>
              <a:rPr lang="sr-Cyrl-CS" sz="2000" b="1" dirty="0" smtClean="0">
                <a:latin typeface="Times New Roman" pitchFamily="18" charset="0"/>
                <a:cs typeface="Times New Roman" pitchFamily="18" charset="0"/>
              </a:rPr>
              <a:t>млеко и млечне производе са нижим садржајем млечне масти</a:t>
            </a:r>
            <a:endParaRPr lang="en-US" sz="2000" b="1" dirty="0" smtClean="0">
              <a:latin typeface="Times New Roman" pitchFamily="18" charset="0"/>
              <a:cs typeface="Times New Roman" pitchFamily="18" charset="0"/>
            </a:endParaRPr>
          </a:p>
          <a:p>
            <a:pPr algn="just">
              <a:lnSpc>
                <a:spcPct val="80000"/>
              </a:lnSpc>
            </a:pPr>
            <a:endParaRPr lang="en-US" sz="2000" b="1" dirty="0" smtClean="0">
              <a:latin typeface="Times New Roman" pitchFamily="18" charset="0"/>
              <a:cs typeface="Times New Roman" pitchFamily="18" charset="0"/>
            </a:endParaRPr>
          </a:p>
          <a:p>
            <a:pPr algn="just">
              <a:lnSpc>
                <a:spcPct val="90000"/>
              </a:lnSpc>
            </a:pPr>
            <a:r>
              <a:rPr lang="sr-Cyrl-CS" sz="2000" dirty="0" smtClean="0">
                <a:latin typeface="Times New Roman" pitchFamily="18" charset="0"/>
                <a:cs typeface="Times New Roman" pitchFamily="18" charset="0"/>
              </a:rPr>
              <a:t>При планирању колективне исхране деце у предшколским установама  примењују се исти принципи. Деца бораве у вртићима око 8 сати. За то време треба да им се обезбеде 3 оброка  и 70 % нутритивних потреба-доручак ужина и ручак или 4 оброка и 75% нутритивних потреба-доручак, ужина 1, ручак, ужина 2. Исти принцип се примењује и код школске деце на продуженом боравку у школи.</a:t>
            </a:r>
          </a:p>
          <a:p>
            <a:pPr marL="0" indent="0" algn="just">
              <a:lnSpc>
                <a:spcPct val="90000"/>
              </a:lnSpc>
              <a:buNone/>
            </a:pPr>
            <a:r>
              <a:rPr lang="sr-Cyrl-CS" sz="2000" dirty="0" smtClean="0">
                <a:latin typeface="Times New Roman" pitchFamily="18" charset="0"/>
                <a:cs typeface="Times New Roman" pitchFamily="18" charset="0"/>
              </a:rPr>
              <a:t>Законска регулатива:</a:t>
            </a:r>
          </a:p>
          <a:p>
            <a:pPr algn="just">
              <a:lnSpc>
                <a:spcPct val="90000"/>
              </a:lnSpc>
            </a:pPr>
            <a:r>
              <a:rPr lang="ru-RU" sz="2000" dirty="0" smtClean="0"/>
              <a:t>Правилник </a:t>
            </a:r>
            <a:r>
              <a:rPr lang="ru-RU" sz="2000" dirty="0"/>
              <a:t>о ближим условима и начину остваривања исхране деце у предшколској установи </a:t>
            </a:r>
            <a:r>
              <a:rPr lang="ru-RU" sz="2000" dirty="0" smtClean="0"/>
              <a:t>(</a:t>
            </a:r>
            <a:r>
              <a:rPr lang="ru-RU" sz="2000" dirty="0"/>
              <a:t>ʺСл. Гласник РСʺ бр. 39/2018</a:t>
            </a:r>
            <a:r>
              <a:rPr lang="ru-RU" sz="2000" dirty="0" smtClean="0"/>
              <a:t>)</a:t>
            </a:r>
          </a:p>
          <a:p>
            <a:pPr algn="just">
              <a:lnSpc>
                <a:spcPct val="90000"/>
              </a:lnSpc>
            </a:pPr>
            <a:r>
              <a:rPr lang="ru-RU" sz="2000" dirty="0" smtClean="0"/>
              <a:t>Правилник </a:t>
            </a:r>
            <a:r>
              <a:rPr lang="ru-RU" sz="2000" dirty="0"/>
              <a:t>о ближим условима за организовање, остваривање и праћење исхране ученика у основној школи (Сл. гл. бр. 68/18) </a:t>
            </a:r>
            <a:endParaRPr lang="en-US" sz="2000" b="1" dirty="0" smtClean="0"/>
          </a:p>
        </p:txBody>
      </p:sp>
    </p:spTree>
    <p:extLst>
      <p:ext uri="{BB962C8B-B14F-4D97-AF65-F5344CB8AC3E}">
        <p14:creationId xmlns="" xmlns:p14="http://schemas.microsoft.com/office/powerpoint/2010/main" val="34204179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body" idx="1"/>
          </p:nvPr>
        </p:nvSpPr>
        <p:spPr/>
        <p:txBody>
          <a:bodyPr/>
          <a:lstStyle/>
          <a:p>
            <a:pPr algn="just">
              <a:lnSpc>
                <a:spcPct val="90000"/>
              </a:lnSpc>
              <a:buFont typeface="Wingdings" pitchFamily="2" charset="2"/>
              <a:buChar char="Ø"/>
            </a:pPr>
            <a:r>
              <a:rPr lang="sr-Cyrl-CS" sz="2400" dirty="0" smtClean="0">
                <a:latin typeface="Times New Roman" pitchFamily="18" charset="0"/>
                <a:cs typeface="Times New Roman" pitchFamily="18" charset="0"/>
              </a:rPr>
              <a:t>Школски допунски оброк или школска ужина, има специфичне циљеве:</a:t>
            </a:r>
          </a:p>
          <a:p>
            <a:pPr algn="just">
              <a:lnSpc>
                <a:spcPct val="90000"/>
              </a:lnSpc>
            </a:pPr>
            <a:r>
              <a:rPr lang="sr-Cyrl-CS" sz="2400" dirty="0" smtClean="0">
                <a:latin typeface="Times New Roman" pitchFamily="18" charset="0"/>
                <a:cs typeface="Times New Roman" pitchFamily="18" charset="0"/>
              </a:rPr>
              <a:t>допуну енергије након другог или трећег школског часа</a:t>
            </a:r>
          </a:p>
          <a:p>
            <a:pPr algn="just">
              <a:lnSpc>
                <a:spcPct val="90000"/>
              </a:lnSpc>
            </a:pPr>
            <a:r>
              <a:rPr lang="sr-Cyrl-CS" sz="2400" dirty="0" smtClean="0">
                <a:latin typeface="Times New Roman" pitchFamily="18" charset="0"/>
                <a:cs typeface="Times New Roman" pitchFamily="18" charset="0"/>
              </a:rPr>
              <a:t>допуну нутритивних дефицита који постоје у породичној исхрани одређене средине</a:t>
            </a:r>
          </a:p>
          <a:p>
            <a:pPr algn="just">
              <a:lnSpc>
                <a:spcPct val="90000"/>
              </a:lnSpc>
            </a:pPr>
            <a:r>
              <a:rPr lang="sr-Cyrl-CS" sz="2400" dirty="0" smtClean="0">
                <a:latin typeface="Times New Roman" pitchFamily="18" charset="0"/>
                <a:cs typeface="Times New Roman" pitchFamily="18" charset="0"/>
              </a:rPr>
              <a:t>стицање правилних/“здравих“ навика у исхрани </a:t>
            </a:r>
          </a:p>
          <a:p>
            <a:pPr algn="just">
              <a:lnSpc>
                <a:spcPct val="90000"/>
              </a:lnSpc>
            </a:pPr>
            <a:r>
              <a:rPr lang="sr-Cyrl-CS" sz="2400" dirty="0" smtClean="0">
                <a:latin typeface="Times New Roman" pitchFamily="18" charset="0"/>
                <a:cs typeface="Times New Roman" pitchFamily="18" charset="0"/>
              </a:rPr>
              <a:t>стицање основних хигијенских навика</a:t>
            </a:r>
          </a:p>
          <a:p>
            <a:pPr algn="just">
              <a:lnSpc>
                <a:spcPct val="90000"/>
              </a:lnSpc>
            </a:pPr>
            <a:r>
              <a:rPr lang="sr-Cyrl-CS" sz="2400" dirty="0" smtClean="0">
                <a:latin typeface="Times New Roman" pitchFamily="18" charset="0"/>
                <a:cs typeface="Times New Roman" pitchFamily="18" charset="0"/>
              </a:rPr>
              <a:t>Формирање ставова за примену здравих стилова живота</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4027176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sr-Cyrl-CS" dirty="0" smtClean="0">
                <a:latin typeface="Times New Roman" pitchFamily="18" charset="0"/>
                <a:cs typeface="Times New Roman" pitchFamily="18" charset="0"/>
              </a:rPr>
              <a:t>Исхрана старих људи</a:t>
            </a:r>
            <a:endParaRPr lang="en-US" dirty="0" smtClean="0">
              <a:latin typeface="Times New Roman" pitchFamily="18" charset="0"/>
              <a:cs typeface="Times New Roman" pitchFamily="18" charset="0"/>
            </a:endParaRPr>
          </a:p>
        </p:txBody>
      </p:sp>
      <p:sp>
        <p:nvSpPr>
          <p:cNvPr id="93187" name="Rectangle 3"/>
          <p:cNvSpPr>
            <a:spLocks noGrp="1" noChangeArrowheads="1"/>
          </p:cNvSpPr>
          <p:nvPr>
            <p:ph type="body" idx="1"/>
          </p:nvPr>
        </p:nvSpPr>
        <p:spPr/>
        <p:txBody>
          <a:bodyPr>
            <a:normAutofit/>
          </a:bodyPr>
          <a:lstStyle/>
          <a:p>
            <a:pPr algn="just"/>
            <a:endParaRPr lang="sr-Cyrl-CS" sz="2800" dirty="0" smtClean="0">
              <a:latin typeface="Times New Roman" pitchFamily="18" charset="0"/>
              <a:cs typeface="Times New Roman" pitchFamily="18" charset="0"/>
            </a:endParaRPr>
          </a:p>
          <a:p>
            <a:pPr algn="just"/>
            <a:r>
              <a:rPr lang="sr-Cyrl-CS" sz="2800" dirty="0" smtClean="0">
                <a:latin typeface="Times New Roman" pitchFamily="18" charset="0"/>
                <a:cs typeface="Times New Roman" pitchFamily="18" charset="0"/>
              </a:rPr>
              <a:t>Сви принципи правилне исхране одрасле популације уз неке специфичности</a:t>
            </a:r>
          </a:p>
          <a:p>
            <a:pPr algn="just"/>
            <a:r>
              <a:rPr lang="sr-Cyrl-CS" sz="2800" dirty="0" smtClean="0">
                <a:latin typeface="Times New Roman" pitchFamily="18" charset="0"/>
                <a:cs typeface="Times New Roman" pitchFamily="18" charset="0"/>
              </a:rPr>
              <a:t>унос довољне количине течности </a:t>
            </a:r>
            <a:r>
              <a:rPr lang="en-US" sz="2800" dirty="0" smtClean="0">
                <a:latin typeface="Times New Roman" pitchFamily="18" charset="0"/>
                <a:cs typeface="Times New Roman" pitchFamily="18" charset="0"/>
              </a:rPr>
              <a:t>(</a:t>
            </a:r>
            <a:r>
              <a:rPr lang="sr-Cyrl-CS" sz="2800" dirty="0" smtClean="0">
                <a:latin typeface="Times New Roman" pitchFamily="18" charset="0"/>
                <a:cs typeface="Times New Roman" pitchFamily="18" charset="0"/>
              </a:rPr>
              <a:t>вода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чај</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сок</a:t>
            </a:r>
            <a:r>
              <a:rPr lang="en-US" sz="2800" dirty="0" smtClean="0">
                <a:latin typeface="Times New Roman" pitchFamily="18" charset="0"/>
                <a:cs typeface="Times New Roman" pitchFamily="18" charset="0"/>
              </a:rPr>
              <a:t>)</a:t>
            </a:r>
            <a:r>
              <a:rPr lang="sr-Cyrl-RS"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pPr algn="just"/>
            <a:r>
              <a:rPr lang="sr-Cyrl-CS" sz="2800" dirty="0" smtClean="0">
                <a:latin typeface="Times New Roman" pitchFamily="18" charset="0"/>
                <a:cs typeface="Times New Roman" pitchFamily="18" charset="0"/>
              </a:rPr>
              <a:t>основу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исхране</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базирати</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на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житарицама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 производима од житарица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око</a:t>
            </a:r>
            <a:r>
              <a:rPr lang="en-US" sz="2800" dirty="0" smtClean="0">
                <a:latin typeface="Times New Roman" pitchFamily="18" charset="0"/>
                <a:cs typeface="Times New Roman" pitchFamily="18" charset="0"/>
              </a:rPr>
              <a:t> 6 </a:t>
            </a:r>
            <a:r>
              <a:rPr lang="sr-Cyrl-CS" sz="2800" dirty="0" smtClean="0">
                <a:latin typeface="Times New Roman" pitchFamily="18" charset="0"/>
                <a:cs typeface="Times New Roman" pitchFamily="18" charset="0"/>
              </a:rPr>
              <a:t>порција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на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дан</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извор</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су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витамина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В</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Е</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гвожђа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цинка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мангана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фосфора</a:t>
            </a:r>
            <a:r>
              <a:rPr lang="sr-Cyrl-RS"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a:t>
            </a:r>
          </a:p>
        </p:txBody>
      </p:sp>
    </p:spTree>
    <p:extLst>
      <p:ext uri="{BB962C8B-B14F-4D97-AF65-F5344CB8AC3E}">
        <p14:creationId xmlns="" xmlns:p14="http://schemas.microsoft.com/office/powerpoint/2010/main" val="471532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Потребни подаци</a:t>
            </a:r>
            <a:endParaRPr lang="sr-Latn-RS" dirty="0"/>
          </a:p>
        </p:txBody>
      </p:sp>
      <p:sp>
        <p:nvSpPr>
          <p:cNvPr id="3" name="Content Placeholder 2"/>
          <p:cNvSpPr>
            <a:spLocks noGrp="1"/>
          </p:cNvSpPr>
          <p:nvPr>
            <p:ph idx="1"/>
          </p:nvPr>
        </p:nvSpPr>
        <p:spPr/>
        <p:txBody>
          <a:bodyPr>
            <a:normAutofit fontScale="92500" lnSpcReduction="20000"/>
          </a:bodyPr>
          <a:lstStyle/>
          <a:p>
            <a:r>
              <a:rPr lang="sr-Cyrl-RS" dirty="0" smtClean="0"/>
              <a:t>Демографски подаци</a:t>
            </a:r>
          </a:p>
          <a:p>
            <a:r>
              <a:rPr lang="sr-Cyrl-RS" dirty="0" smtClean="0"/>
              <a:t>Биланси количина хране (произведене, увезене, извезене)</a:t>
            </a:r>
          </a:p>
          <a:p>
            <a:r>
              <a:rPr lang="sr-Cyrl-RS" dirty="0" smtClean="0"/>
              <a:t>Доступност хране у домаћинствима</a:t>
            </a:r>
          </a:p>
          <a:p>
            <a:r>
              <a:rPr lang="sr-Cyrl-RS" dirty="0" smtClean="0"/>
              <a:t>Проценат новорођенчади са ТМ&lt;2,5 </a:t>
            </a:r>
            <a:r>
              <a:rPr lang="en-US" dirty="0" smtClean="0"/>
              <a:t>kg</a:t>
            </a:r>
          </a:p>
          <a:p>
            <a:r>
              <a:rPr lang="sr-Cyrl-RS" dirty="0" smtClean="0"/>
              <a:t>Начин исхране одојчади у % (природна-искључиво дојење првих 6 месеци, </a:t>
            </a:r>
            <a:r>
              <a:rPr lang="en-US" dirty="0" smtClean="0"/>
              <a:t> </a:t>
            </a:r>
            <a:r>
              <a:rPr lang="sr-Cyrl-RS" dirty="0" smtClean="0"/>
              <a:t>допунска, вештачка)</a:t>
            </a:r>
          </a:p>
          <a:p>
            <a:r>
              <a:rPr lang="sr-Cyrl-RS" dirty="0" smtClean="0"/>
              <a:t>Преваленца потхањености деце до 5 год. старости</a:t>
            </a:r>
            <a:endParaRPr lang="sr-Latn-RS" dirty="0"/>
          </a:p>
        </p:txBody>
      </p:sp>
    </p:spTree>
    <p:extLst>
      <p:ext uri="{BB962C8B-B14F-4D97-AF65-F5344CB8AC3E}">
        <p14:creationId xmlns="" xmlns:p14="http://schemas.microsoft.com/office/powerpoint/2010/main" val="24771310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sr-Cyrl-CS" dirty="0" smtClean="0">
                <a:latin typeface="Times New Roman" pitchFamily="18" charset="0"/>
                <a:cs typeface="Times New Roman" pitchFamily="18" charset="0"/>
              </a:rPr>
              <a:t>Препоруке</a:t>
            </a:r>
            <a:endParaRPr lang="en-US" dirty="0" smtClean="0">
              <a:latin typeface="Times New Roman" pitchFamily="18" charset="0"/>
              <a:cs typeface="Times New Roman" pitchFamily="18" charset="0"/>
            </a:endParaRPr>
          </a:p>
        </p:txBody>
      </p:sp>
      <p:sp>
        <p:nvSpPr>
          <p:cNvPr id="94211" name="Rectangle 3"/>
          <p:cNvSpPr>
            <a:spLocks noGrp="1" noChangeArrowheads="1"/>
          </p:cNvSpPr>
          <p:nvPr>
            <p:ph type="body" idx="1"/>
          </p:nvPr>
        </p:nvSpPr>
        <p:spPr/>
        <p:txBody>
          <a:bodyPr>
            <a:normAutofit fontScale="85000" lnSpcReduction="20000"/>
          </a:bodyPr>
          <a:lstStyle/>
          <a:p>
            <a:r>
              <a:rPr lang="sr-Cyrl-CS" sz="2800" dirty="0" smtClean="0">
                <a:latin typeface="Times New Roman" pitchFamily="18" charset="0"/>
                <a:cs typeface="Times New Roman" pitchFamily="18" charset="0"/>
              </a:rPr>
              <a:t>поврће</a:t>
            </a:r>
            <a:r>
              <a:rPr lang="en-US" sz="2800" dirty="0" smtClean="0">
                <a:latin typeface="Times New Roman" pitchFamily="18" charset="0"/>
                <a:cs typeface="Times New Roman" pitchFamily="18" charset="0"/>
              </a:rPr>
              <a:t> - 3 </a:t>
            </a:r>
            <a:r>
              <a:rPr lang="sr-Cyrl-CS" sz="2800" dirty="0" smtClean="0">
                <a:latin typeface="Times New Roman" pitchFamily="18" charset="0"/>
                <a:cs typeface="Times New Roman" pitchFamily="18" charset="0"/>
              </a:rPr>
              <a:t>пута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дневно</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извор</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витамина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 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фолне</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киселине</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калцијума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магнезијума</a:t>
            </a:r>
            <a:r>
              <a:rPr lang="en-US" sz="2800" dirty="0" smtClean="0">
                <a:latin typeface="Times New Roman" pitchFamily="18" charset="0"/>
                <a:cs typeface="Times New Roman" pitchFamily="18" charset="0"/>
              </a:rPr>
              <a:t>)</a:t>
            </a:r>
            <a:r>
              <a:rPr lang="sr-Cyrl-RS" sz="2800" dirty="0" smtClean="0">
                <a:latin typeface="Times New Roman" pitchFamily="18" charset="0"/>
                <a:cs typeface="Times New Roman" pitchFamily="18" charset="0"/>
              </a:rPr>
              <a:t> у виду салата, свеже, или кувано</a:t>
            </a:r>
            <a:r>
              <a:rPr lang="en-US" sz="2800" dirty="0" smtClean="0">
                <a:latin typeface="Times New Roman" pitchFamily="18" charset="0"/>
                <a:cs typeface="Times New Roman" pitchFamily="18" charset="0"/>
              </a:rPr>
              <a:t>;</a:t>
            </a:r>
            <a:r>
              <a:rPr lang="sr-Cyrl-CS" sz="2800" dirty="0" smtClean="0">
                <a:latin typeface="Times New Roman" pitchFamily="18" charset="0"/>
                <a:cs typeface="Times New Roman" pitchFamily="18" charset="0"/>
              </a:rPr>
              <a:t> </a:t>
            </a:r>
          </a:p>
          <a:p>
            <a:r>
              <a:rPr lang="sr-Cyrl-CS" sz="2800" dirty="0" smtClean="0">
                <a:latin typeface="Times New Roman" pitchFamily="18" charset="0"/>
                <a:cs typeface="Times New Roman" pitchFamily="18" charset="0"/>
              </a:rPr>
              <a:t>воће</a:t>
            </a:r>
            <a:r>
              <a:rPr lang="en-US" sz="2800" dirty="0" smtClean="0">
                <a:latin typeface="Times New Roman" pitchFamily="18" charset="0"/>
                <a:cs typeface="Times New Roman" pitchFamily="18" charset="0"/>
              </a:rPr>
              <a:t> - </a:t>
            </a:r>
            <a:r>
              <a:rPr lang="sr-Cyrl-CS" sz="2800" dirty="0" smtClean="0">
                <a:latin typeface="Times New Roman" pitchFamily="18" charset="0"/>
                <a:cs typeface="Times New Roman" pitchFamily="18" charset="0"/>
              </a:rPr>
              <a:t>бар</a:t>
            </a:r>
            <a:r>
              <a:rPr lang="en-US" sz="2800" dirty="0" smtClean="0">
                <a:latin typeface="Times New Roman" pitchFamily="18" charset="0"/>
                <a:cs typeface="Times New Roman" pitchFamily="18" charset="0"/>
              </a:rPr>
              <a:t> 2 </a:t>
            </a:r>
            <a:r>
              <a:rPr lang="sr-Cyrl-CS" sz="2800" dirty="0" smtClean="0">
                <a:latin typeface="Times New Roman" pitchFamily="18" charset="0"/>
                <a:cs typeface="Times New Roman" pitchFamily="18" charset="0"/>
              </a:rPr>
              <a:t>пута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дневно</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по</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могућству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непрерађеном</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облику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свеже</a:t>
            </a:r>
            <a:r>
              <a:rPr lang="en-US" sz="2800" dirty="0" smtClean="0">
                <a:latin typeface="Times New Roman" pitchFamily="18" charset="0"/>
                <a:cs typeface="Times New Roman" pitchFamily="18" charset="0"/>
              </a:rPr>
              <a:t>);</a:t>
            </a:r>
          </a:p>
          <a:p>
            <a:r>
              <a:rPr lang="sr-Cyrl-CS" sz="2800" dirty="0" smtClean="0">
                <a:latin typeface="Times New Roman" pitchFamily="18" charset="0"/>
                <a:cs typeface="Times New Roman" pitchFamily="18" charset="0"/>
              </a:rPr>
              <a:t>млеко</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и</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млечне</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производе</a:t>
            </a:r>
            <a:r>
              <a:rPr lang="en-US" sz="2800" dirty="0" smtClean="0">
                <a:latin typeface="Times New Roman" pitchFamily="18" charset="0"/>
                <a:cs typeface="Times New Roman" pitchFamily="18" charset="0"/>
              </a:rPr>
              <a:t>- 2-3 </a:t>
            </a:r>
            <a:r>
              <a:rPr lang="sr-Cyrl-CS" sz="2800" dirty="0" smtClean="0">
                <a:latin typeface="Times New Roman" pitchFamily="18" charset="0"/>
                <a:cs typeface="Times New Roman" pitchFamily="18" charset="0"/>
              </a:rPr>
              <a:t>пута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току</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дана</a:t>
            </a:r>
            <a:r>
              <a:rPr lang="en-US" sz="2800" dirty="0" smtClean="0">
                <a:latin typeface="Times New Roman" pitchFamily="18" charset="0"/>
                <a:cs typeface="Times New Roman" pitchFamily="18" charset="0"/>
              </a:rPr>
              <a:t>;</a:t>
            </a:r>
          </a:p>
          <a:p>
            <a:r>
              <a:rPr lang="sr-Cyrl-CS" sz="2800" dirty="0">
                <a:latin typeface="Times New Roman" pitchFamily="18" charset="0"/>
                <a:cs typeface="Times New Roman" pitchFamily="18" charset="0"/>
              </a:rPr>
              <a:t>м</a:t>
            </a:r>
            <a:r>
              <a:rPr lang="sr-Cyrl-CS" sz="2800" dirty="0" smtClean="0">
                <a:latin typeface="Times New Roman" pitchFamily="18" charset="0"/>
                <a:cs typeface="Times New Roman" pitchFamily="18" charset="0"/>
              </a:rPr>
              <a:t>есо</a:t>
            </a:r>
            <a:r>
              <a:rPr lang="sr-Cyrl-R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риба</a:t>
            </a:r>
            <a:r>
              <a:rPr lang="en-US" sz="2800" dirty="0" smtClean="0">
                <a:latin typeface="Times New Roman" pitchFamily="18" charset="0"/>
                <a:cs typeface="Times New Roman" pitchFamily="18" charset="0"/>
              </a:rPr>
              <a:t>,</a:t>
            </a:r>
            <a:r>
              <a:rPr lang="sr-Cyrl-RS" sz="2800" dirty="0" smtClean="0">
                <a:latin typeface="Times New Roman" pitchFamily="18" charset="0"/>
                <a:cs typeface="Times New Roman" pitchFamily="18" charset="0"/>
              </a:rPr>
              <a:t> легуминозе, орашасто воће </a:t>
            </a:r>
            <a:r>
              <a:rPr lang="sr-Cyrl-CS" sz="2800" dirty="0" smtClean="0">
                <a:latin typeface="Times New Roman" pitchFamily="18" charset="0"/>
                <a:cs typeface="Times New Roman" pitchFamily="18" charset="0"/>
              </a:rPr>
              <a:t>употребљавати</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највише</a:t>
            </a:r>
            <a:r>
              <a:rPr lang="en-US" sz="2800" dirty="0" smtClean="0">
                <a:latin typeface="Times New Roman" pitchFamily="18" charset="0"/>
                <a:cs typeface="Times New Roman" pitchFamily="18" charset="0"/>
              </a:rPr>
              <a:t> 2 </a:t>
            </a:r>
            <a:r>
              <a:rPr lang="sr-Cyrl-CS" sz="2800" dirty="0" smtClean="0">
                <a:latin typeface="Times New Roman" pitchFamily="18" charset="0"/>
                <a:cs typeface="Times New Roman" pitchFamily="18" charset="0"/>
              </a:rPr>
              <a:t>пута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дневно</a:t>
            </a:r>
            <a:r>
              <a:rPr lang="en-US" sz="2800" dirty="0" smtClean="0">
                <a:latin typeface="Times New Roman" pitchFamily="18" charset="0"/>
                <a:cs typeface="Times New Roman" pitchFamily="18" charset="0"/>
              </a:rPr>
              <a:t>;</a:t>
            </a:r>
            <a:endParaRPr lang="sr-Cyrl-RS" sz="2800" dirty="0" smtClean="0">
              <a:latin typeface="Times New Roman" pitchFamily="18" charset="0"/>
              <a:cs typeface="Times New Roman" pitchFamily="18" charset="0"/>
            </a:endParaRPr>
          </a:p>
          <a:p>
            <a:r>
              <a:rPr lang="sr-Cyrl-RS" sz="2800" dirty="0">
                <a:latin typeface="Times New Roman" pitchFamily="18" charset="0"/>
                <a:cs typeface="Times New Roman" pitchFamily="18" charset="0"/>
              </a:rPr>
              <a:t>к</a:t>
            </a:r>
            <a:r>
              <a:rPr lang="sr-Cyrl-RS" sz="2800" dirty="0" smtClean="0">
                <a:latin typeface="Times New Roman" pitchFamily="18" charset="0"/>
                <a:cs typeface="Times New Roman" pitchFamily="18" charset="0"/>
              </a:rPr>
              <a:t>ористити немасна меса (живинско бело месо) и немасну рибу</a:t>
            </a:r>
          </a:p>
          <a:p>
            <a:r>
              <a:rPr lang="sr-Cyrl-RS" sz="2800" dirty="0">
                <a:latin typeface="Times New Roman" pitchFamily="18" charset="0"/>
                <a:cs typeface="Times New Roman" pitchFamily="18" charset="0"/>
              </a:rPr>
              <a:t>о</a:t>
            </a:r>
            <a:r>
              <a:rPr lang="sr-Cyrl-RS" sz="2800" dirty="0" smtClean="0">
                <a:latin typeface="Times New Roman" pitchFamily="18" charset="0"/>
                <a:cs typeface="Times New Roman" pitchFamily="18" charset="0"/>
              </a:rPr>
              <a:t>граничено користити орашасто воће</a:t>
            </a:r>
            <a:r>
              <a:rPr lang="en-US" sz="2800" dirty="0" smtClean="0">
                <a:latin typeface="Times New Roman" pitchFamily="18" charset="0"/>
                <a:cs typeface="Times New Roman" pitchFamily="18" charset="0"/>
              </a:rPr>
              <a:t> </a:t>
            </a:r>
            <a:endParaRPr lang="sr-Cyrl-CS" sz="2800" dirty="0" smtClean="0">
              <a:latin typeface="Times New Roman" pitchFamily="18" charset="0"/>
              <a:cs typeface="Times New Roman" pitchFamily="18" charset="0"/>
            </a:endParaRPr>
          </a:p>
          <a:p>
            <a:r>
              <a:rPr lang="sr-Cyrl-CS" sz="2800" dirty="0" smtClean="0">
                <a:latin typeface="Times New Roman" pitchFamily="18" charset="0"/>
                <a:cs typeface="Times New Roman" pitchFamily="18" charset="0"/>
              </a:rPr>
              <a:t>јаја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употреб</a:t>
            </a:r>
            <a:r>
              <a:rPr lang="en-US" sz="2800" dirty="0" smtClean="0">
                <a:latin typeface="Times New Roman" pitchFamily="18" charset="0"/>
                <a:cs typeface="Times New Roman" pitchFamily="18" charset="0"/>
              </a:rPr>
              <a:t>љ</a:t>
            </a:r>
            <a:r>
              <a:rPr lang="sr-Cyrl-CS" sz="2800" dirty="0" smtClean="0">
                <a:latin typeface="Times New Roman" pitchFamily="18" charset="0"/>
                <a:cs typeface="Times New Roman" pitchFamily="18" charset="0"/>
              </a:rPr>
              <a:t>авати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највише </a:t>
            </a:r>
            <a:r>
              <a:rPr lang="en-US" sz="2800" dirty="0" smtClean="0">
                <a:latin typeface="Times New Roman" pitchFamily="18" charset="0"/>
                <a:cs typeface="Times New Roman" pitchFamily="18" charset="0"/>
              </a:rPr>
              <a:t>2 </a:t>
            </a:r>
            <a:r>
              <a:rPr lang="sr-Cyrl-CS" sz="2800" dirty="0" smtClean="0">
                <a:latin typeface="Times New Roman" pitchFamily="18" charset="0"/>
                <a:cs typeface="Times New Roman" pitchFamily="18" charset="0"/>
              </a:rPr>
              <a:t>пута</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недељно</a:t>
            </a:r>
            <a:r>
              <a:rPr lang="en-US" sz="2800" dirty="0" smtClean="0">
                <a:latin typeface="Times New Roman" pitchFamily="18" charset="0"/>
                <a:cs typeface="Times New Roman" pitchFamily="18" charset="0"/>
              </a:rPr>
              <a:t>;</a:t>
            </a:r>
          </a:p>
          <a:p>
            <a:r>
              <a:rPr lang="sr-Cyrl-CS" sz="2800" dirty="0" smtClean="0">
                <a:latin typeface="Times New Roman" pitchFamily="18" charset="0"/>
                <a:cs typeface="Times New Roman" pitchFamily="18" charset="0"/>
              </a:rPr>
              <a:t>со</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узимати</a:t>
            </a:r>
            <a:r>
              <a:rPr lang="en-US" sz="2800" dirty="0" smtClean="0">
                <a:latin typeface="Times New Roman" pitchFamily="18" charset="0"/>
                <a:cs typeface="Times New Roman" pitchFamily="18" charset="0"/>
              </a:rPr>
              <a:t> </a:t>
            </a:r>
            <a:r>
              <a:rPr lang="sr-Cyrl-CS" sz="2800" dirty="0" smtClean="0">
                <a:latin typeface="Times New Roman" pitchFamily="18" charset="0"/>
                <a:cs typeface="Times New Roman" pitchFamily="18" charset="0"/>
              </a:rPr>
              <a:t>умерено до 5 грама на дан</a:t>
            </a:r>
            <a:r>
              <a:rPr lang="en-US" sz="2800" dirty="0" smtClean="0">
                <a:latin typeface="Times New Roman" pitchFamily="18" charset="0"/>
                <a:cs typeface="Times New Roman" pitchFamily="18" charset="0"/>
              </a:rPr>
              <a:t>;</a:t>
            </a:r>
          </a:p>
          <a:p>
            <a:pPr>
              <a:buFontTx/>
              <a:buNone/>
            </a:pPr>
            <a:endParaRPr lang="en-US" sz="2800" dirty="0" smtClean="0">
              <a:latin typeface="CirilicaTimes" pitchFamily="34" charset="0"/>
            </a:endParaRPr>
          </a:p>
        </p:txBody>
      </p:sp>
    </p:spTree>
    <p:extLst>
      <p:ext uri="{BB962C8B-B14F-4D97-AF65-F5344CB8AC3E}">
        <p14:creationId xmlns="" xmlns:p14="http://schemas.microsoft.com/office/powerpoint/2010/main" val="5785695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sr-Cyrl-CS" dirty="0" smtClean="0">
                <a:latin typeface="Times New Roman" pitchFamily="18" charset="0"/>
                <a:cs typeface="Times New Roman" pitchFamily="18" charset="0"/>
              </a:rPr>
              <a:t>Препоруке</a:t>
            </a:r>
            <a:endParaRPr lang="en-US" dirty="0" smtClean="0">
              <a:latin typeface="Times New Roman" pitchFamily="18" charset="0"/>
              <a:cs typeface="Times New Roman" pitchFamily="18" charset="0"/>
            </a:endParaRPr>
          </a:p>
        </p:txBody>
      </p:sp>
      <p:sp>
        <p:nvSpPr>
          <p:cNvPr id="96259" name="Rectangle 3"/>
          <p:cNvSpPr>
            <a:spLocks noGrp="1" noChangeArrowheads="1"/>
          </p:cNvSpPr>
          <p:nvPr>
            <p:ph type="body" idx="1"/>
          </p:nvPr>
        </p:nvSpPr>
        <p:spPr/>
        <p:txBody>
          <a:bodyPr>
            <a:normAutofit fontScale="92500" lnSpcReduction="20000"/>
          </a:bodyPr>
          <a:lstStyle/>
          <a:p>
            <a:pPr lvl="0" algn="just">
              <a:buNone/>
            </a:pPr>
            <a:r>
              <a:rPr lang="sr-Cyrl-CS" dirty="0" smtClean="0">
                <a:latin typeface="Times New Roman" pitchFamily="18" charset="0"/>
                <a:cs typeface="Times New Roman" pitchFamily="18" charset="0"/>
              </a:rPr>
              <a:t>Пожељно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узимати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облику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готових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производа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суплемената, витамине</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B</a:t>
            </a:r>
            <a:r>
              <a:rPr lang="en-US" baseline="-25000" dirty="0"/>
              <a:t>12</a:t>
            </a:r>
            <a:endParaRPr lang="sr-Latn-RS" dirty="0"/>
          </a:p>
          <a:p>
            <a:pPr algn="just">
              <a:buFontTx/>
              <a:buNone/>
            </a:pPr>
            <a:r>
              <a:rPr lang="sr-Cyrl-RS" dirty="0" smtClean="0">
                <a:latin typeface="Times New Roman" pitchFamily="18" charset="0"/>
                <a:cs typeface="Times New Roman" pitchFamily="18" charset="0"/>
              </a:rPr>
              <a:t>као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калцијум и цинк</a:t>
            </a:r>
            <a:r>
              <a:rPr lang="en-US" dirty="0" smtClean="0">
                <a:latin typeface="Times New Roman" pitchFamily="18" charset="0"/>
                <a:cs typeface="Times New Roman" pitchFamily="18" charset="0"/>
              </a:rPr>
              <a:t>;</a:t>
            </a:r>
          </a:p>
          <a:p>
            <a:pPr algn="just"/>
            <a:r>
              <a:rPr lang="sr-Cyrl-CS" dirty="0" smtClean="0">
                <a:latin typeface="Times New Roman" pitchFamily="18" charset="0"/>
                <a:cs typeface="Times New Roman" pitchFamily="18" charset="0"/>
              </a:rPr>
              <a:t>дневни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оброци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треба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буду количински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мањи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чешћи, препоручљиво је 5 оброка/дан</a:t>
            </a:r>
            <a:r>
              <a:rPr lang="en-US" dirty="0" smtClean="0">
                <a:latin typeface="Times New Roman" pitchFamily="18" charset="0"/>
                <a:cs typeface="Times New Roman" pitchFamily="18" charset="0"/>
              </a:rPr>
              <a:t>;</a:t>
            </a:r>
          </a:p>
          <a:p>
            <a:pPr algn="just"/>
            <a:r>
              <a:rPr lang="sr-Cyrl-CS" dirty="0" smtClean="0">
                <a:latin typeface="Times New Roman" pitchFamily="18" charset="0"/>
                <a:cs typeface="Times New Roman" pitchFamily="18" charset="0"/>
              </a:rPr>
              <a:t>непосредно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спавања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узимати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храну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најмање </a:t>
            </a:r>
            <a:r>
              <a:rPr lang="en-US" dirty="0" smtClean="0">
                <a:latin typeface="Times New Roman" pitchFamily="18" charset="0"/>
                <a:cs typeface="Times New Roman" pitchFamily="18" charset="0"/>
              </a:rPr>
              <a:t>2 </a:t>
            </a:r>
            <a:r>
              <a:rPr lang="sr-Cyrl-CS" dirty="0" smtClean="0">
                <a:latin typeface="Times New Roman" pitchFamily="18" charset="0"/>
                <a:cs typeface="Times New Roman" pitchFamily="18" charset="0"/>
              </a:rPr>
              <a:t>сата</a:t>
            </a:r>
            <a:r>
              <a:rPr lang="en-US" dirty="0" smtClean="0">
                <a:latin typeface="Times New Roman" pitchFamily="18" charset="0"/>
                <a:cs typeface="Times New Roman" pitchFamily="18" charset="0"/>
              </a:rPr>
              <a:t>);</a:t>
            </a:r>
            <a:endParaRPr lang="sr-Cyrl-RS" dirty="0" smtClean="0">
              <a:latin typeface="Times New Roman" pitchFamily="18" charset="0"/>
              <a:cs typeface="Times New Roman" pitchFamily="18" charset="0"/>
            </a:endParaRPr>
          </a:p>
          <a:p>
            <a:pPr algn="just"/>
            <a:r>
              <a:rPr lang="sr-Cyrl-RS" dirty="0" smtClean="0">
                <a:latin typeface="Times New Roman" pitchFamily="18" charset="0"/>
                <a:cs typeface="Times New Roman" pitchFamily="18" charset="0"/>
              </a:rPr>
              <a:t>Водити рачуна о употреби лекова и суплемената и могућим међусобним интеракцијама као и интеракцијама са храном</a:t>
            </a:r>
            <a:endParaRPr lang="sr-Cyrl-C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42296166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Content Placeholder 2"/>
          <p:cNvSpPr>
            <a:spLocks noGrp="1"/>
          </p:cNvSpPr>
          <p:nvPr>
            <p:ph idx="1"/>
          </p:nvPr>
        </p:nvSpPr>
        <p:spPr/>
        <p:txBody>
          <a:bodyPr>
            <a:normAutofit fontScale="92500" lnSpcReduction="10000"/>
          </a:bodyPr>
          <a:lstStyle/>
          <a:p>
            <a:pPr algn="just"/>
            <a:r>
              <a:rPr lang="sr-Cyrl-CS" dirty="0" smtClean="0">
                <a:latin typeface="Times New Roman" pitchFamily="18" charset="0"/>
                <a:cs typeface="Times New Roman" pitchFamily="18" charset="0"/>
              </a:rPr>
              <a:t>смањивати постепено енергетске вредности дневних оброка и ускладити их са смањеним дневним енергетским потребама старих људи (од 70. год. смањивати за 350 </a:t>
            </a:r>
            <a:r>
              <a:rPr lang="en-US" dirty="0" smtClean="0">
                <a:latin typeface="Times New Roman" pitchFamily="18" charset="0"/>
                <a:cs typeface="Times New Roman" pitchFamily="18" charset="0"/>
              </a:rPr>
              <a:t>kcal</a:t>
            </a:r>
            <a:r>
              <a:rPr lang="sr-Cyrl-CS" dirty="0" smtClean="0">
                <a:latin typeface="Times New Roman" pitchFamily="18" charset="0"/>
                <a:cs typeface="Times New Roman" pitchFamily="18" charset="0"/>
              </a:rPr>
              <a:t> на сваких 5 година)</a:t>
            </a:r>
          </a:p>
          <a:p>
            <a:pPr algn="just"/>
            <a:r>
              <a:rPr lang="sr-Cyrl-CS" dirty="0">
                <a:latin typeface="Times New Roman" pitchFamily="18" charset="0"/>
                <a:cs typeface="Times New Roman" pitchFamily="18" charset="0"/>
              </a:rPr>
              <a:t>припрема хране - кувањем или динстањем на води</a:t>
            </a:r>
          </a:p>
          <a:p>
            <a:pPr algn="just"/>
            <a:r>
              <a:rPr lang="sr-Cyrl-CS" dirty="0">
                <a:latin typeface="Times New Roman" pitchFamily="18" charset="0"/>
                <a:cs typeface="Times New Roman" pitchFamily="18" charset="0"/>
              </a:rPr>
              <a:t>не користити храну која има адитиве</a:t>
            </a:r>
          </a:p>
          <a:p>
            <a:pPr algn="just"/>
            <a:r>
              <a:rPr lang="sr-Cyrl-CS" dirty="0">
                <a:latin typeface="Times New Roman" pitchFamily="18" charset="0"/>
                <a:cs typeface="Times New Roman" pitchFamily="18" charset="0"/>
              </a:rPr>
              <a:t>редовно контролисати масне фракције крви и гликемију</a:t>
            </a:r>
            <a:endParaRPr lang="en-US" dirty="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endParaRPr lang="en-US" dirty="0" smtClean="0"/>
          </a:p>
        </p:txBody>
      </p:sp>
    </p:spTree>
    <p:extLst>
      <p:ext uri="{BB962C8B-B14F-4D97-AF65-F5344CB8AC3E}">
        <p14:creationId xmlns="" xmlns:p14="http://schemas.microsoft.com/office/powerpoint/2010/main" val="37082320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Content Placeholder 2"/>
          <p:cNvSpPr>
            <a:spLocks noGrp="1"/>
          </p:cNvSpPr>
          <p:nvPr>
            <p:ph idx="4294967295"/>
          </p:nvPr>
        </p:nvSpPr>
        <p:spPr>
          <a:xfrm>
            <a:off x="457200" y="692696"/>
            <a:ext cx="8229600" cy="5433467"/>
          </a:xfrm>
        </p:spPr>
        <p:txBody>
          <a:bodyPr/>
          <a:lstStyle/>
          <a:p>
            <a:pPr marL="0" indent="0" algn="just">
              <a:buNone/>
            </a:pPr>
            <a:r>
              <a:rPr lang="sr-Cyrl-CS" dirty="0" smtClean="0"/>
              <a:t>Од правилности исхране зависи:</a:t>
            </a:r>
          </a:p>
          <a:p>
            <a:pPr algn="just"/>
            <a:r>
              <a:rPr lang="sr-Cyrl-CS" dirty="0" smtClean="0"/>
              <a:t>здравствено стање спортиста</a:t>
            </a:r>
          </a:p>
          <a:p>
            <a:pPr algn="just"/>
            <a:r>
              <a:rPr lang="sr-Cyrl-CS" dirty="0" smtClean="0"/>
              <a:t>резултати које они постижу </a:t>
            </a:r>
          </a:p>
          <a:p>
            <a:pPr algn="just"/>
            <a:r>
              <a:rPr lang="sr-Cyrl-CS" dirty="0" smtClean="0"/>
              <a:t>спортисти строго треба да воде рачуна о  својим нутритивним потребама и начину исхране пре, за време и после тренинга</a:t>
            </a:r>
            <a:endParaRPr lang="sr-Cyrl-RS" dirty="0"/>
          </a:p>
          <a:p>
            <a:pPr algn="just"/>
            <a:r>
              <a:rPr lang="sr-Cyrl-CS" dirty="0" smtClean="0"/>
              <a:t>ПРАВИЛНА </a:t>
            </a:r>
            <a:r>
              <a:rPr lang="sr-Cyrl-CS" dirty="0" smtClean="0">
                <a:effectLst/>
              </a:rPr>
              <a:t>ИСХРАНА</a:t>
            </a:r>
            <a:r>
              <a:rPr lang="en-US" dirty="0" smtClean="0">
                <a:effectLst/>
              </a:rPr>
              <a:t> </a:t>
            </a:r>
            <a:r>
              <a:rPr lang="sr-Cyrl-CS" dirty="0" smtClean="0">
                <a:effectLst/>
              </a:rPr>
              <a:t>НЕ</a:t>
            </a:r>
            <a:r>
              <a:rPr lang="en-US" dirty="0" smtClean="0">
                <a:effectLst/>
              </a:rPr>
              <a:t> </a:t>
            </a:r>
            <a:r>
              <a:rPr lang="sr-Cyrl-RS" dirty="0" smtClean="0">
                <a:effectLst/>
              </a:rPr>
              <a:t>МОЖЕ ДА </a:t>
            </a:r>
            <a:r>
              <a:rPr lang="sr-Cyrl-CS" dirty="0" smtClean="0">
                <a:effectLst/>
              </a:rPr>
              <a:t>СТВОРИ</a:t>
            </a:r>
            <a:r>
              <a:rPr lang="en-US" dirty="0" smtClean="0">
                <a:effectLst/>
              </a:rPr>
              <a:t> </a:t>
            </a:r>
            <a:r>
              <a:rPr lang="sr-Cyrl-CS" dirty="0" smtClean="0">
                <a:effectLst/>
              </a:rPr>
              <a:t>ДОБРОГ</a:t>
            </a:r>
            <a:r>
              <a:rPr lang="en-US" dirty="0" smtClean="0">
                <a:effectLst/>
              </a:rPr>
              <a:t> </a:t>
            </a:r>
            <a:r>
              <a:rPr lang="sr-Cyrl-CS" dirty="0" smtClean="0">
                <a:effectLst/>
              </a:rPr>
              <a:t>СПОРТИСТУ</a:t>
            </a:r>
            <a:r>
              <a:rPr lang="en-US" dirty="0" smtClean="0">
                <a:effectLst/>
              </a:rPr>
              <a:t>, </a:t>
            </a:r>
            <a:r>
              <a:rPr lang="sr-Cyrl-CS" dirty="0" smtClean="0">
                <a:effectLst/>
              </a:rPr>
              <a:t>АЛИ</a:t>
            </a:r>
            <a:r>
              <a:rPr lang="en-US" dirty="0" smtClean="0">
                <a:effectLst/>
              </a:rPr>
              <a:t> </a:t>
            </a:r>
            <a:r>
              <a:rPr lang="sr-Cyrl-CS" dirty="0" smtClean="0">
                <a:effectLst/>
              </a:rPr>
              <a:t>ГА</a:t>
            </a:r>
            <a:r>
              <a:rPr lang="en-US" dirty="0" smtClean="0">
                <a:effectLst/>
              </a:rPr>
              <a:t> </a:t>
            </a:r>
            <a:r>
              <a:rPr lang="sr-Cyrl-CS" dirty="0" smtClean="0">
                <a:effectLst/>
              </a:rPr>
              <a:t>НЕПРАВИЛНА </a:t>
            </a:r>
            <a:r>
              <a:rPr lang="en-US" dirty="0" smtClean="0">
                <a:effectLst/>
              </a:rPr>
              <a:t> </a:t>
            </a:r>
            <a:r>
              <a:rPr lang="sr-Cyrl-CS" dirty="0" smtClean="0">
                <a:effectLst/>
              </a:rPr>
              <a:t>ИСХРАНА</a:t>
            </a:r>
            <a:r>
              <a:rPr lang="en-US" dirty="0" smtClean="0">
                <a:effectLst/>
              </a:rPr>
              <a:t> </a:t>
            </a:r>
            <a:r>
              <a:rPr lang="sr-Cyrl-CS" dirty="0" smtClean="0">
                <a:effectLst/>
              </a:rPr>
              <a:t>ЗАСИГУРНО</a:t>
            </a:r>
            <a:r>
              <a:rPr lang="en-US" dirty="0" smtClean="0">
                <a:effectLst/>
              </a:rPr>
              <a:t> </a:t>
            </a:r>
            <a:r>
              <a:rPr lang="sr-Cyrl-CS" dirty="0" smtClean="0">
                <a:effectLst/>
              </a:rPr>
              <a:t>ЧИНИ</a:t>
            </a:r>
            <a:r>
              <a:rPr lang="en-US" dirty="0" smtClean="0">
                <a:effectLst/>
              </a:rPr>
              <a:t> </a:t>
            </a:r>
            <a:r>
              <a:rPr lang="sr-Cyrl-RS" dirty="0" smtClean="0">
                <a:effectLst/>
              </a:rPr>
              <a:t>МАЊЕ УСПЕШНИМ!</a:t>
            </a:r>
            <a:endParaRPr lang="en-US" dirty="0" smtClean="0"/>
          </a:p>
        </p:txBody>
      </p:sp>
      <p:sp>
        <p:nvSpPr>
          <p:cNvPr id="2" name="TextBox 1"/>
          <p:cNvSpPr txBox="1"/>
          <p:nvPr/>
        </p:nvSpPr>
        <p:spPr>
          <a:xfrm>
            <a:off x="2915816" y="156722"/>
            <a:ext cx="3816424" cy="584775"/>
          </a:xfrm>
          <a:prstGeom prst="rect">
            <a:avLst/>
          </a:prstGeom>
          <a:noFill/>
        </p:spPr>
        <p:txBody>
          <a:bodyPr wrap="square" rtlCol="0">
            <a:spAutoFit/>
          </a:bodyPr>
          <a:lstStyle/>
          <a:p>
            <a:r>
              <a:rPr lang="sr-Cyrl-RS" sz="3200" dirty="0" smtClean="0"/>
              <a:t>Исхрана спортиста</a:t>
            </a:r>
            <a:endParaRPr lang="sr-Latn-RS" sz="3200" dirty="0"/>
          </a:p>
        </p:txBody>
      </p:sp>
    </p:spTree>
    <p:extLst>
      <p:ext uri="{BB962C8B-B14F-4D97-AF65-F5344CB8AC3E}">
        <p14:creationId xmlns="" xmlns:p14="http://schemas.microsoft.com/office/powerpoint/2010/main" val="753242700"/>
      </p:ext>
    </p:extLst>
  </p:cSld>
  <p:clrMapOvr>
    <a:masterClrMapping/>
  </p:clrMapOvr>
  <p:transition>
    <p:strips dir="l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Content Placeholder 2"/>
          <p:cNvSpPr>
            <a:spLocks noGrp="1"/>
          </p:cNvSpPr>
          <p:nvPr>
            <p:ph idx="4294967295"/>
          </p:nvPr>
        </p:nvSpPr>
        <p:spPr>
          <a:xfrm>
            <a:off x="457200" y="990600"/>
            <a:ext cx="8229600" cy="5867400"/>
          </a:xfrm>
        </p:spPr>
        <p:txBody>
          <a:bodyPr/>
          <a:lstStyle/>
          <a:p>
            <a:pPr>
              <a:lnSpc>
                <a:spcPct val="90000"/>
              </a:lnSpc>
            </a:pPr>
            <a:r>
              <a:rPr lang="sr-Latn-CS" sz="2400" smtClean="0"/>
              <a:t> </a:t>
            </a:r>
            <a:r>
              <a:rPr lang="sr-Latn-CS" sz="2400" b="1" smtClean="0"/>
              <a:t>енергетске потребе су веће од потреба особа истих година, пола, телесне тежине и висине</a:t>
            </a:r>
            <a:r>
              <a:rPr lang="sr-Latn-CS" sz="2400" smtClean="0"/>
              <a:t>, а које се не баве спортом.</a:t>
            </a:r>
          </a:p>
          <a:p>
            <a:pPr>
              <a:lnSpc>
                <a:spcPct val="90000"/>
              </a:lnSpc>
            </a:pPr>
            <a:endParaRPr lang="en-US" sz="2400" smtClean="0"/>
          </a:p>
          <a:p>
            <a:pPr>
              <a:lnSpc>
                <a:spcPct val="90000"/>
              </a:lnSpc>
            </a:pPr>
            <a:r>
              <a:rPr lang="sr-Latn-CS" sz="2400" smtClean="0"/>
              <a:t>због интензивног мишићног рада </a:t>
            </a:r>
            <a:r>
              <a:rPr lang="sr-Latn-CS" sz="2400" b="1" smtClean="0"/>
              <a:t>нагомилавање метаболичких продуката киселе реакције доводи до смањења алкалине резерве у крви и ткивима</a:t>
            </a:r>
            <a:r>
              <a:rPr lang="sr-Latn-CS" sz="2400" smtClean="0"/>
              <a:t>, те долази до смањења функционалних способности организма.</a:t>
            </a:r>
          </a:p>
          <a:p>
            <a:pPr>
              <a:lnSpc>
                <a:spcPct val="90000"/>
              </a:lnSpc>
              <a:buFontTx/>
              <a:buNone/>
            </a:pPr>
            <a:endParaRPr lang="en-US" sz="2400" smtClean="0"/>
          </a:p>
          <a:p>
            <a:pPr>
              <a:lnSpc>
                <a:spcPct val="90000"/>
              </a:lnSpc>
            </a:pPr>
            <a:r>
              <a:rPr lang="sr-Latn-CS" sz="2400" smtClean="0"/>
              <a:t>-</a:t>
            </a:r>
            <a:r>
              <a:rPr lang="sr-Latn-CS" sz="2400" b="1" smtClean="0"/>
              <a:t>такмичење је праћено</a:t>
            </a:r>
            <a:r>
              <a:rPr lang="sr-Latn-CS" sz="2400" smtClean="0"/>
              <a:t> </a:t>
            </a:r>
            <a:r>
              <a:rPr lang="sr-Latn-CS" sz="2400" b="1" smtClean="0"/>
              <a:t>великим губитком воде и минералних соли</a:t>
            </a:r>
            <a:r>
              <a:rPr lang="sr-Latn-CS" sz="2400" smtClean="0"/>
              <a:t>, нарочито натријум-хлорида и витамина, па су због тога потребе организма за водом, инералним солима и витаминима повећане у фази активног тренинга и такмичења. </a:t>
            </a:r>
            <a:endParaRPr lang="en-US" sz="2400" smtClean="0"/>
          </a:p>
          <a:p>
            <a:pPr>
              <a:lnSpc>
                <a:spcPct val="90000"/>
              </a:lnSpc>
            </a:pPr>
            <a:endParaRPr lang="en-US" sz="2400" smtClean="0"/>
          </a:p>
        </p:txBody>
      </p:sp>
    </p:spTree>
    <p:extLst>
      <p:ext uri="{BB962C8B-B14F-4D97-AF65-F5344CB8AC3E}">
        <p14:creationId xmlns="" xmlns:p14="http://schemas.microsoft.com/office/powerpoint/2010/main" val="3228876157"/>
      </p:ext>
    </p:extLst>
  </p:cSld>
  <p:clrMapOvr>
    <a:masterClrMapping/>
  </p:clrMapOvr>
  <p:transition>
    <p:plus/>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836712"/>
            <a:ext cx="374441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ФИЗИЧКА АКТИВНОСТ</a:t>
            </a:r>
            <a:endParaRPr lang="sr-Latn-RS" dirty="0"/>
          </a:p>
        </p:txBody>
      </p:sp>
      <p:sp>
        <p:nvSpPr>
          <p:cNvPr id="3" name="Rectangle 2"/>
          <p:cNvSpPr/>
          <p:nvPr/>
        </p:nvSpPr>
        <p:spPr>
          <a:xfrm>
            <a:off x="1691680" y="2996952"/>
            <a:ext cx="388843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ПРАВИЛНА ИСХРАНА</a:t>
            </a:r>
            <a:endParaRPr lang="sr-Latn-RS" dirty="0"/>
          </a:p>
        </p:txBody>
      </p:sp>
      <p:sp>
        <p:nvSpPr>
          <p:cNvPr id="4" name="Right Brace 3"/>
          <p:cNvSpPr/>
          <p:nvPr/>
        </p:nvSpPr>
        <p:spPr>
          <a:xfrm>
            <a:off x="5580112" y="1268760"/>
            <a:ext cx="360040" cy="24482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5" name="Oval 4"/>
          <p:cNvSpPr/>
          <p:nvPr/>
        </p:nvSpPr>
        <p:spPr>
          <a:xfrm>
            <a:off x="6156176" y="836712"/>
            <a:ext cx="2520280" cy="46085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СПОРТСКИ РЕЗУЛТАТИ</a:t>
            </a:r>
            <a:endParaRPr lang="sr-Latn-RS" dirty="0"/>
          </a:p>
        </p:txBody>
      </p:sp>
      <p:sp>
        <p:nvSpPr>
          <p:cNvPr id="6" name="Rounded Rectangle 5"/>
          <p:cNvSpPr/>
          <p:nvPr/>
        </p:nvSpPr>
        <p:spPr>
          <a:xfrm>
            <a:off x="683568" y="6165304"/>
            <a:ext cx="576064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ПРОГРАМИ</a:t>
            </a:r>
            <a:endParaRPr lang="sr-Latn-RS" dirty="0"/>
          </a:p>
        </p:txBody>
      </p:sp>
    </p:spTree>
    <p:extLst>
      <p:ext uri="{BB962C8B-B14F-4D97-AF65-F5344CB8AC3E}">
        <p14:creationId xmlns="" xmlns:p14="http://schemas.microsoft.com/office/powerpoint/2010/main" val="136217810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0" y="9144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9460385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AutoShape 3"/>
          <p:cNvSpPr>
            <a:spLocks noChangeArrowheads="1"/>
          </p:cNvSpPr>
          <p:nvPr/>
        </p:nvSpPr>
        <p:spPr bwMode="auto">
          <a:xfrm>
            <a:off x="2125663" y="838200"/>
            <a:ext cx="5105400" cy="1219200"/>
          </a:xfrm>
          <a:prstGeom prst="roundRect">
            <a:avLst>
              <a:gd name="adj" fmla="val 16667"/>
            </a:avLst>
          </a:prstGeom>
          <a:solidFill>
            <a:srgbClr val="FFFFCC"/>
          </a:solidFill>
          <a:ln>
            <a:noFill/>
          </a:ln>
          <a:extLst/>
        </p:spPr>
        <p:txBody>
          <a:bodyPr wrap="none" anchor="ctr"/>
          <a:lstStyle/>
          <a:p>
            <a:pPr algn="ctr"/>
            <a:r>
              <a:rPr lang="sr-Cyrl-CS" sz="2800"/>
              <a:t>ОПТИМАЛНА ДИЈЕТА</a:t>
            </a:r>
            <a:r>
              <a:rPr lang="sr-Cyrl-CS"/>
              <a:t> </a:t>
            </a:r>
          </a:p>
        </p:txBody>
      </p:sp>
      <p:sp>
        <p:nvSpPr>
          <p:cNvPr id="185347" name="Text Box 4"/>
          <p:cNvSpPr txBox="1">
            <a:spLocks noChangeArrowheads="1"/>
          </p:cNvSpPr>
          <p:nvPr/>
        </p:nvSpPr>
        <p:spPr bwMode="auto">
          <a:xfrm>
            <a:off x="1122635" y="2530640"/>
            <a:ext cx="6580981" cy="2123658"/>
          </a:xfrm>
          <a:prstGeom prst="rect">
            <a:avLst/>
          </a:prstGeom>
          <a:solidFill>
            <a:schemeClr val="accent4">
              <a:lumMod val="40000"/>
              <a:lumOff val="60000"/>
            </a:schemeClr>
          </a:solidFill>
          <a:ln>
            <a:noFill/>
          </a:ln>
          <a:extLst/>
        </p:spPr>
        <p:txBody>
          <a:bodyPr wrap="square">
            <a:spAutoFit/>
          </a:bodyPr>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spcBef>
                <a:spcPct val="50000"/>
              </a:spcBef>
            </a:pPr>
            <a:r>
              <a:rPr lang="sr-Latn-CS" sz="2800" dirty="0">
                <a:latin typeface="Arial" charset="0"/>
              </a:rPr>
              <a:t>Потреба оптималног уноса свих нутријената да би се обезбедило</a:t>
            </a:r>
            <a:r>
              <a:rPr lang="en-US" sz="2800" dirty="0">
                <a:latin typeface="Arial" charset="0"/>
              </a:rPr>
              <a:t> </a:t>
            </a:r>
            <a:r>
              <a:rPr lang="sr-Latn-CS" sz="2800" dirty="0">
                <a:latin typeface="Arial" charset="0"/>
              </a:rPr>
              <a:t>правилно функционисање организма</a:t>
            </a:r>
          </a:p>
          <a:p>
            <a:pPr algn="ctr" eaLnBrk="1" hangingPunct="1">
              <a:spcBef>
                <a:spcPct val="50000"/>
              </a:spcBef>
            </a:pPr>
            <a:endParaRPr lang="en-US" dirty="0">
              <a:latin typeface="Arial" charset="0"/>
            </a:endParaRPr>
          </a:p>
        </p:txBody>
      </p:sp>
      <p:sp>
        <p:nvSpPr>
          <p:cNvPr id="185348" name="Text Box 7"/>
          <p:cNvSpPr txBox="1">
            <a:spLocks noChangeArrowheads="1"/>
          </p:cNvSpPr>
          <p:nvPr/>
        </p:nvSpPr>
        <p:spPr bwMode="auto">
          <a:xfrm>
            <a:off x="4800600" y="2438400"/>
            <a:ext cx="1841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sq" algn="ctr">
                <a:solidFill>
                  <a:srgbClr val="000000"/>
                </a:solidFill>
                <a:miter lim="800000"/>
                <a:headEnd/>
                <a:tailEnd/>
              </a14:hiddenLine>
            </a:ext>
          </a:extLst>
        </p:spPr>
        <p:txBody>
          <a:bodyPr>
            <a:spAutoFit/>
          </a:bodyPr>
          <a:lstStyle>
            <a:lvl1pPr>
              <a:defRPr sz="3200">
                <a:solidFill>
                  <a:schemeClr val="tx1"/>
                </a:solidFill>
                <a:latin typeface="Tahoma" pitchFamily="34" charset="0"/>
              </a:defRPr>
            </a:lvl1pPr>
            <a:lvl2pPr marL="742950" indent="-285750">
              <a:defRPr sz="3200">
                <a:solidFill>
                  <a:schemeClr val="tx1"/>
                </a:solidFill>
                <a:latin typeface="Tahoma" pitchFamily="34" charset="0"/>
              </a:defRPr>
            </a:lvl2pPr>
            <a:lvl3pPr marL="1143000" indent="-228600">
              <a:defRPr sz="3200">
                <a:solidFill>
                  <a:schemeClr val="tx1"/>
                </a:solidFill>
                <a:latin typeface="Tahoma" pitchFamily="34" charset="0"/>
              </a:defRPr>
            </a:lvl3pPr>
            <a:lvl4pPr marL="1600200" indent="-228600">
              <a:defRPr sz="3200">
                <a:solidFill>
                  <a:schemeClr val="tx1"/>
                </a:solidFill>
                <a:latin typeface="Tahoma" pitchFamily="34" charset="0"/>
              </a:defRPr>
            </a:lvl4pPr>
            <a:lvl5pPr marL="2057400" indent="-22860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spcBef>
                <a:spcPct val="50000"/>
              </a:spcBef>
            </a:pPr>
            <a:endParaRPr lang="sr-Latn-RS">
              <a:latin typeface="Calibri" pitchFamily="34" charset="0"/>
            </a:endParaRPr>
          </a:p>
        </p:txBody>
      </p:sp>
      <p:sp>
        <p:nvSpPr>
          <p:cNvPr id="185349" name="AutoShape 9"/>
          <p:cNvSpPr>
            <a:spLocks noChangeArrowheads="1"/>
          </p:cNvSpPr>
          <p:nvPr/>
        </p:nvSpPr>
        <p:spPr bwMode="auto">
          <a:xfrm>
            <a:off x="4314825" y="2147888"/>
            <a:ext cx="485775" cy="328612"/>
          </a:xfrm>
          <a:prstGeom prst="downArrow">
            <a:avLst>
              <a:gd name="adj1" fmla="val 50000"/>
              <a:gd name="adj2" fmla="val 27449"/>
            </a:avLst>
          </a:prstGeom>
          <a:solidFill>
            <a:schemeClr val="bg1"/>
          </a:solidFill>
          <a:ln w="12700" cap="sq" algn="ctr">
            <a:solidFill>
              <a:schemeClr val="accent2"/>
            </a:solidFill>
            <a:miter lim="800000"/>
            <a:headEnd/>
            <a:tailEnd/>
          </a:ln>
        </p:spPr>
        <p:txBody>
          <a:bodyPr wrap="none" anchor="ctr"/>
          <a:lstStyle/>
          <a:p>
            <a:endParaRPr lang="sr-Latn-RS">
              <a:latin typeface="Calibri" pitchFamily="34" charset="0"/>
            </a:endParaRPr>
          </a:p>
        </p:txBody>
      </p:sp>
      <p:sp>
        <p:nvSpPr>
          <p:cNvPr id="185350" name="AutoShape 11"/>
          <p:cNvSpPr>
            <a:spLocks noChangeArrowheads="1"/>
          </p:cNvSpPr>
          <p:nvPr/>
        </p:nvSpPr>
        <p:spPr bwMode="auto">
          <a:xfrm>
            <a:off x="1411808" y="5157192"/>
            <a:ext cx="6291808" cy="1179984"/>
          </a:xfrm>
          <a:prstGeom prst="roundRect">
            <a:avLst>
              <a:gd name="adj" fmla="val 16667"/>
            </a:avLst>
          </a:prstGeom>
          <a:solidFill>
            <a:schemeClr val="accent1">
              <a:lumMod val="40000"/>
              <a:lumOff val="60000"/>
            </a:schemeClr>
          </a:solidFill>
          <a:ln>
            <a:noFill/>
          </a:ln>
          <a:extLst/>
        </p:spPr>
        <p:txBody>
          <a:bodyPr wrap="none" anchor="ctr"/>
          <a:lstStyle/>
          <a:p>
            <a:pPr algn="ctr"/>
            <a:r>
              <a:rPr lang="en-US" dirty="0" err="1"/>
              <a:t>Добро</a:t>
            </a:r>
            <a:r>
              <a:rPr lang="en-US" dirty="0"/>
              <a:t> </a:t>
            </a:r>
            <a:r>
              <a:rPr lang="en-US" dirty="0" err="1"/>
              <a:t>дизајнирана</a:t>
            </a:r>
            <a:r>
              <a:rPr lang="en-US" dirty="0"/>
              <a:t> </a:t>
            </a:r>
            <a:r>
              <a:rPr lang="en-US" dirty="0" err="1"/>
              <a:t>дијета</a:t>
            </a:r>
            <a:r>
              <a:rPr lang="en-US" dirty="0"/>
              <a:t> </a:t>
            </a:r>
            <a:endParaRPr lang="sr-Latn-CS" dirty="0"/>
          </a:p>
          <a:p>
            <a:pPr algn="ctr"/>
            <a:r>
              <a:rPr lang="en-US" dirty="0" err="1"/>
              <a:t>представља</a:t>
            </a:r>
            <a:r>
              <a:rPr lang="en-US" dirty="0"/>
              <a:t> </a:t>
            </a:r>
          </a:p>
          <a:p>
            <a:pPr algn="ctr"/>
            <a:r>
              <a:rPr lang="en-US" dirty="0" err="1"/>
              <a:t>основу</a:t>
            </a:r>
            <a:r>
              <a:rPr lang="en-US" dirty="0"/>
              <a:t> </a:t>
            </a:r>
            <a:r>
              <a:rPr lang="en-US" dirty="0" err="1"/>
              <a:t>добро</a:t>
            </a:r>
            <a:r>
              <a:rPr lang="en-US" dirty="0"/>
              <a:t> </a:t>
            </a:r>
            <a:r>
              <a:rPr lang="en-US" dirty="0" err="1"/>
              <a:t>испланираног</a:t>
            </a:r>
            <a:r>
              <a:rPr lang="en-US" dirty="0"/>
              <a:t> </a:t>
            </a:r>
            <a:r>
              <a:rPr lang="en-US" dirty="0" err="1"/>
              <a:t>тренинг</a:t>
            </a:r>
            <a:r>
              <a:rPr lang="sr-Latn-CS" dirty="0"/>
              <a:t>а</a:t>
            </a:r>
            <a:endParaRPr lang="en-US" dirty="0"/>
          </a:p>
        </p:txBody>
      </p:sp>
      <p:sp>
        <p:nvSpPr>
          <p:cNvPr id="185351" name="AutoShape 9"/>
          <p:cNvSpPr>
            <a:spLocks noChangeArrowheads="1"/>
          </p:cNvSpPr>
          <p:nvPr/>
        </p:nvSpPr>
        <p:spPr bwMode="auto">
          <a:xfrm>
            <a:off x="4314825" y="4654298"/>
            <a:ext cx="485775" cy="381000"/>
          </a:xfrm>
          <a:prstGeom prst="downArrow">
            <a:avLst>
              <a:gd name="adj1" fmla="val 50000"/>
              <a:gd name="adj2" fmla="val 27449"/>
            </a:avLst>
          </a:prstGeom>
          <a:solidFill>
            <a:schemeClr val="bg1"/>
          </a:solidFill>
          <a:ln w="12700" cap="sq" algn="ctr">
            <a:solidFill>
              <a:schemeClr val="accent2"/>
            </a:solidFill>
            <a:miter lim="800000"/>
            <a:headEnd/>
            <a:tailEnd/>
          </a:ln>
        </p:spPr>
        <p:txBody>
          <a:bodyPr wrap="none" anchor="ctr"/>
          <a:lstStyle/>
          <a:p>
            <a:endParaRPr lang="sr-Latn-RS">
              <a:latin typeface="Calibri" pitchFamily="34" charset="0"/>
            </a:endParaRPr>
          </a:p>
        </p:txBody>
      </p:sp>
    </p:spTree>
    <p:extLst>
      <p:ext uri="{BB962C8B-B14F-4D97-AF65-F5344CB8AC3E}">
        <p14:creationId xmlns="" xmlns:p14="http://schemas.microsoft.com/office/powerpoint/2010/main" val="4191991838"/>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26693"/>
            <a:ext cx="7920880"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ДНЕВНЕ ЕНЕРГЕТСКЕ ПОТРЕБЕ                   ДНЕВНИ ЕНЕРГЕТСКИ РАСХОДИ</a:t>
            </a:r>
            <a:endParaRPr lang="sr-Latn-RS" dirty="0"/>
          </a:p>
        </p:txBody>
      </p:sp>
      <p:cxnSp>
        <p:nvCxnSpPr>
          <p:cNvPr id="4" name="Straight Arrow Connector 3"/>
          <p:cNvCxnSpPr/>
          <p:nvPr/>
        </p:nvCxnSpPr>
        <p:spPr>
          <a:xfrm>
            <a:off x="4572000" y="105273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83968" y="105273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4283968" y="1052736"/>
            <a:ext cx="57606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11560" y="2204864"/>
            <a:ext cx="7920880"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МАКРОНУТРИТИЈЕНТИ: </a:t>
            </a:r>
          </a:p>
          <a:p>
            <a:pPr algn="ctr"/>
            <a:r>
              <a:rPr lang="sr-Cyrl-RS" dirty="0" smtClean="0"/>
              <a:t>БЕЛАНЧЕВИНЕ</a:t>
            </a:r>
          </a:p>
          <a:p>
            <a:pPr algn="ctr"/>
            <a:r>
              <a:rPr lang="sr-Cyrl-RS" dirty="0" smtClean="0"/>
              <a:t>МАСТИ</a:t>
            </a:r>
          </a:p>
          <a:p>
            <a:pPr algn="ctr"/>
            <a:r>
              <a:rPr lang="sr-Cyrl-RS" dirty="0" smtClean="0"/>
              <a:t>УГЉЕНИ ХИДРАТИ</a:t>
            </a:r>
            <a:endParaRPr lang="sr-Latn-RS" dirty="0"/>
          </a:p>
        </p:txBody>
      </p:sp>
      <p:sp>
        <p:nvSpPr>
          <p:cNvPr id="10" name="Rectangle 9"/>
          <p:cNvSpPr/>
          <p:nvPr/>
        </p:nvSpPr>
        <p:spPr>
          <a:xfrm>
            <a:off x="827584" y="4437112"/>
            <a:ext cx="7704856"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МИКРОНУТРИТИЈЕНТИ:</a:t>
            </a:r>
          </a:p>
          <a:p>
            <a:pPr algn="ctr"/>
            <a:r>
              <a:rPr lang="sr-Cyrl-RS" dirty="0" smtClean="0"/>
              <a:t>ВИТАМИНИ</a:t>
            </a:r>
          </a:p>
          <a:p>
            <a:pPr algn="ctr"/>
            <a:r>
              <a:rPr lang="sr-Cyrl-RS" dirty="0" smtClean="0"/>
              <a:t>МИНЕРАЛИ</a:t>
            </a:r>
            <a:endParaRPr lang="sr-Latn-RS" dirty="0"/>
          </a:p>
        </p:txBody>
      </p:sp>
    </p:spTree>
    <p:extLst>
      <p:ext uri="{BB962C8B-B14F-4D97-AF65-F5344CB8AC3E}">
        <p14:creationId xmlns="" xmlns:p14="http://schemas.microsoft.com/office/powerpoint/2010/main" val="396212168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305342"/>
            <a:ext cx="7920880" cy="3831818"/>
          </a:xfrm>
          <a:prstGeom prst="rect">
            <a:avLst/>
          </a:prstGeom>
        </p:spPr>
        <p:txBody>
          <a:bodyPr wrap="square">
            <a:spAutoFit/>
          </a:bodyPr>
          <a:lstStyle/>
          <a:p>
            <a:pPr algn="ctr">
              <a:lnSpc>
                <a:spcPct val="150000"/>
              </a:lnSpc>
              <a:defRPr/>
            </a:pPr>
            <a:r>
              <a:rPr lang="sr-Cyrl-CS" b="1" dirty="0" smtClean="0"/>
              <a:t>ЗАХТЕВИ:</a:t>
            </a:r>
          </a:p>
          <a:p>
            <a:pPr>
              <a:lnSpc>
                <a:spcPct val="150000"/>
              </a:lnSpc>
              <a:buFontTx/>
              <a:buChar char="•"/>
              <a:defRPr/>
            </a:pPr>
            <a:endParaRPr lang="sr-Cyrl-CS" b="1" dirty="0"/>
          </a:p>
          <a:p>
            <a:pPr marL="285750" indent="-285750">
              <a:lnSpc>
                <a:spcPct val="150000"/>
              </a:lnSpc>
              <a:buFont typeface="Wingdings" pitchFamily="2" charset="2"/>
              <a:buChar char="q"/>
              <a:defRPr/>
            </a:pPr>
            <a:r>
              <a:rPr lang="sr-Cyrl-CS" b="1" dirty="0" smtClean="0"/>
              <a:t>СПЕЦИФИЧНЕ</a:t>
            </a:r>
            <a:r>
              <a:rPr lang="sr-Latn-CS" b="1" dirty="0" smtClean="0"/>
              <a:t> </a:t>
            </a:r>
            <a:r>
              <a:rPr lang="sr-Cyrl-RS" b="1" dirty="0" smtClean="0"/>
              <a:t>ЕНЕРГЕТСКЕ </a:t>
            </a:r>
            <a:r>
              <a:rPr lang="sr-Cyrl-CS" b="1" dirty="0" smtClean="0"/>
              <a:t>ПОТРЕБЕ</a:t>
            </a:r>
            <a:r>
              <a:rPr lang="sr-Latn-CS" b="1" dirty="0" smtClean="0"/>
              <a:t> </a:t>
            </a:r>
            <a:endParaRPr lang="sr-Cyrl-RS" b="1" dirty="0" smtClean="0"/>
          </a:p>
          <a:p>
            <a:pPr marL="285750" indent="-285750">
              <a:lnSpc>
                <a:spcPct val="150000"/>
              </a:lnSpc>
              <a:buFont typeface="Wingdings" pitchFamily="2" charset="2"/>
              <a:buChar char="q"/>
              <a:defRPr/>
            </a:pPr>
            <a:r>
              <a:rPr lang="sr-Cyrl-CS" b="1" dirty="0" smtClean="0"/>
              <a:t>ФИЗИЧКА АКТИВНОСТ: ВРСТА, УЧЕСТАЛОСТ</a:t>
            </a:r>
            <a:r>
              <a:rPr lang="sr-Latn-CS" b="1" dirty="0"/>
              <a:t>, </a:t>
            </a:r>
            <a:r>
              <a:rPr lang="sr-Cyrl-CS" b="1" dirty="0"/>
              <a:t>ТРАЈАЊЕ</a:t>
            </a:r>
            <a:r>
              <a:rPr lang="sr-Latn-CS" b="1" dirty="0"/>
              <a:t> </a:t>
            </a:r>
            <a:r>
              <a:rPr lang="sr-Cyrl-CS" b="1" dirty="0"/>
              <a:t>И</a:t>
            </a:r>
            <a:r>
              <a:rPr lang="sr-Latn-CS" b="1" dirty="0"/>
              <a:t> </a:t>
            </a:r>
            <a:r>
              <a:rPr lang="sr-Cyrl-CS" b="1" dirty="0"/>
              <a:t>ИНТЕНЗИТЕТ</a:t>
            </a:r>
            <a:r>
              <a:rPr lang="sr-Latn-CS" b="1" dirty="0"/>
              <a:t>  </a:t>
            </a:r>
            <a:endParaRPr lang="sr-Cyrl-RS" b="1" dirty="0" smtClean="0"/>
          </a:p>
          <a:p>
            <a:pPr marL="285750" indent="-285750">
              <a:lnSpc>
                <a:spcPct val="150000"/>
              </a:lnSpc>
              <a:buFont typeface="Wingdings" pitchFamily="2" charset="2"/>
              <a:buChar char="q"/>
              <a:defRPr/>
            </a:pPr>
            <a:r>
              <a:rPr lang="sr-Cyrl-RS" b="1" dirty="0"/>
              <a:t> </a:t>
            </a:r>
            <a:r>
              <a:rPr lang="sr-Cyrl-RS" b="1" dirty="0" smtClean="0"/>
              <a:t> УЗРАСТ-</a:t>
            </a:r>
            <a:r>
              <a:rPr lang="sr-Cyrl-CS" b="1" dirty="0" smtClean="0"/>
              <a:t>СТАРОСТ</a:t>
            </a:r>
            <a:endParaRPr lang="sr-Latn-CS" b="1" dirty="0"/>
          </a:p>
          <a:p>
            <a:pPr marL="285750" indent="-285750">
              <a:lnSpc>
                <a:spcPct val="150000"/>
              </a:lnSpc>
              <a:buFont typeface="Wingdings" pitchFamily="2" charset="2"/>
              <a:buChar char="q"/>
              <a:defRPr/>
            </a:pPr>
            <a:r>
              <a:rPr lang="sr-Cyrl-CS" b="1" dirty="0" smtClean="0"/>
              <a:t> ПОЛ</a:t>
            </a:r>
            <a:r>
              <a:rPr lang="sr-Latn-CS" b="1" dirty="0" smtClean="0"/>
              <a:t>  </a:t>
            </a:r>
            <a:endParaRPr lang="sr-Latn-CS" b="1" dirty="0"/>
          </a:p>
          <a:p>
            <a:pPr marL="285750" indent="-285750">
              <a:lnSpc>
                <a:spcPct val="150000"/>
              </a:lnSpc>
              <a:buFont typeface="Wingdings" pitchFamily="2" charset="2"/>
              <a:buChar char="q"/>
              <a:defRPr/>
            </a:pPr>
            <a:r>
              <a:rPr lang="sr-Cyrl-CS" b="1" dirty="0" smtClean="0"/>
              <a:t> ФАЗА : ТРЕНИНГ</a:t>
            </a:r>
            <a:r>
              <a:rPr lang="sr-Latn-CS" b="1" dirty="0" smtClean="0"/>
              <a:t> </a:t>
            </a:r>
            <a:r>
              <a:rPr lang="sr-Cyrl-CS" b="1" dirty="0"/>
              <a:t>ИЛИ</a:t>
            </a:r>
            <a:r>
              <a:rPr lang="sr-Latn-CS" b="1" dirty="0"/>
              <a:t> </a:t>
            </a:r>
            <a:r>
              <a:rPr lang="sr-Cyrl-CS" b="1" dirty="0" smtClean="0"/>
              <a:t>ТАКМИЧЕЊАЕЗДРАВСТВЕНО</a:t>
            </a:r>
            <a:r>
              <a:rPr lang="sr-Latn-CS" b="1" dirty="0" smtClean="0"/>
              <a:t> </a:t>
            </a:r>
            <a:r>
              <a:rPr lang="sr-Cyrl-CS" b="1" dirty="0" smtClean="0"/>
              <a:t>СТАЊЕ</a:t>
            </a:r>
          </a:p>
          <a:p>
            <a:pPr marL="285750" indent="-285750">
              <a:lnSpc>
                <a:spcPct val="150000"/>
              </a:lnSpc>
              <a:buFont typeface="Wingdings" pitchFamily="2" charset="2"/>
              <a:buChar char="q"/>
              <a:defRPr/>
            </a:pPr>
            <a:r>
              <a:rPr lang="sr-Cyrl-CS" b="1" dirty="0" smtClean="0"/>
              <a:t>СТАЊА</a:t>
            </a:r>
            <a:r>
              <a:rPr lang="sr-Latn-CS" b="1" dirty="0" smtClean="0"/>
              <a:t> </a:t>
            </a:r>
            <a:r>
              <a:rPr lang="sr-Cyrl-CS" b="1" dirty="0"/>
              <a:t>УХРАЊЕНОСТИ</a:t>
            </a:r>
            <a:r>
              <a:rPr lang="sr-Latn-CS" b="1" dirty="0"/>
              <a:t> </a:t>
            </a:r>
            <a:endParaRPr lang="sr-Cyrl-RS" b="1" dirty="0" smtClean="0"/>
          </a:p>
          <a:p>
            <a:pPr marL="285750" indent="-285750">
              <a:lnSpc>
                <a:spcPct val="150000"/>
              </a:lnSpc>
              <a:buFont typeface="Wingdings" pitchFamily="2" charset="2"/>
              <a:buChar char="q"/>
              <a:defRPr/>
            </a:pPr>
            <a:r>
              <a:rPr lang="sr-Cyrl-CS" b="1" dirty="0" smtClean="0"/>
              <a:t> НАВИКА</a:t>
            </a:r>
            <a:r>
              <a:rPr lang="sr-Latn-CS" b="1" dirty="0" smtClean="0"/>
              <a:t> </a:t>
            </a:r>
            <a:r>
              <a:rPr lang="sr-Cyrl-CS" b="1" dirty="0"/>
              <a:t>У</a:t>
            </a:r>
            <a:r>
              <a:rPr lang="sr-Latn-CS" b="1" dirty="0"/>
              <a:t> </a:t>
            </a:r>
            <a:r>
              <a:rPr lang="sr-Cyrl-CS" b="1" dirty="0" smtClean="0"/>
              <a:t>ИСХРАНИ</a:t>
            </a:r>
            <a:endParaRPr lang="en-US" b="1" dirty="0"/>
          </a:p>
        </p:txBody>
      </p:sp>
      <p:sp>
        <p:nvSpPr>
          <p:cNvPr id="3" name="Rectangle 2"/>
          <p:cNvSpPr/>
          <p:nvPr/>
        </p:nvSpPr>
        <p:spPr>
          <a:xfrm>
            <a:off x="1619672" y="404664"/>
            <a:ext cx="648072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СПЕЦИФИЧНОСТИ СПОРТСКЕ ИСХРАНЕ</a:t>
            </a:r>
            <a:endParaRPr lang="sr-Latn-RS" dirty="0"/>
          </a:p>
        </p:txBody>
      </p:sp>
    </p:spTree>
    <p:extLst>
      <p:ext uri="{BB962C8B-B14F-4D97-AF65-F5344CB8AC3E}">
        <p14:creationId xmlns="" xmlns:p14="http://schemas.microsoft.com/office/powerpoint/2010/main" val="1719665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229600" cy="6336704"/>
          </a:xfrm>
        </p:spPr>
        <p:txBody>
          <a:bodyPr>
            <a:normAutofit fontScale="70000" lnSpcReduction="20000"/>
          </a:bodyPr>
          <a:lstStyle/>
          <a:p>
            <a:r>
              <a:rPr lang="sr-Cyrl-RS" dirty="0" smtClean="0"/>
              <a:t>Преваленца дијареје деце до 5 год. старости која је захтевала рехидратацију</a:t>
            </a:r>
          </a:p>
          <a:p>
            <a:r>
              <a:rPr lang="sr-Cyrl-RS" dirty="0" smtClean="0"/>
              <a:t>Преваленца прекомерне телесне масе и гојазности деце и адолесцената</a:t>
            </a:r>
          </a:p>
          <a:p>
            <a:r>
              <a:rPr lang="sr-Cyrl-RS" dirty="0" smtClean="0"/>
              <a:t>Преваленца потхрањености, прекомерне телесне масе и гојазности одраслих</a:t>
            </a:r>
          </a:p>
          <a:p>
            <a:r>
              <a:rPr lang="sr-Cyrl-RS" dirty="0" smtClean="0"/>
              <a:t>Преваленца микронутритивних дефицита (посебно сидеропенијске анемије у узрасту до 5 година и жена у репродуктивном периоду</a:t>
            </a:r>
          </a:p>
          <a:p>
            <a:r>
              <a:rPr lang="sr-Cyrl-RS" dirty="0" smtClean="0"/>
              <a:t>Проценат становништва који има повећане уносе масти, засићених и транс мастних киселина, простих шећера и соли</a:t>
            </a:r>
          </a:p>
          <a:p>
            <a:r>
              <a:rPr lang="sr-Cyrl-RS" dirty="0" smtClean="0"/>
              <a:t>Проценат становништва који има недовољан унос воћа, поврћа, житарица и повећани унос соли</a:t>
            </a:r>
          </a:p>
          <a:p>
            <a:r>
              <a:rPr lang="sr-Cyrl-RS" dirty="0" smtClean="0"/>
              <a:t>Нутритивни поремећаји специфични за поједине земље (ендемска гушавост, дефицити цинка и селена, ...)</a:t>
            </a:r>
          </a:p>
          <a:p>
            <a:r>
              <a:rPr lang="sr-Cyrl-RS" dirty="0" smtClean="0"/>
              <a:t>Преваленца високог крвног притиска</a:t>
            </a:r>
          </a:p>
          <a:p>
            <a:r>
              <a:rPr lang="sr-Cyrl-RS" dirty="0" smtClean="0"/>
              <a:t>Преваленца дијабетеса типа 2</a:t>
            </a:r>
          </a:p>
          <a:p>
            <a:r>
              <a:rPr lang="sr-Cyrl-RS" dirty="0" smtClean="0"/>
              <a:t>Преваленца остеопорозе</a:t>
            </a:r>
          </a:p>
          <a:p>
            <a:r>
              <a:rPr lang="sr-Cyrl-RS" dirty="0" smtClean="0"/>
              <a:t>Општа стопа морталтета</a:t>
            </a:r>
          </a:p>
          <a:p>
            <a:r>
              <a:rPr lang="sr-Cyrl-RS" dirty="0" smtClean="0"/>
              <a:t>Специфичне стопе морталитета од КВБ, ЦВБ, малигних болести</a:t>
            </a:r>
            <a:endParaRPr lang="sr-Latn-RS" dirty="0"/>
          </a:p>
        </p:txBody>
      </p:sp>
    </p:spTree>
    <p:extLst>
      <p:ext uri="{BB962C8B-B14F-4D97-AF65-F5344CB8AC3E}">
        <p14:creationId xmlns="" xmlns:p14="http://schemas.microsoft.com/office/powerpoint/2010/main" val="121127825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305342"/>
            <a:ext cx="8136904" cy="3831818"/>
          </a:xfrm>
          <a:prstGeom prst="rect">
            <a:avLst/>
          </a:prstGeom>
        </p:spPr>
        <p:txBody>
          <a:bodyPr wrap="square">
            <a:spAutoFit/>
          </a:bodyPr>
          <a:lstStyle/>
          <a:p>
            <a:pPr marL="285750" indent="-285750">
              <a:lnSpc>
                <a:spcPct val="150000"/>
              </a:lnSpc>
              <a:buFont typeface="Wingdings" pitchFamily="2" charset="2"/>
              <a:buChar char="q"/>
              <a:defRPr/>
            </a:pPr>
            <a:r>
              <a:rPr lang="sr-Cyrl-RS" b="1" dirty="0" smtClean="0"/>
              <a:t>ПОЛИСУПЛЕМЕНТАЦИЈА</a:t>
            </a:r>
          </a:p>
          <a:p>
            <a:pPr marL="285750" indent="-285750">
              <a:lnSpc>
                <a:spcPct val="150000"/>
              </a:lnSpc>
              <a:buFont typeface="Wingdings" pitchFamily="2" charset="2"/>
              <a:buChar char="q"/>
              <a:defRPr/>
            </a:pPr>
            <a:r>
              <a:rPr lang="sr-Cyrl-RS" b="1" dirty="0" smtClean="0"/>
              <a:t>НЕАДЕКВАТНА  И НЕСВРСИСХОДНА ПРИМЕНА СУПЛЕМЕНАТА</a:t>
            </a:r>
          </a:p>
          <a:p>
            <a:pPr marL="285750" indent="-285750">
              <a:lnSpc>
                <a:spcPct val="150000"/>
              </a:lnSpc>
              <a:buFont typeface="Wingdings" pitchFamily="2" charset="2"/>
              <a:buChar char="q"/>
              <a:defRPr/>
            </a:pPr>
            <a:r>
              <a:rPr lang="sr-Cyrl-RS" b="1" dirty="0" smtClean="0"/>
              <a:t>НЕДОСТАТАК ПОЈЕДИНИХ МАКРО И МИКРОНУТРИЈИЈЕНАТА</a:t>
            </a:r>
          </a:p>
          <a:p>
            <a:pPr marL="285750" indent="-285750">
              <a:lnSpc>
                <a:spcPct val="150000"/>
              </a:lnSpc>
              <a:buFont typeface="Wingdings" pitchFamily="2" charset="2"/>
              <a:buChar char="q"/>
              <a:defRPr/>
            </a:pPr>
            <a:r>
              <a:rPr lang="sr-Cyrl-RS" b="1" dirty="0" smtClean="0"/>
              <a:t>ПОВЕЋАНЕ ПОТРЕБЕ</a:t>
            </a:r>
          </a:p>
          <a:p>
            <a:pPr marL="285750" indent="-285750">
              <a:lnSpc>
                <a:spcPct val="150000"/>
              </a:lnSpc>
              <a:buFont typeface="Wingdings" pitchFamily="2" charset="2"/>
              <a:buChar char="q"/>
              <a:defRPr/>
            </a:pPr>
            <a:r>
              <a:rPr lang="sr-Cyrl-RS" b="1" dirty="0" smtClean="0"/>
              <a:t>ИНДИВИДУАЛНИ  А НЕ ГРУПНИ ИЛИ ЕКИПНИ ПРИСТУП</a:t>
            </a:r>
          </a:p>
          <a:p>
            <a:pPr marL="285750" indent="-285750">
              <a:lnSpc>
                <a:spcPct val="150000"/>
              </a:lnSpc>
              <a:buFont typeface="Wingdings" pitchFamily="2" charset="2"/>
              <a:buChar char="q"/>
              <a:defRPr/>
            </a:pPr>
            <a:r>
              <a:rPr lang="sr-Cyrl-CS" b="1" dirty="0"/>
              <a:t>СВАКИ</a:t>
            </a:r>
            <a:r>
              <a:rPr lang="sr-Latn-CS" b="1" dirty="0"/>
              <a:t> </a:t>
            </a:r>
            <a:r>
              <a:rPr lang="sr-Cyrl-CS" b="1" dirty="0"/>
              <a:t>СПОРТ</a:t>
            </a:r>
            <a:r>
              <a:rPr lang="sr-Latn-CS" b="1" dirty="0"/>
              <a:t> </a:t>
            </a:r>
            <a:r>
              <a:rPr lang="sr-Cyrl-CS" b="1" dirty="0"/>
              <a:t>И</a:t>
            </a:r>
            <a:r>
              <a:rPr lang="sr-Latn-CS" b="1" dirty="0"/>
              <a:t> </a:t>
            </a:r>
            <a:r>
              <a:rPr lang="sr-Cyrl-CS" b="1" dirty="0"/>
              <a:t>СВАКИ</a:t>
            </a:r>
            <a:r>
              <a:rPr lang="sr-Latn-CS" b="1" dirty="0"/>
              <a:t> </a:t>
            </a:r>
            <a:r>
              <a:rPr lang="sr-Cyrl-CS" b="1" dirty="0"/>
              <a:t>СПОРТИСТА</a:t>
            </a:r>
            <a:r>
              <a:rPr lang="sr-Latn-CS" b="1" dirty="0"/>
              <a:t> </a:t>
            </a:r>
            <a:r>
              <a:rPr lang="sr-Cyrl-CS" b="1" dirty="0"/>
              <a:t>ИМА</a:t>
            </a:r>
            <a:r>
              <a:rPr lang="sr-Latn-CS" b="1" dirty="0"/>
              <a:t> </a:t>
            </a:r>
            <a:r>
              <a:rPr lang="sr-Cyrl-CS" b="1" dirty="0"/>
              <a:t>ЈЕДИНСТВЕН</a:t>
            </a:r>
            <a:r>
              <a:rPr lang="sr-Latn-CS" b="1" dirty="0"/>
              <a:t> </a:t>
            </a:r>
            <a:r>
              <a:rPr lang="sr-Cyrl-CS" b="1" dirty="0"/>
              <a:t>НИЗ</a:t>
            </a:r>
            <a:r>
              <a:rPr lang="sr-Latn-CS" b="1" dirty="0"/>
              <a:t> </a:t>
            </a:r>
            <a:r>
              <a:rPr lang="sr-Cyrl-RS" b="1" dirty="0" smtClean="0"/>
              <a:t>НУТРИТИВНИХ </a:t>
            </a:r>
            <a:r>
              <a:rPr lang="sr-Cyrl-CS" b="1" dirty="0" smtClean="0"/>
              <a:t>ПОТРЕБА</a:t>
            </a:r>
            <a:r>
              <a:rPr lang="sr-Latn-CS" b="1" dirty="0" smtClean="0"/>
              <a:t> </a:t>
            </a:r>
            <a:r>
              <a:rPr lang="sr-Cyrl-CS" b="1" dirty="0"/>
              <a:t>И</a:t>
            </a:r>
            <a:r>
              <a:rPr lang="sr-Latn-CS" b="1" dirty="0"/>
              <a:t> </a:t>
            </a:r>
            <a:r>
              <a:rPr lang="sr-Cyrl-CS" b="1" dirty="0"/>
              <a:t>ЦИЉЕВА</a:t>
            </a:r>
            <a:endParaRPr lang="en-US" b="1" dirty="0"/>
          </a:p>
          <a:p>
            <a:pPr>
              <a:lnSpc>
                <a:spcPct val="150000"/>
              </a:lnSpc>
              <a:buFontTx/>
              <a:buChar char="•"/>
              <a:defRPr/>
            </a:pPr>
            <a:endParaRPr lang="sr-Cyrl-RS" b="1" dirty="0" smtClean="0">
              <a:solidFill>
                <a:schemeClr val="hlink"/>
              </a:solidFill>
            </a:endParaRPr>
          </a:p>
          <a:p>
            <a:pPr>
              <a:lnSpc>
                <a:spcPct val="150000"/>
              </a:lnSpc>
              <a:buFontTx/>
              <a:buChar char="•"/>
              <a:defRPr/>
            </a:pPr>
            <a:endParaRPr lang="en-US" b="1" dirty="0">
              <a:solidFill>
                <a:schemeClr val="hlink"/>
              </a:solidFill>
            </a:endParaRPr>
          </a:p>
        </p:txBody>
      </p:sp>
      <p:sp>
        <p:nvSpPr>
          <p:cNvPr id="3" name="Rectangle 2"/>
          <p:cNvSpPr/>
          <p:nvPr/>
        </p:nvSpPr>
        <p:spPr>
          <a:xfrm>
            <a:off x="1691680" y="476672"/>
            <a:ext cx="590465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ПРОБЛЕМИ</a:t>
            </a:r>
            <a:endParaRPr lang="sr-Latn-RS" dirty="0"/>
          </a:p>
        </p:txBody>
      </p:sp>
    </p:spTree>
    <p:extLst>
      <p:ext uri="{BB962C8B-B14F-4D97-AF65-F5344CB8AC3E}">
        <p14:creationId xmlns="" xmlns:p14="http://schemas.microsoft.com/office/powerpoint/2010/main" val="309355633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itle 1"/>
          <p:cNvSpPr>
            <a:spLocks noGrp="1"/>
          </p:cNvSpPr>
          <p:nvPr>
            <p:ph type="title" idx="4294967295"/>
          </p:nvPr>
        </p:nvSpPr>
        <p:spPr/>
        <p:txBody>
          <a:bodyPr/>
          <a:lstStyle/>
          <a:p>
            <a:r>
              <a:rPr lang="sr-Latn-CS" sz="1800" b="1" smtClean="0"/>
              <a:t>Утрошак калорија код одређених врста активности у току 30 минута </a:t>
            </a:r>
            <a:r>
              <a:rPr lang="en-US" sz="1800" b="1" smtClean="0"/>
              <a:t/>
            </a:r>
            <a:br>
              <a:rPr lang="en-US" sz="1800" b="1" smtClean="0"/>
            </a:br>
            <a:endParaRPr lang="en-US" sz="1800" b="1" smtClean="0"/>
          </a:p>
        </p:txBody>
      </p:sp>
      <p:sp>
        <p:nvSpPr>
          <p:cNvPr id="187395" name="Content Placeholder 2"/>
          <p:cNvSpPr>
            <a:spLocks noGrp="1"/>
          </p:cNvSpPr>
          <p:nvPr>
            <p:ph idx="4294967295"/>
          </p:nvPr>
        </p:nvSpPr>
        <p:spPr>
          <a:xfrm>
            <a:off x="457200" y="1916113"/>
            <a:ext cx="8229600" cy="4941887"/>
          </a:xfrm>
        </p:spPr>
        <p:txBody>
          <a:bodyPr/>
          <a:lstStyle/>
          <a:p>
            <a:pPr>
              <a:lnSpc>
                <a:spcPct val="80000"/>
              </a:lnSpc>
            </a:pPr>
            <a:r>
              <a:rPr lang="en-US" sz="2000" smtClean="0"/>
              <a:t>Спорт</a:t>
            </a:r>
            <a:r>
              <a:rPr lang="sr-Latn-CS" sz="2000" smtClean="0"/>
              <a:t>                                                 	</a:t>
            </a:r>
            <a:r>
              <a:rPr lang="en-US" sz="2000" smtClean="0"/>
              <a:t>kcal</a:t>
            </a:r>
          </a:p>
          <a:p>
            <a:pPr>
              <a:lnSpc>
                <a:spcPct val="80000"/>
              </a:lnSpc>
            </a:pPr>
            <a:r>
              <a:rPr lang="sr-Latn-CS" sz="2000" smtClean="0"/>
              <a:t>Скијање                                              </a:t>
            </a:r>
            <a:r>
              <a:rPr lang="en-US" sz="2000" smtClean="0"/>
              <a:t>           </a:t>
            </a:r>
            <a:r>
              <a:rPr lang="sr-Latn-CS" sz="2000" smtClean="0"/>
              <a:t> </a:t>
            </a:r>
            <a:r>
              <a:rPr lang="en-US" sz="2000" smtClean="0"/>
              <a:t>600</a:t>
            </a:r>
          </a:p>
          <a:p>
            <a:pPr>
              <a:lnSpc>
                <a:spcPct val="80000"/>
              </a:lnSpc>
            </a:pPr>
            <a:r>
              <a:rPr lang="sr-Latn-CS" sz="2000" smtClean="0"/>
              <a:t>Кошарка                                             </a:t>
            </a:r>
            <a:r>
              <a:rPr lang="en-US" sz="2000" smtClean="0"/>
              <a:t>           </a:t>
            </a:r>
            <a:r>
              <a:rPr lang="sr-Latn-CS" sz="2000" smtClean="0"/>
              <a:t> </a:t>
            </a:r>
            <a:r>
              <a:rPr lang="en-US" sz="2000" smtClean="0"/>
              <a:t>600</a:t>
            </a:r>
          </a:p>
          <a:p>
            <a:pPr>
              <a:lnSpc>
                <a:spcPct val="80000"/>
              </a:lnSpc>
            </a:pPr>
            <a:r>
              <a:rPr lang="sr-Latn-CS" sz="2000" smtClean="0"/>
              <a:t>трчање (8.5 км/)                               	</a:t>
            </a:r>
            <a:r>
              <a:rPr lang="en-US" sz="2000" smtClean="0"/>
              <a:t>570</a:t>
            </a:r>
          </a:p>
          <a:p>
            <a:pPr>
              <a:lnSpc>
                <a:spcPct val="80000"/>
              </a:lnSpc>
            </a:pPr>
            <a:r>
              <a:rPr lang="sr-Latn-CS" sz="2000" smtClean="0"/>
              <a:t>Прескок                                             </a:t>
            </a:r>
            <a:r>
              <a:rPr lang="en-US" sz="2000" smtClean="0"/>
              <a:t>           </a:t>
            </a:r>
            <a:r>
              <a:rPr lang="sr-Latn-CS" sz="2000" smtClean="0"/>
              <a:t>  </a:t>
            </a:r>
            <a:r>
              <a:rPr lang="en-US" sz="2000" smtClean="0"/>
              <a:t>550</a:t>
            </a:r>
          </a:p>
          <a:p>
            <a:pPr>
              <a:lnSpc>
                <a:spcPct val="80000"/>
              </a:lnSpc>
            </a:pPr>
            <a:r>
              <a:rPr lang="sr-Latn-CS" sz="2000" smtClean="0"/>
              <a:t>Пливање                                            </a:t>
            </a:r>
            <a:r>
              <a:rPr lang="en-US" sz="2000" smtClean="0"/>
              <a:t>         </a:t>
            </a:r>
            <a:r>
              <a:rPr lang="sr-Latn-CS" sz="2000" smtClean="0"/>
              <a:t>  </a:t>
            </a:r>
            <a:r>
              <a:rPr lang="en-US" sz="2000" smtClean="0"/>
              <a:t>500</a:t>
            </a:r>
          </a:p>
          <a:p>
            <a:pPr>
              <a:lnSpc>
                <a:spcPct val="80000"/>
              </a:lnSpc>
            </a:pPr>
            <a:r>
              <a:rPr lang="sr-Latn-CS" sz="2000" smtClean="0"/>
              <a:t>Планинарење                                     </a:t>
            </a:r>
            <a:r>
              <a:rPr lang="en-US" sz="2000" smtClean="0"/>
              <a:t>        </a:t>
            </a:r>
            <a:r>
              <a:rPr lang="sr-Latn-CS" sz="2000" smtClean="0"/>
              <a:t> </a:t>
            </a:r>
            <a:r>
              <a:rPr lang="en-US" sz="2000" smtClean="0"/>
              <a:t>500</a:t>
            </a:r>
          </a:p>
          <a:p>
            <a:pPr>
              <a:lnSpc>
                <a:spcPct val="80000"/>
              </a:lnSpc>
            </a:pPr>
            <a:r>
              <a:rPr lang="sr-Latn-CS" sz="2000" smtClean="0"/>
              <a:t>тешке гимнастичке в.                        	</a:t>
            </a:r>
            <a:r>
              <a:rPr lang="en-US" sz="2000" smtClean="0"/>
              <a:t>450</a:t>
            </a:r>
          </a:p>
          <a:p>
            <a:pPr>
              <a:lnSpc>
                <a:spcPct val="80000"/>
              </a:lnSpc>
            </a:pPr>
            <a:r>
              <a:rPr lang="sr-Latn-CS" sz="2000" smtClean="0"/>
              <a:t>вожња бициклом                               </a:t>
            </a:r>
            <a:r>
              <a:rPr lang="en-US" sz="2000" smtClean="0"/>
              <a:t>        </a:t>
            </a:r>
            <a:r>
              <a:rPr lang="sr-Latn-CS" sz="2000" smtClean="0"/>
              <a:t> </a:t>
            </a:r>
            <a:r>
              <a:rPr lang="en-US" sz="2000" smtClean="0"/>
              <a:t>410</a:t>
            </a:r>
          </a:p>
          <a:p>
            <a:pPr>
              <a:lnSpc>
                <a:spcPct val="80000"/>
              </a:lnSpc>
            </a:pPr>
            <a:r>
              <a:rPr lang="sr-Latn-CS" sz="2000" smtClean="0"/>
              <a:t>брзо ходање (6 км/х)                    	</a:t>
            </a:r>
            <a:r>
              <a:rPr lang="en-US" sz="2000" smtClean="0"/>
              <a:t>300</a:t>
            </a:r>
          </a:p>
          <a:p>
            <a:pPr>
              <a:lnSpc>
                <a:spcPct val="80000"/>
              </a:lnSpc>
            </a:pPr>
            <a:r>
              <a:rPr lang="sr-Latn-CS" sz="2000" smtClean="0"/>
              <a:t>вежбе на гимнастичким справама  	</a:t>
            </a:r>
            <a:r>
              <a:rPr lang="en-US" sz="2000" smtClean="0"/>
              <a:t>290</a:t>
            </a:r>
          </a:p>
          <a:p>
            <a:pPr>
              <a:lnSpc>
                <a:spcPct val="80000"/>
              </a:lnSpc>
            </a:pPr>
            <a:r>
              <a:rPr lang="sr-Latn-CS" sz="2000" smtClean="0"/>
              <a:t>лагани ход (4.2 км/х)                       	</a:t>
            </a:r>
            <a:r>
              <a:rPr lang="en-US" sz="2000" smtClean="0"/>
              <a:t>200</a:t>
            </a:r>
          </a:p>
          <a:p>
            <a:pPr>
              <a:lnSpc>
                <a:spcPct val="80000"/>
              </a:lnSpc>
            </a:pPr>
            <a:r>
              <a:rPr lang="sr-Latn-CS" sz="2000" smtClean="0"/>
              <a:t>лаке гимнастичке вежбе                    </a:t>
            </a:r>
            <a:r>
              <a:rPr lang="en-US" sz="2000" smtClean="0"/>
              <a:t>        170</a:t>
            </a:r>
          </a:p>
          <a:p>
            <a:pPr>
              <a:lnSpc>
                <a:spcPct val="80000"/>
              </a:lnSpc>
            </a:pPr>
            <a:endParaRPr lang="en-US" sz="2000" smtClean="0"/>
          </a:p>
        </p:txBody>
      </p:sp>
    </p:spTree>
    <p:extLst>
      <p:ext uri="{BB962C8B-B14F-4D97-AF65-F5344CB8AC3E}">
        <p14:creationId xmlns="" xmlns:p14="http://schemas.microsoft.com/office/powerpoint/2010/main" val="3218007135"/>
      </p:ext>
    </p:extLst>
  </p:cSld>
  <p:clrMapOvr>
    <a:masterClrMapping/>
  </p:clrMapOvr>
  <p:transition>
    <p:pull dir="u"/>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pPr eaLnBrk="1" hangingPunct="1">
              <a:defRPr/>
            </a:pPr>
            <a:r>
              <a:rPr lang="sr-Cyrl-CS" sz="2800" dirty="0" smtClean="0"/>
              <a:t>ПРЕПОРУКЕ</a:t>
            </a:r>
            <a:r>
              <a:rPr lang="en-US" sz="2800" dirty="0" smtClean="0"/>
              <a:t> </a:t>
            </a:r>
            <a:r>
              <a:rPr lang="sr-Cyrl-CS" sz="2800" dirty="0" smtClean="0"/>
              <a:t>ЗА</a:t>
            </a:r>
            <a:r>
              <a:rPr lang="en-US" sz="2800" dirty="0" smtClean="0"/>
              <a:t> </a:t>
            </a:r>
            <a:r>
              <a:rPr lang="sr-Cyrl-CS" sz="2800" dirty="0" smtClean="0"/>
              <a:t>УНОС</a:t>
            </a:r>
            <a:r>
              <a:rPr lang="en-US" sz="2800" dirty="0" smtClean="0"/>
              <a:t> </a:t>
            </a:r>
            <a:r>
              <a:rPr lang="sr-Cyrl-CS" sz="2800" dirty="0" smtClean="0"/>
              <a:t>МАКРОНУТРИЈЕНАТА</a:t>
            </a:r>
            <a:endParaRPr lang="en-US" sz="2800" dirty="0" smtClean="0"/>
          </a:p>
        </p:txBody>
      </p:sp>
      <p:sp>
        <p:nvSpPr>
          <p:cNvPr id="43014" name="Rectangle 6"/>
          <p:cNvSpPr>
            <a:spLocks noGrp="1" noChangeArrowheads="1"/>
          </p:cNvSpPr>
          <p:nvPr>
            <p:ph type="body" idx="1"/>
          </p:nvPr>
        </p:nvSpPr>
        <p:spPr>
          <a:xfrm>
            <a:off x="395288" y="1573213"/>
            <a:ext cx="8229600" cy="3886200"/>
          </a:xfrm>
        </p:spPr>
        <p:txBody>
          <a:bodyPr/>
          <a:lstStyle/>
          <a:p>
            <a:pPr eaLnBrk="1" hangingPunct="1">
              <a:buSzPct val="75000"/>
              <a:buFontTx/>
              <a:buChar char="•"/>
              <a:defRPr/>
            </a:pPr>
            <a:r>
              <a:rPr lang="sr-Cyrl-CS" sz="2400" b="1" dirty="0" smtClean="0"/>
              <a:t>УГЉЕНИ</a:t>
            </a:r>
            <a:r>
              <a:rPr lang="sr-Latn-CS" sz="2400" b="1" dirty="0" smtClean="0"/>
              <a:t> </a:t>
            </a:r>
            <a:r>
              <a:rPr lang="sr-Cyrl-CS" sz="2400" b="1" dirty="0" smtClean="0"/>
              <a:t>ХИДРАТИ</a:t>
            </a:r>
            <a:r>
              <a:rPr lang="sr-Latn-CS" sz="2400" b="1" dirty="0" smtClean="0"/>
              <a:t> - 55-6</a:t>
            </a:r>
            <a:r>
              <a:rPr lang="en-US" sz="2400" b="1" dirty="0" smtClean="0"/>
              <a:t>5</a:t>
            </a:r>
            <a:r>
              <a:rPr lang="sr-Latn-CS" sz="2400" b="1" dirty="0" smtClean="0"/>
              <a:t>% </a:t>
            </a:r>
            <a:r>
              <a:rPr lang="sr-Cyrl-CS" sz="2400" b="1" dirty="0" smtClean="0"/>
              <a:t>УКУПНЕ</a:t>
            </a:r>
            <a:r>
              <a:rPr lang="sr-Latn-CS" sz="2400" b="1" dirty="0" smtClean="0"/>
              <a:t> </a:t>
            </a:r>
            <a:r>
              <a:rPr lang="sr-Cyrl-CS" sz="2400" b="1" dirty="0" smtClean="0"/>
              <a:t>КОЛИЧИНЕ</a:t>
            </a:r>
            <a:r>
              <a:rPr lang="sr-Latn-CS" sz="2400" b="1" dirty="0" smtClean="0"/>
              <a:t> </a:t>
            </a:r>
            <a:r>
              <a:rPr lang="en-US" sz="2400" b="1" dirty="0" smtClean="0"/>
              <a:t>kcal</a:t>
            </a:r>
            <a:endParaRPr lang="sr-Latn-CS" sz="2400" b="1" dirty="0" smtClean="0"/>
          </a:p>
          <a:p>
            <a:pPr eaLnBrk="1" hangingPunct="1">
              <a:buSzPct val="75000"/>
              <a:buFontTx/>
              <a:buChar char="•"/>
              <a:defRPr/>
            </a:pPr>
            <a:r>
              <a:rPr lang="sr-Cyrl-CS" sz="2400" b="1" dirty="0" smtClean="0"/>
              <a:t>МАСТИ</a:t>
            </a:r>
            <a:r>
              <a:rPr lang="sr-Latn-CS" sz="2400" b="1" dirty="0" smtClean="0"/>
              <a:t> - </a:t>
            </a:r>
            <a:r>
              <a:rPr lang="sr-Cyrl-RS" sz="2400" b="1" dirty="0" smtClean="0"/>
              <a:t>до</a:t>
            </a:r>
            <a:r>
              <a:rPr lang="sr-Latn-CS" sz="2400" b="1" dirty="0" smtClean="0"/>
              <a:t> 30% </a:t>
            </a:r>
            <a:r>
              <a:rPr lang="sr-Cyrl-CS" sz="2400" b="1" dirty="0" smtClean="0"/>
              <a:t>ОД</a:t>
            </a:r>
            <a:r>
              <a:rPr lang="sr-Latn-CS" sz="2400" b="1" dirty="0" smtClean="0"/>
              <a:t> </a:t>
            </a:r>
            <a:r>
              <a:rPr lang="sr-Cyrl-CS" sz="2400" b="1" dirty="0" smtClean="0"/>
              <a:t>УКУПНЕ</a:t>
            </a:r>
            <a:r>
              <a:rPr lang="sr-Latn-CS" sz="2400" b="1" dirty="0" smtClean="0"/>
              <a:t> </a:t>
            </a:r>
            <a:r>
              <a:rPr lang="sr-Cyrl-CS" sz="2400" b="1" dirty="0" smtClean="0"/>
              <a:t>КОЛИЧИНЕ</a:t>
            </a:r>
            <a:r>
              <a:rPr lang="sr-Latn-CS" sz="2400" b="1" dirty="0" smtClean="0"/>
              <a:t> </a:t>
            </a:r>
            <a:r>
              <a:rPr lang="en-US" sz="2400" b="1" dirty="0" smtClean="0"/>
              <a:t>kcal</a:t>
            </a:r>
            <a:endParaRPr lang="sr-Latn-CS" sz="2400" b="1" dirty="0" smtClean="0"/>
          </a:p>
          <a:p>
            <a:pPr eaLnBrk="1" hangingPunct="1">
              <a:buSzPct val="75000"/>
              <a:buFontTx/>
              <a:buChar char="•"/>
              <a:defRPr/>
            </a:pPr>
            <a:r>
              <a:rPr lang="sr-Cyrl-CS" sz="2400" b="1" dirty="0" smtClean="0"/>
              <a:t>ПРОТЕИНИ</a:t>
            </a:r>
            <a:r>
              <a:rPr lang="sr-Latn-CS" sz="2400" b="1" dirty="0" smtClean="0"/>
              <a:t> - 10-15% </a:t>
            </a:r>
            <a:r>
              <a:rPr lang="sr-Cyrl-CS" sz="2400" b="1" dirty="0" smtClean="0"/>
              <a:t>УКУПНЕ</a:t>
            </a:r>
            <a:r>
              <a:rPr lang="sr-Latn-CS" sz="2400" b="1" dirty="0" smtClean="0"/>
              <a:t> </a:t>
            </a:r>
            <a:r>
              <a:rPr lang="sr-Cyrl-CS" sz="2400" b="1" dirty="0" smtClean="0"/>
              <a:t>КОЛИЧИНЕ</a:t>
            </a:r>
            <a:r>
              <a:rPr lang="sr-Latn-CS" sz="2400" b="1" dirty="0" smtClean="0"/>
              <a:t> </a:t>
            </a:r>
            <a:r>
              <a:rPr lang="en-US" sz="2400" b="1" dirty="0" smtClean="0"/>
              <a:t>kcal</a:t>
            </a:r>
          </a:p>
          <a:p>
            <a:pPr eaLnBrk="1" hangingPunct="1">
              <a:lnSpc>
                <a:spcPct val="90000"/>
              </a:lnSpc>
              <a:defRPr/>
            </a:pPr>
            <a:endParaRPr lang="en-US" sz="2400" b="1" dirty="0" smtClean="0">
              <a:solidFill>
                <a:schemeClr val="hlink"/>
              </a:solidFill>
            </a:endParaRPr>
          </a:p>
        </p:txBody>
      </p:sp>
    </p:spTree>
    <p:extLst>
      <p:ext uri="{BB962C8B-B14F-4D97-AF65-F5344CB8AC3E}">
        <p14:creationId xmlns="" xmlns:p14="http://schemas.microsoft.com/office/powerpoint/2010/main" val="138190769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pPr eaLnBrk="1" hangingPunct="1">
              <a:defRPr/>
            </a:pPr>
            <a:r>
              <a:rPr lang="sr-Cyrl-CS" sz="2800" dirty="0" smtClean="0"/>
              <a:t>АМИНОКИСЕЛИНЕ</a:t>
            </a:r>
            <a:endParaRPr lang="en-US" sz="2800" dirty="0" smtClean="0"/>
          </a:p>
        </p:txBody>
      </p:sp>
      <p:sp>
        <p:nvSpPr>
          <p:cNvPr id="47107" name="Rectangle 3"/>
          <p:cNvSpPr>
            <a:spLocks noGrp="1" noChangeArrowheads="1"/>
          </p:cNvSpPr>
          <p:nvPr>
            <p:ph type="body" idx="1"/>
          </p:nvPr>
        </p:nvSpPr>
        <p:spPr>
          <a:xfrm>
            <a:off x="800100" y="1397000"/>
            <a:ext cx="7848600" cy="4525963"/>
          </a:xfrm>
        </p:spPr>
        <p:txBody>
          <a:bodyPr>
            <a:normAutofit fontScale="70000" lnSpcReduction="20000"/>
          </a:bodyPr>
          <a:lstStyle/>
          <a:p>
            <a:pPr eaLnBrk="1" hangingPunct="1">
              <a:lnSpc>
                <a:spcPct val="90000"/>
              </a:lnSpc>
              <a:buFont typeface="Wingdings" pitchFamily="2" charset="2"/>
              <a:buNone/>
            </a:pPr>
            <a:r>
              <a:rPr lang="sr-Cyrl-CS" sz="2400" b="1" u="sng" dirty="0" smtClean="0">
                <a:effectLst/>
              </a:rPr>
              <a:t>ЕСЕНЦИЈАЛНЕ</a:t>
            </a:r>
            <a:r>
              <a:rPr lang="sr-Latn-CS" sz="2400" b="1" dirty="0" smtClean="0">
                <a:effectLst/>
              </a:rPr>
              <a:t>		</a:t>
            </a:r>
            <a:r>
              <a:rPr lang="sr-Cyrl-CS" sz="2400" b="1" u="sng" dirty="0" smtClean="0">
                <a:effectLst/>
              </a:rPr>
              <a:t>НЕЕСЕНЦИЈАЛНЕ</a:t>
            </a:r>
            <a:r>
              <a:rPr lang="sr-Latn-CS" sz="2400" b="1" u="sng" dirty="0" smtClean="0">
                <a:effectLst/>
              </a:rPr>
              <a:t> </a:t>
            </a:r>
          </a:p>
          <a:p>
            <a:pPr eaLnBrk="1" hangingPunct="1">
              <a:lnSpc>
                <a:spcPct val="90000"/>
              </a:lnSpc>
              <a:buFont typeface="Wingdings" pitchFamily="2" charset="2"/>
              <a:buNone/>
            </a:pPr>
            <a:r>
              <a:rPr lang="sr-Cyrl-CS" sz="2400" b="1" dirty="0" smtClean="0">
                <a:effectLst/>
              </a:rPr>
              <a:t>ТРЕОНИН</a:t>
            </a:r>
            <a:r>
              <a:rPr lang="sr-Latn-CS" sz="2400" b="1" dirty="0" smtClean="0">
                <a:effectLst/>
              </a:rPr>
              <a:t>			</a:t>
            </a:r>
            <a:r>
              <a:rPr lang="sr-Cyrl-CS" sz="2400" b="1" dirty="0" smtClean="0">
                <a:effectLst/>
              </a:rPr>
              <a:t>ГЛИЦИН</a:t>
            </a:r>
            <a:endParaRPr lang="sr-Latn-CS" sz="2400" b="1" dirty="0" smtClean="0">
              <a:effectLst/>
            </a:endParaRPr>
          </a:p>
          <a:p>
            <a:pPr eaLnBrk="1" hangingPunct="1">
              <a:lnSpc>
                <a:spcPct val="90000"/>
              </a:lnSpc>
              <a:buFont typeface="Wingdings" pitchFamily="2" charset="2"/>
              <a:buNone/>
            </a:pPr>
            <a:r>
              <a:rPr lang="sr-Cyrl-CS" sz="2400" b="1" dirty="0" smtClean="0">
                <a:effectLst/>
              </a:rPr>
              <a:t>ЛИЗИН</a:t>
            </a:r>
            <a:r>
              <a:rPr lang="sr-Latn-CS" sz="2400" b="1" dirty="0" smtClean="0">
                <a:effectLst/>
              </a:rPr>
              <a:t>		</a:t>
            </a:r>
            <a:r>
              <a:rPr lang="sr-Cyrl-RS" sz="2400" b="1" dirty="0"/>
              <a:t> </a:t>
            </a:r>
            <a:r>
              <a:rPr lang="sr-Cyrl-RS" sz="2400" b="1" dirty="0" smtClean="0"/>
              <a:t>                  </a:t>
            </a:r>
            <a:r>
              <a:rPr lang="sr-Cyrl-CS" sz="2400" b="1" dirty="0" smtClean="0">
                <a:effectLst/>
              </a:rPr>
              <a:t>ПРОЛИН</a:t>
            </a:r>
            <a:endParaRPr lang="sr-Latn-CS" sz="2400" b="1" dirty="0" smtClean="0">
              <a:effectLst/>
            </a:endParaRPr>
          </a:p>
          <a:p>
            <a:pPr eaLnBrk="1" hangingPunct="1">
              <a:lnSpc>
                <a:spcPct val="90000"/>
              </a:lnSpc>
              <a:buFont typeface="Wingdings" pitchFamily="2" charset="2"/>
              <a:buNone/>
            </a:pPr>
            <a:r>
              <a:rPr lang="sr-Cyrl-CS" sz="2400" b="1" dirty="0" smtClean="0">
                <a:effectLst/>
              </a:rPr>
              <a:t>МЕТИОНИН</a:t>
            </a:r>
            <a:r>
              <a:rPr lang="sr-Latn-CS" sz="2400" b="1" dirty="0" smtClean="0">
                <a:effectLst/>
              </a:rPr>
              <a:t>		</a:t>
            </a:r>
            <a:r>
              <a:rPr lang="sr-Cyrl-CS" sz="2400" b="1" dirty="0" smtClean="0">
                <a:effectLst/>
              </a:rPr>
              <a:t>АЛАНИН</a:t>
            </a:r>
            <a:endParaRPr lang="sr-Latn-CS" sz="2400" b="1" dirty="0" smtClean="0">
              <a:effectLst/>
            </a:endParaRPr>
          </a:p>
          <a:p>
            <a:pPr eaLnBrk="1" hangingPunct="1">
              <a:lnSpc>
                <a:spcPct val="90000"/>
              </a:lnSpc>
              <a:buFont typeface="Wingdings" pitchFamily="2" charset="2"/>
              <a:buNone/>
            </a:pPr>
            <a:r>
              <a:rPr lang="sr-Cyrl-CS" sz="2400" b="1" dirty="0" smtClean="0">
                <a:effectLst/>
              </a:rPr>
              <a:t>АРГИНИН</a:t>
            </a:r>
            <a:r>
              <a:rPr lang="sr-Latn-CS" sz="2400" b="1" dirty="0" smtClean="0">
                <a:effectLst/>
              </a:rPr>
              <a:t>			</a:t>
            </a:r>
            <a:r>
              <a:rPr lang="sr-Cyrl-CS" sz="2400" b="1" dirty="0" smtClean="0">
                <a:effectLst/>
              </a:rPr>
              <a:t>СЕРИН</a:t>
            </a:r>
            <a:endParaRPr lang="sr-Latn-CS" sz="2400" b="1" dirty="0" smtClean="0">
              <a:effectLst/>
            </a:endParaRPr>
          </a:p>
          <a:p>
            <a:pPr eaLnBrk="1" hangingPunct="1">
              <a:lnSpc>
                <a:spcPct val="90000"/>
              </a:lnSpc>
              <a:buFont typeface="Wingdings" pitchFamily="2" charset="2"/>
              <a:buNone/>
            </a:pPr>
            <a:r>
              <a:rPr lang="sr-Cyrl-CS" sz="2400" b="1" dirty="0" smtClean="0">
                <a:effectLst/>
              </a:rPr>
              <a:t>ВАЛИН</a:t>
            </a:r>
            <a:r>
              <a:rPr lang="sr-Latn-CS" sz="2400" b="1" dirty="0" smtClean="0">
                <a:effectLst/>
              </a:rPr>
              <a:t>			</a:t>
            </a:r>
            <a:r>
              <a:rPr lang="sr-Cyrl-CS" sz="2400" b="1" dirty="0" smtClean="0">
                <a:effectLst/>
              </a:rPr>
              <a:t>ЦИСТЕИН</a:t>
            </a:r>
            <a:endParaRPr lang="sr-Latn-CS" sz="2400" b="1" dirty="0" smtClean="0">
              <a:effectLst/>
            </a:endParaRPr>
          </a:p>
          <a:p>
            <a:pPr eaLnBrk="1" hangingPunct="1">
              <a:lnSpc>
                <a:spcPct val="90000"/>
              </a:lnSpc>
              <a:buFont typeface="Wingdings" pitchFamily="2" charset="2"/>
              <a:buNone/>
            </a:pPr>
            <a:r>
              <a:rPr lang="sr-Cyrl-CS" sz="2400" b="1" dirty="0" smtClean="0">
                <a:effectLst/>
              </a:rPr>
              <a:t>ФЕНИЛ</a:t>
            </a:r>
            <a:r>
              <a:rPr lang="sr-Latn-CS" sz="2400" b="1" dirty="0" smtClean="0">
                <a:effectLst/>
              </a:rPr>
              <a:t> - </a:t>
            </a:r>
            <a:r>
              <a:rPr lang="sr-Cyrl-CS" sz="2400" b="1" dirty="0" smtClean="0">
                <a:effectLst/>
              </a:rPr>
              <a:t>АЛАНИН</a:t>
            </a:r>
            <a:r>
              <a:rPr lang="sr-Latn-CS" sz="2400" b="1" dirty="0" smtClean="0">
                <a:effectLst/>
              </a:rPr>
              <a:t>		</a:t>
            </a:r>
            <a:r>
              <a:rPr lang="sr-Cyrl-CS" sz="2400" b="1" dirty="0" smtClean="0">
                <a:effectLst/>
              </a:rPr>
              <a:t>АСПАРАГИНСКА</a:t>
            </a:r>
            <a:r>
              <a:rPr lang="sr-Latn-CS" sz="2400" b="1" dirty="0" smtClean="0">
                <a:effectLst/>
              </a:rPr>
              <a:t> </a:t>
            </a:r>
            <a:r>
              <a:rPr lang="sr-Cyrl-CS" sz="2400" b="1" dirty="0" smtClean="0">
                <a:effectLst/>
              </a:rPr>
              <a:t>КИСЕЛИНА</a:t>
            </a:r>
            <a:endParaRPr lang="sr-Latn-CS" sz="2400" b="1" dirty="0" smtClean="0">
              <a:effectLst/>
            </a:endParaRPr>
          </a:p>
          <a:p>
            <a:pPr eaLnBrk="1" hangingPunct="1">
              <a:lnSpc>
                <a:spcPct val="90000"/>
              </a:lnSpc>
              <a:buFont typeface="Wingdings" pitchFamily="2" charset="2"/>
              <a:buNone/>
            </a:pPr>
            <a:r>
              <a:rPr lang="sr-Cyrl-CS" sz="2400" b="1" dirty="0" smtClean="0">
                <a:effectLst/>
              </a:rPr>
              <a:t>ЛЕУЦИН</a:t>
            </a:r>
            <a:r>
              <a:rPr lang="sr-Latn-CS" sz="2400" b="1" dirty="0" smtClean="0">
                <a:effectLst/>
              </a:rPr>
              <a:t>			</a:t>
            </a:r>
            <a:r>
              <a:rPr lang="sr-Cyrl-CS" sz="2400" b="1" dirty="0" smtClean="0">
                <a:effectLst/>
              </a:rPr>
              <a:t>АСПАРАГИН</a:t>
            </a:r>
            <a:endParaRPr lang="sr-Latn-CS" sz="2400" b="1" dirty="0" smtClean="0">
              <a:effectLst/>
            </a:endParaRPr>
          </a:p>
          <a:p>
            <a:pPr eaLnBrk="1" hangingPunct="1">
              <a:lnSpc>
                <a:spcPct val="90000"/>
              </a:lnSpc>
              <a:buFont typeface="Wingdings" pitchFamily="2" charset="2"/>
              <a:buNone/>
            </a:pPr>
            <a:r>
              <a:rPr lang="sr-Cyrl-CS" sz="2400" b="1" dirty="0" smtClean="0">
                <a:effectLst/>
              </a:rPr>
              <a:t>ТРИПТОФАН</a:t>
            </a:r>
            <a:r>
              <a:rPr lang="sr-Latn-CS" sz="2400" b="1" dirty="0" smtClean="0">
                <a:effectLst/>
              </a:rPr>
              <a:t>		</a:t>
            </a:r>
            <a:r>
              <a:rPr lang="sr-Cyrl-CS" sz="2400" b="1" dirty="0" smtClean="0">
                <a:effectLst/>
              </a:rPr>
              <a:t>ГЛУТАМИНСКА</a:t>
            </a:r>
            <a:r>
              <a:rPr lang="sr-Latn-CS" sz="2400" b="1" dirty="0" smtClean="0">
                <a:effectLst/>
              </a:rPr>
              <a:t> </a:t>
            </a:r>
            <a:r>
              <a:rPr lang="sr-Cyrl-CS" sz="2400" b="1" dirty="0" smtClean="0">
                <a:effectLst/>
              </a:rPr>
              <a:t>КИСЕЛИНА</a:t>
            </a:r>
            <a:endParaRPr lang="sr-Latn-CS" sz="2400" b="1" dirty="0" smtClean="0">
              <a:effectLst/>
            </a:endParaRPr>
          </a:p>
          <a:p>
            <a:pPr eaLnBrk="1" hangingPunct="1">
              <a:lnSpc>
                <a:spcPct val="90000"/>
              </a:lnSpc>
              <a:buFont typeface="Wingdings" pitchFamily="2" charset="2"/>
              <a:buNone/>
            </a:pPr>
            <a:r>
              <a:rPr lang="sr-Cyrl-CS" sz="2400" b="1" dirty="0" smtClean="0">
                <a:effectLst/>
              </a:rPr>
              <a:t>ИЗОЛЕУЦИН</a:t>
            </a:r>
            <a:r>
              <a:rPr lang="sr-Latn-CS" sz="2400" b="1" dirty="0" smtClean="0">
                <a:effectLst/>
              </a:rPr>
              <a:t>		</a:t>
            </a:r>
            <a:r>
              <a:rPr lang="sr-Cyrl-CS" sz="2400" b="1" dirty="0" smtClean="0">
                <a:effectLst/>
              </a:rPr>
              <a:t>ГЛУТАМИН</a:t>
            </a:r>
            <a:endParaRPr lang="sr-Latn-CS" sz="2400" b="1" dirty="0" smtClean="0">
              <a:effectLst/>
            </a:endParaRPr>
          </a:p>
          <a:p>
            <a:pPr eaLnBrk="1" hangingPunct="1">
              <a:lnSpc>
                <a:spcPct val="90000"/>
              </a:lnSpc>
              <a:buFont typeface="Wingdings" pitchFamily="2" charset="2"/>
              <a:buNone/>
            </a:pPr>
            <a:r>
              <a:rPr lang="sr-Cyrl-CS" sz="2400" b="1" dirty="0" smtClean="0">
                <a:effectLst/>
              </a:rPr>
              <a:t>ХИСТИДИН</a:t>
            </a:r>
            <a:r>
              <a:rPr lang="sr-Latn-CS" sz="2400" b="1" dirty="0" smtClean="0">
                <a:effectLst/>
              </a:rPr>
              <a:t>		</a:t>
            </a:r>
            <a:r>
              <a:rPr lang="sr-Cyrl-CS" sz="2400" b="1" dirty="0" smtClean="0">
                <a:effectLst/>
              </a:rPr>
              <a:t>ТИРОЗИН</a:t>
            </a:r>
          </a:p>
          <a:p>
            <a:pPr eaLnBrk="1" hangingPunct="1">
              <a:lnSpc>
                <a:spcPct val="90000"/>
              </a:lnSpc>
              <a:buFont typeface="Wingdings" pitchFamily="2" charset="2"/>
              <a:buNone/>
            </a:pPr>
            <a:endParaRPr lang="sr-Latn-CS" sz="2400" b="1" dirty="0" smtClean="0">
              <a:effectLst/>
            </a:endParaRPr>
          </a:p>
          <a:p>
            <a:pPr marL="0" indent="0" algn="ctr">
              <a:lnSpc>
                <a:spcPct val="110000"/>
              </a:lnSpc>
              <a:buNone/>
              <a:defRPr/>
            </a:pPr>
            <a:r>
              <a:rPr lang="sr-Cyrl-CS" sz="2400" b="1" dirty="0"/>
              <a:t>ОЦЕНА</a:t>
            </a:r>
            <a:r>
              <a:rPr lang="en-US" sz="2400" b="1" dirty="0"/>
              <a:t> </a:t>
            </a:r>
            <a:r>
              <a:rPr lang="sr-Cyrl-CS" sz="2400" b="1" dirty="0"/>
              <a:t>КОМПЛЕТНОСТИ</a:t>
            </a:r>
            <a:r>
              <a:rPr lang="en-US" sz="2400" b="1" dirty="0"/>
              <a:t> </a:t>
            </a:r>
            <a:r>
              <a:rPr lang="sr-Cyrl-CS" sz="2400" b="1" dirty="0"/>
              <a:t>ПРОТЕИНА</a:t>
            </a:r>
            <a:r>
              <a:rPr lang="en-US" sz="2400" b="1" dirty="0"/>
              <a:t> </a:t>
            </a:r>
            <a:r>
              <a:rPr lang="sr-Cyrl-CS" sz="2400" b="1" dirty="0"/>
              <a:t>И</a:t>
            </a:r>
            <a:r>
              <a:rPr lang="en-US" sz="2400" b="1" dirty="0"/>
              <a:t> </a:t>
            </a:r>
            <a:r>
              <a:rPr lang="sr-Cyrl-CS" sz="2400" b="1" dirty="0"/>
              <a:t>САДРЖАЈА</a:t>
            </a:r>
            <a:r>
              <a:rPr lang="en-US" sz="2400" b="1" dirty="0"/>
              <a:t> </a:t>
            </a:r>
            <a:r>
              <a:rPr lang="sr-Cyrl-CS" sz="2400" b="1" dirty="0"/>
              <a:t>ЕСЕНЦИЈАЛНИХ</a:t>
            </a:r>
            <a:r>
              <a:rPr lang="en-US" sz="2400" b="1" dirty="0"/>
              <a:t> </a:t>
            </a:r>
            <a:r>
              <a:rPr lang="sr-Cyrl-CS" sz="2400" b="1" dirty="0"/>
              <a:t>АМИНО</a:t>
            </a:r>
            <a:r>
              <a:rPr lang="en-US" sz="2400" b="1" dirty="0"/>
              <a:t> </a:t>
            </a:r>
            <a:r>
              <a:rPr lang="sr-Cyrl-CS" sz="2400" b="1" dirty="0"/>
              <a:t>КИСЕЛИНА</a:t>
            </a:r>
            <a:endParaRPr lang="en-US" sz="2400" b="1" dirty="0"/>
          </a:p>
          <a:p>
            <a:pPr>
              <a:lnSpc>
                <a:spcPct val="110000"/>
              </a:lnSpc>
              <a:buFontTx/>
              <a:buChar char="•"/>
              <a:defRPr/>
            </a:pPr>
            <a:r>
              <a:rPr lang="sr-Cyrl-CS" sz="2400" b="1" dirty="0"/>
              <a:t>МАКСИМАЛНА</a:t>
            </a:r>
            <a:r>
              <a:rPr lang="en-US" sz="2400" b="1" dirty="0"/>
              <a:t> </a:t>
            </a:r>
            <a:r>
              <a:rPr lang="sr-Cyrl-CS" sz="2400" b="1" dirty="0"/>
              <a:t>ВРЕДНОСТ</a:t>
            </a:r>
            <a:r>
              <a:rPr lang="en-US" sz="2400" b="1" dirty="0"/>
              <a:t> = 100</a:t>
            </a:r>
            <a:r>
              <a:rPr lang="sr-Latn-CS" sz="2400" b="1" dirty="0"/>
              <a:t> (</a:t>
            </a:r>
            <a:r>
              <a:rPr lang="sr-Cyrl-CS" sz="2400" b="1" dirty="0"/>
              <a:t>ИМАЈУ</a:t>
            </a:r>
            <a:r>
              <a:rPr lang="en-US" sz="2400" b="1" dirty="0"/>
              <a:t> </a:t>
            </a:r>
            <a:r>
              <a:rPr lang="sr-Cyrl-CS" sz="2400" b="1" dirty="0"/>
              <a:t>СВЕ</a:t>
            </a:r>
            <a:r>
              <a:rPr lang="en-US" sz="2400" b="1" dirty="0"/>
              <a:t> </a:t>
            </a:r>
            <a:r>
              <a:rPr lang="sr-Cyrl-CS" sz="2400" b="1" dirty="0"/>
              <a:t>ЕСЕНЦИЈАЛНЕ</a:t>
            </a:r>
            <a:r>
              <a:rPr lang="en-US" sz="2400" b="1" dirty="0"/>
              <a:t> </a:t>
            </a:r>
            <a:r>
              <a:rPr lang="sr-Cyrl-CS" sz="2400" b="1" dirty="0"/>
              <a:t>КИСЕЛИНЕ</a:t>
            </a:r>
            <a:r>
              <a:rPr lang="en-US" sz="2400" b="1" dirty="0"/>
              <a:t> </a:t>
            </a:r>
            <a:r>
              <a:rPr lang="sr-Cyrl-CS" sz="2400" b="1" dirty="0"/>
              <a:t>У</a:t>
            </a:r>
            <a:r>
              <a:rPr lang="en-US" sz="2400" b="1" dirty="0"/>
              <a:t> </a:t>
            </a:r>
            <a:r>
              <a:rPr lang="sr-Cyrl-CS" sz="2400" b="1" dirty="0"/>
              <a:t>СВОМ</a:t>
            </a:r>
            <a:r>
              <a:rPr lang="en-US" sz="2400" b="1" dirty="0"/>
              <a:t> </a:t>
            </a:r>
            <a:r>
              <a:rPr lang="sr-Cyrl-CS" sz="2400" b="1" dirty="0"/>
              <a:t>САСТАВУ</a:t>
            </a:r>
            <a:r>
              <a:rPr lang="sr-Latn-CS" sz="2400" b="1" dirty="0"/>
              <a:t>)</a:t>
            </a:r>
            <a:r>
              <a:rPr lang="en-US" sz="2400" b="1" dirty="0"/>
              <a:t> </a:t>
            </a:r>
          </a:p>
          <a:p>
            <a:pPr>
              <a:lnSpc>
                <a:spcPct val="110000"/>
              </a:lnSpc>
              <a:buFontTx/>
              <a:buChar char="•"/>
              <a:defRPr/>
            </a:pPr>
            <a:r>
              <a:rPr lang="sr-Cyrl-CS" sz="2400" b="1" dirty="0"/>
              <a:t>ЈАЈА</a:t>
            </a:r>
            <a:r>
              <a:rPr lang="sr-Latn-CS" sz="2400" b="1" dirty="0"/>
              <a:t> </a:t>
            </a:r>
            <a:r>
              <a:rPr lang="en-US" sz="2400" b="1" dirty="0"/>
              <a:t>=</a:t>
            </a:r>
            <a:r>
              <a:rPr lang="sr-Latn-CS" sz="2400" b="1" dirty="0"/>
              <a:t> </a:t>
            </a:r>
            <a:r>
              <a:rPr lang="en-US" sz="2400" b="1" dirty="0"/>
              <a:t>100</a:t>
            </a:r>
            <a:r>
              <a:rPr lang="sr-Latn-CS" sz="2400" b="1" dirty="0"/>
              <a:t>;  </a:t>
            </a:r>
            <a:r>
              <a:rPr lang="sr-Cyrl-CS" sz="2400" b="1" dirty="0"/>
              <a:t>РИБА</a:t>
            </a:r>
            <a:r>
              <a:rPr lang="en-US" sz="2400" b="1" dirty="0"/>
              <a:t> = 70</a:t>
            </a:r>
            <a:r>
              <a:rPr lang="sr-Latn-CS" sz="2400" b="1" dirty="0"/>
              <a:t>; </a:t>
            </a:r>
            <a:r>
              <a:rPr lang="sr-Cyrl-CS" sz="2400" b="1" dirty="0"/>
              <a:t>ГОВЕДИНА</a:t>
            </a:r>
            <a:r>
              <a:rPr lang="sr-Latn-CS" sz="2400" b="1" dirty="0"/>
              <a:t> </a:t>
            </a:r>
            <a:r>
              <a:rPr lang="en-US" sz="2400" b="1" dirty="0"/>
              <a:t>=</a:t>
            </a:r>
            <a:r>
              <a:rPr lang="sr-Latn-CS" sz="2400" b="1" dirty="0"/>
              <a:t> </a:t>
            </a:r>
            <a:r>
              <a:rPr lang="en-US" sz="2400" b="1" dirty="0"/>
              <a:t>69</a:t>
            </a:r>
            <a:r>
              <a:rPr lang="sr-Latn-CS" sz="2400" b="1" dirty="0"/>
              <a:t>;</a:t>
            </a:r>
            <a:r>
              <a:rPr lang="en-US" sz="2400" b="1" dirty="0"/>
              <a:t> </a:t>
            </a:r>
            <a:r>
              <a:rPr lang="sr-Cyrl-CS" sz="2400" b="1" dirty="0" smtClean="0"/>
              <a:t>ПИРИНАЧ</a:t>
            </a:r>
            <a:r>
              <a:rPr lang="sr-Latn-CS" sz="2400" b="1" dirty="0" smtClean="0"/>
              <a:t> </a:t>
            </a:r>
            <a:r>
              <a:rPr lang="en-US" sz="2400" b="1" dirty="0"/>
              <a:t>=</a:t>
            </a:r>
            <a:r>
              <a:rPr lang="sr-Latn-CS" sz="2400" b="1" dirty="0"/>
              <a:t> </a:t>
            </a:r>
            <a:r>
              <a:rPr lang="en-US" sz="2400" b="1" dirty="0"/>
              <a:t>57</a:t>
            </a:r>
            <a:r>
              <a:rPr lang="sr-Latn-CS" sz="2400" b="1" dirty="0"/>
              <a:t>; </a:t>
            </a:r>
            <a:r>
              <a:rPr lang="sr-Cyrl-CS" sz="2400" b="1" dirty="0"/>
              <a:t>СОЈА</a:t>
            </a:r>
            <a:r>
              <a:rPr lang="en-US" sz="2400" b="1" dirty="0"/>
              <a:t> = 47</a:t>
            </a:r>
            <a:r>
              <a:rPr lang="sr-Latn-CS" sz="2400" b="1" dirty="0"/>
              <a:t>;</a:t>
            </a:r>
            <a:r>
              <a:rPr lang="en-US" sz="2400" b="1" dirty="0"/>
              <a:t> </a:t>
            </a:r>
            <a:r>
              <a:rPr lang="sr-Cyrl-CS" sz="2400" b="1" dirty="0"/>
              <a:t>КРОМПИР</a:t>
            </a:r>
            <a:r>
              <a:rPr lang="sr-Latn-CS" sz="2400" b="1" dirty="0"/>
              <a:t> </a:t>
            </a:r>
            <a:r>
              <a:rPr lang="en-US" sz="2400" b="1" dirty="0"/>
              <a:t>= 34</a:t>
            </a:r>
            <a:endParaRPr lang="sr-Latn-CS" sz="2400" b="1" dirty="0"/>
          </a:p>
          <a:p>
            <a:pPr eaLnBrk="1" hangingPunct="1">
              <a:lnSpc>
                <a:spcPct val="90000"/>
              </a:lnSpc>
              <a:buFont typeface="Wingdings" pitchFamily="2" charset="2"/>
              <a:buNone/>
            </a:pPr>
            <a:endParaRPr lang="en-US" sz="2400" b="1" dirty="0" smtClean="0">
              <a:solidFill>
                <a:schemeClr val="hlink"/>
              </a:solidFill>
              <a:effectLst/>
            </a:endParaRPr>
          </a:p>
        </p:txBody>
      </p:sp>
      <p:sp>
        <p:nvSpPr>
          <p:cNvPr id="47108" name="Text Box 4"/>
          <p:cNvSpPr txBox="1">
            <a:spLocks noChangeArrowheads="1"/>
          </p:cNvSpPr>
          <p:nvPr/>
        </p:nvSpPr>
        <p:spPr bwMode="auto">
          <a:xfrm>
            <a:off x="4495800" y="2182813"/>
            <a:ext cx="327660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endParaRPr lang="sr-Latn-RS"/>
          </a:p>
        </p:txBody>
      </p:sp>
    </p:spTree>
    <p:extLst>
      <p:ext uri="{BB962C8B-B14F-4D97-AF65-F5344CB8AC3E}">
        <p14:creationId xmlns="" xmlns:p14="http://schemas.microsoft.com/office/powerpoint/2010/main" val="33626398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6"/>
          <p:cNvSpPr>
            <a:spLocks noGrp="1" noChangeArrowheads="1"/>
          </p:cNvSpPr>
          <p:nvPr>
            <p:ph type="title" idx="4294967295"/>
          </p:nvPr>
        </p:nvSpPr>
        <p:spPr>
          <a:xfrm>
            <a:off x="0" y="0"/>
            <a:ext cx="9144000" cy="1520825"/>
          </a:xfrm>
        </p:spPr>
        <p:txBody>
          <a:bodyPr/>
          <a:lstStyle/>
          <a:p>
            <a:pPr eaLnBrk="1" hangingPunct="1"/>
            <a:r>
              <a:rPr lang="en-US" sz="3400" b="1" smtClean="0"/>
              <a:t>Улоге протеина у организму</a:t>
            </a:r>
          </a:p>
        </p:txBody>
      </p:sp>
      <p:graphicFrame>
        <p:nvGraphicFramePr>
          <p:cNvPr id="2" name="Diagram 1"/>
          <p:cNvGraphicFramePr/>
          <p:nvPr/>
        </p:nvGraphicFramePr>
        <p:xfrm>
          <a:off x="0" y="1219200"/>
          <a:ext cx="91440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345356101"/>
      </p:ext>
    </p:extLst>
  </p:cSld>
  <p:clrMapOvr>
    <a:masterClrMapping/>
  </p:clrMapOvr>
  <p:transition>
    <p:cut/>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5"/>
          <p:cNvSpPr>
            <a:spLocks noGrp="1" noChangeArrowheads="1"/>
          </p:cNvSpPr>
          <p:nvPr>
            <p:ph type="title" idx="4294967295"/>
          </p:nvPr>
        </p:nvSpPr>
        <p:spPr>
          <a:xfrm>
            <a:off x="4763" y="1196975"/>
            <a:ext cx="9144000" cy="914400"/>
          </a:xfrm>
        </p:spPr>
        <p:txBody>
          <a:bodyPr/>
          <a:lstStyle/>
          <a:p>
            <a:pPr eaLnBrk="1" hangingPunct="1"/>
            <a:r>
              <a:rPr lang="en-US" sz="3400" smtClean="0"/>
              <a:t>Дневне потребе за беланчевинама</a:t>
            </a:r>
          </a:p>
        </p:txBody>
      </p:sp>
      <p:sp>
        <p:nvSpPr>
          <p:cNvPr id="189443" name="Rectangle 14"/>
          <p:cNvSpPr>
            <a:spLocks noChangeArrowheads="1"/>
          </p:cNvSpPr>
          <p:nvPr/>
        </p:nvSpPr>
        <p:spPr bwMode="auto">
          <a:xfrm>
            <a:off x="1219200" y="2971800"/>
            <a:ext cx="1905000" cy="3048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sr-Latn-RS"/>
          </a:p>
        </p:txBody>
      </p:sp>
      <p:sp>
        <p:nvSpPr>
          <p:cNvPr id="189444" name="Rectangle 3"/>
          <p:cNvSpPr>
            <a:spLocks noChangeArrowheads="1"/>
          </p:cNvSpPr>
          <p:nvPr/>
        </p:nvSpPr>
        <p:spPr bwMode="auto">
          <a:xfrm>
            <a:off x="33338" y="2708275"/>
            <a:ext cx="8964612" cy="3798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469900" indent="-469900">
              <a:spcBef>
                <a:spcPct val="20000"/>
              </a:spcBef>
              <a:buClr>
                <a:schemeClr val="accent2"/>
              </a:buClr>
            </a:pPr>
            <a:r>
              <a:rPr lang="sr-Latn-CS" sz="2100" dirty="0"/>
              <a:t>Здрава одрасла особа           	 </a:t>
            </a:r>
            <a:r>
              <a:rPr lang="en-US" sz="2100" dirty="0"/>
              <a:t>	         </a:t>
            </a:r>
            <a:r>
              <a:rPr lang="sr-Latn-CS" sz="2100" dirty="0"/>
              <a:t>0,8 </a:t>
            </a:r>
            <a:r>
              <a:rPr lang="en-US" sz="2100" dirty="0"/>
              <a:t>g</a:t>
            </a:r>
            <a:r>
              <a:rPr lang="sr-Latn-CS" sz="2100" dirty="0"/>
              <a:t>/</a:t>
            </a:r>
            <a:r>
              <a:rPr lang="en-US" sz="2100" dirty="0"/>
              <a:t>kg</a:t>
            </a:r>
            <a:r>
              <a:rPr lang="sr-Latn-CS" sz="2100" dirty="0"/>
              <a:t> телесне масе</a:t>
            </a:r>
          </a:p>
          <a:p>
            <a:pPr marL="469900" indent="-469900">
              <a:spcBef>
                <a:spcPct val="20000"/>
              </a:spcBef>
              <a:buClr>
                <a:schemeClr val="accent2"/>
              </a:buClr>
            </a:pPr>
            <a:r>
              <a:rPr lang="sr-Latn-CS" sz="2100" dirty="0"/>
              <a:t>У периоду адолесценције      		 </a:t>
            </a:r>
            <a:r>
              <a:rPr lang="en-US" sz="2100" dirty="0"/>
              <a:t>        </a:t>
            </a:r>
            <a:r>
              <a:rPr lang="sr-Latn-CS" sz="2100" dirty="0"/>
              <a:t>0,9 </a:t>
            </a:r>
            <a:r>
              <a:rPr lang="en-US" sz="2100" dirty="0"/>
              <a:t>g</a:t>
            </a:r>
            <a:r>
              <a:rPr lang="sr-Latn-CS" sz="2100" dirty="0"/>
              <a:t>/</a:t>
            </a:r>
            <a:r>
              <a:rPr lang="en-US" sz="2100" dirty="0"/>
              <a:t>kg</a:t>
            </a:r>
            <a:r>
              <a:rPr lang="sr-Latn-CS" sz="2100" dirty="0"/>
              <a:t> </a:t>
            </a:r>
            <a:r>
              <a:rPr lang="sr-Latn-CS" sz="2100" dirty="0" smtClean="0"/>
              <a:t> </a:t>
            </a:r>
            <a:r>
              <a:rPr lang="sr-Latn-CS" sz="2100" dirty="0"/>
              <a:t>телесне масе</a:t>
            </a:r>
          </a:p>
          <a:p>
            <a:pPr marL="469900" indent="-469900">
              <a:spcBef>
                <a:spcPct val="20000"/>
              </a:spcBef>
              <a:buClr>
                <a:schemeClr val="accent2"/>
              </a:buClr>
            </a:pPr>
            <a:r>
              <a:rPr lang="sr-Latn-CS" sz="2100" dirty="0"/>
              <a:t>Спортови издржљивости         </a:t>
            </a:r>
            <a:r>
              <a:rPr lang="en-US" sz="2100" dirty="0"/>
              <a:t> </a:t>
            </a:r>
            <a:r>
              <a:rPr lang="sr-Latn-CS" sz="2100" dirty="0"/>
              <a:t> </a:t>
            </a:r>
            <a:r>
              <a:rPr lang="en-US" sz="2100" dirty="0"/>
              <a:t> </a:t>
            </a:r>
            <a:r>
              <a:rPr lang="sr-Latn-CS" sz="2100" b="1" dirty="0"/>
              <a:t>1,2 до 1,4 </a:t>
            </a:r>
            <a:r>
              <a:rPr lang="en-US" sz="2100" b="1" dirty="0"/>
              <a:t>g</a:t>
            </a:r>
            <a:r>
              <a:rPr lang="sr-Latn-CS" sz="2100" b="1" dirty="0"/>
              <a:t>/</a:t>
            </a:r>
            <a:r>
              <a:rPr lang="en-US" sz="2100" b="1" dirty="0"/>
              <a:t>kg</a:t>
            </a:r>
            <a:r>
              <a:rPr lang="sr-Latn-CS" sz="2100" b="1" dirty="0"/>
              <a:t> </a:t>
            </a:r>
            <a:r>
              <a:rPr lang="sr-Latn-CS" sz="2100" b="1" dirty="0" smtClean="0"/>
              <a:t> </a:t>
            </a:r>
            <a:r>
              <a:rPr lang="sr-Latn-CS" sz="2100" b="1" dirty="0"/>
              <a:t>телесне масе</a:t>
            </a:r>
          </a:p>
          <a:p>
            <a:pPr marL="469900" indent="-469900">
              <a:spcBef>
                <a:spcPct val="20000"/>
              </a:spcBef>
              <a:buClr>
                <a:schemeClr val="accent2"/>
              </a:buClr>
            </a:pPr>
            <a:r>
              <a:rPr lang="sr-Latn-CS" sz="2100" dirty="0"/>
              <a:t>Спортови снаге и брзине     	    </a:t>
            </a:r>
            <a:r>
              <a:rPr lang="en-US" sz="2100" dirty="0"/>
              <a:t>   </a:t>
            </a:r>
            <a:r>
              <a:rPr lang="sr-Latn-CS" sz="2100" b="1" dirty="0"/>
              <a:t>1,2 до 1,8 </a:t>
            </a:r>
            <a:r>
              <a:rPr lang="en-US" sz="2100" b="1" dirty="0"/>
              <a:t>g</a:t>
            </a:r>
            <a:r>
              <a:rPr lang="sr-Latn-CS" sz="2100" b="1" dirty="0"/>
              <a:t>/</a:t>
            </a:r>
            <a:r>
              <a:rPr lang="en-US" sz="2100" b="1" dirty="0"/>
              <a:t>kg</a:t>
            </a:r>
            <a:r>
              <a:rPr lang="sr-Latn-CS" sz="2100" b="1" dirty="0"/>
              <a:t>  телесне масе</a:t>
            </a:r>
            <a:endParaRPr lang="en-US" sz="2100" b="1" dirty="0"/>
          </a:p>
          <a:p>
            <a:pPr marL="469900" indent="-469900">
              <a:spcBef>
                <a:spcPct val="20000"/>
              </a:spcBef>
              <a:buClr>
                <a:schemeClr val="accent2"/>
              </a:buClr>
            </a:pPr>
            <a:r>
              <a:rPr lang="en-US" sz="2100" dirty="0" err="1"/>
              <a:t>Бодибилдинг</a:t>
            </a:r>
            <a:r>
              <a:rPr lang="sr-Latn-CS" sz="2100" dirty="0"/>
              <a:t>                                  </a:t>
            </a:r>
            <a:r>
              <a:rPr lang="en-US" sz="2100" dirty="0"/>
              <a:t>         </a:t>
            </a:r>
            <a:r>
              <a:rPr lang="sr-Latn-CS" sz="2100" b="1" dirty="0"/>
              <a:t>2 до </a:t>
            </a:r>
            <a:r>
              <a:rPr lang="en-US" sz="2100" b="1" dirty="0"/>
              <a:t>g</a:t>
            </a:r>
            <a:r>
              <a:rPr lang="sr-Latn-CS" sz="2100" b="1" dirty="0"/>
              <a:t>/</a:t>
            </a:r>
            <a:r>
              <a:rPr lang="en-US" sz="2100" b="1" dirty="0"/>
              <a:t>kg</a:t>
            </a:r>
            <a:r>
              <a:rPr lang="sr-Latn-CS" sz="2100" b="1" dirty="0"/>
              <a:t> телесне масе</a:t>
            </a:r>
            <a:endParaRPr lang="en-US" sz="2100" b="1" dirty="0"/>
          </a:p>
          <a:p>
            <a:pPr marL="469900" indent="-469900">
              <a:spcBef>
                <a:spcPct val="20000"/>
              </a:spcBef>
              <a:buClr>
                <a:schemeClr val="accent2"/>
              </a:buClr>
            </a:pPr>
            <a:endParaRPr lang="sr-Latn-CS" sz="2100" dirty="0"/>
          </a:p>
          <a:p>
            <a:pPr marL="469900" indent="-469900">
              <a:spcBef>
                <a:spcPct val="20000"/>
              </a:spcBef>
              <a:buClr>
                <a:schemeClr val="accent2"/>
              </a:buClr>
            </a:pPr>
            <a:endParaRPr lang="sr-Latn-CS" sz="2100" dirty="0"/>
          </a:p>
          <a:p>
            <a:pPr marL="469900" indent="-469900">
              <a:spcBef>
                <a:spcPct val="20000"/>
              </a:spcBef>
              <a:buClr>
                <a:schemeClr val="accent2"/>
              </a:buClr>
            </a:pPr>
            <a:r>
              <a:rPr lang="en-US" sz="2100" dirty="0"/>
              <a:t>У </a:t>
            </a:r>
            <a:r>
              <a:rPr lang="en-US" sz="2100" dirty="0" err="1"/>
              <a:t>савременој</a:t>
            </a:r>
            <a:r>
              <a:rPr lang="en-US" sz="2100" dirty="0"/>
              <a:t> </a:t>
            </a:r>
            <a:r>
              <a:rPr lang="en-US" sz="2100" dirty="0" err="1"/>
              <a:t>исхрани</a:t>
            </a:r>
            <a:r>
              <a:rPr lang="en-US" sz="2100" dirty="0"/>
              <a:t> </a:t>
            </a:r>
            <a:r>
              <a:rPr lang="en-US" sz="2100" dirty="0" err="1"/>
              <a:t>унос</a:t>
            </a:r>
            <a:r>
              <a:rPr lang="en-US" sz="2100" dirty="0"/>
              <a:t> </a:t>
            </a:r>
            <a:r>
              <a:rPr lang="en-US" sz="2100" dirty="0" err="1"/>
              <a:t>протеина</a:t>
            </a:r>
            <a:r>
              <a:rPr lang="en-US" sz="2100" dirty="0"/>
              <a:t> </a:t>
            </a:r>
            <a:r>
              <a:rPr lang="en-US" sz="2100" dirty="0" err="1"/>
              <a:t>учествује</a:t>
            </a:r>
            <a:r>
              <a:rPr lang="en-US" sz="2100" dirty="0"/>
              <a:t> </a:t>
            </a:r>
            <a:r>
              <a:rPr lang="en-US" sz="2100" dirty="0" err="1"/>
              <a:t>са</a:t>
            </a:r>
            <a:r>
              <a:rPr lang="en-US" sz="2100" dirty="0"/>
              <a:t> </a:t>
            </a:r>
            <a:r>
              <a:rPr lang="en-US" sz="2100" dirty="0" err="1"/>
              <a:t>око</a:t>
            </a:r>
            <a:r>
              <a:rPr lang="en-US" sz="2100" dirty="0"/>
              <a:t> </a:t>
            </a:r>
            <a:r>
              <a:rPr lang="en-US" sz="2100" b="1" dirty="0"/>
              <a:t>10 </a:t>
            </a:r>
            <a:r>
              <a:rPr lang="en-US" sz="2100" b="1" dirty="0" err="1"/>
              <a:t>до</a:t>
            </a:r>
            <a:r>
              <a:rPr lang="en-US" sz="2100" b="1" dirty="0"/>
              <a:t> 15% </a:t>
            </a:r>
          </a:p>
          <a:p>
            <a:pPr marL="469900" indent="-469900">
              <a:spcBef>
                <a:spcPct val="20000"/>
              </a:spcBef>
              <a:buClr>
                <a:schemeClr val="accent2"/>
              </a:buClr>
            </a:pPr>
            <a:r>
              <a:rPr lang="en-US" sz="2100" b="1" dirty="0"/>
              <a:t>	(20%) </a:t>
            </a:r>
            <a:r>
              <a:rPr lang="en-US" sz="2100" dirty="0" err="1"/>
              <a:t>дневног</a:t>
            </a:r>
            <a:r>
              <a:rPr lang="en-US" sz="2100" dirty="0"/>
              <a:t> </a:t>
            </a:r>
            <a:r>
              <a:rPr lang="en-US" sz="2100" dirty="0" err="1"/>
              <a:t>калоријског</a:t>
            </a:r>
            <a:r>
              <a:rPr lang="en-US" sz="2100" dirty="0"/>
              <a:t> </a:t>
            </a:r>
            <a:r>
              <a:rPr lang="en-US" sz="2100" dirty="0" err="1"/>
              <a:t>уноса</a:t>
            </a:r>
            <a:r>
              <a:rPr lang="en-US" sz="2100" dirty="0"/>
              <a:t> - </a:t>
            </a:r>
            <a:r>
              <a:rPr lang="en-US" sz="2100" u="sng" dirty="0" err="1"/>
              <a:t>оптимално</a:t>
            </a:r>
            <a:r>
              <a:rPr lang="en-US" sz="2100" u="sng" dirty="0"/>
              <a:t> 15%</a:t>
            </a:r>
            <a:r>
              <a:rPr lang="en-US" sz="2100" dirty="0"/>
              <a:t> </a:t>
            </a:r>
            <a:endParaRPr lang="en-US" sz="2100" u="sng" dirty="0"/>
          </a:p>
        </p:txBody>
      </p:sp>
    </p:spTree>
    <p:extLst>
      <p:ext uri="{BB962C8B-B14F-4D97-AF65-F5344CB8AC3E}">
        <p14:creationId xmlns="" xmlns:p14="http://schemas.microsoft.com/office/powerpoint/2010/main" val="1920790206"/>
      </p:ext>
    </p:extLst>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pPr eaLnBrk="1" hangingPunct="1">
              <a:defRPr/>
            </a:pPr>
            <a:r>
              <a:rPr lang="sr-Cyrl-CS" sz="2800" smtClean="0">
                <a:solidFill>
                  <a:schemeClr val="hlink"/>
                </a:solidFill>
              </a:rPr>
              <a:t>МАСТИ</a:t>
            </a:r>
            <a:endParaRPr lang="en-US" sz="2800" smtClean="0">
              <a:solidFill>
                <a:schemeClr val="hlink"/>
              </a:solidFill>
            </a:endParaRPr>
          </a:p>
        </p:txBody>
      </p:sp>
      <p:sp>
        <p:nvSpPr>
          <p:cNvPr id="33795" name="Rectangle 3"/>
          <p:cNvSpPr>
            <a:spLocks noGrp="1" noChangeArrowheads="1"/>
          </p:cNvSpPr>
          <p:nvPr>
            <p:ph type="body" idx="1"/>
          </p:nvPr>
        </p:nvSpPr>
        <p:spPr>
          <a:xfrm>
            <a:off x="165100" y="1371600"/>
            <a:ext cx="8902700" cy="3962400"/>
          </a:xfrm>
        </p:spPr>
        <p:txBody>
          <a:bodyPr/>
          <a:lstStyle/>
          <a:p>
            <a:pPr eaLnBrk="1" hangingPunct="1">
              <a:buSzTx/>
              <a:buFontTx/>
              <a:buChar char="•"/>
              <a:defRPr/>
            </a:pPr>
            <a:r>
              <a:rPr lang="sr-Cyrl-CS" sz="2400" b="1" dirty="0" smtClean="0"/>
              <a:t>ТРИГЛИЦЕРИДИ</a:t>
            </a:r>
            <a:r>
              <a:rPr lang="sr-Latn-CS" sz="2400" b="1" dirty="0" smtClean="0"/>
              <a:t> (</a:t>
            </a:r>
            <a:r>
              <a:rPr lang="sr-Cyrl-CS" sz="2400" b="1" dirty="0" smtClean="0"/>
              <a:t>САДРЖЕ</a:t>
            </a:r>
            <a:r>
              <a:rPr lang="sr-Latn-CS" sz="2400" b="1" dirty="0" smtClean="0"/>
              <a:t> </a:t>
            </a:r>
            <a:r>
              <a:rPr lang="sr-Cyrl-CS" sz="2400" b="1" dirty="0" smtClean="0"/>
              <a:t>МАСНЕ</a:t>
            </a:r>
            <a:r>
              <a:rPr lang="sr-Latn-CS" sz="2400" b="1" dirty="0" smtClean="0"/>
              <a:t> </a:t>
            </a:r>
            <a:r>
              <a:rPr lang="sr-Cyrl-CS" sz="2400" b="1" dirty="0" smtClean="0"/>
              <a:t>КИСЕЛИНЕ</a:t>
            </a:r>
            <a:r>
              <a:rPr lang="sr-Latn-CS" sz="2400" b="1" dirty="0" smtClean="0"/>
              <a:t>)</a:t>
            </a:r>
            <a:endParaRPr lang="en-US" sz="2400" b="1" dirty="0" smtClean="0"/>
          </a:p>
          <a:p>
            <a:pPr eaLnBrk="1" hangingPunct="1">
              <a:buSzTx/>
              <a:buFontTx/>
              <a:buChar char="•"/>
              <a:defRPr/>
            </a:pPr>
            <a:r>
              <a:rPr lang="sr-Cyrl-CS" sz="2400" b="1" dirty="0" smtClean="0"/>
              <a:t>ФОСФОЛИПИДИ</a:t>
            </a:r>
            <a:r>
              <a:rPr lang="sr-Latn-CS" sz="2400" b="1" dirty="0" smtClean="0"/>
              <a:t> (</a:t>
            </a:r>
            <a:r>
              <a:rPr lang="sr-Cyrl-CS" sz="2400" b="1" dirty="0" smtClean="0"/>
              <a:t>САДРЖЕ</a:t>
            </a:r>
            <a:r>
              <a:rPr lang="sr-Latn-CS" sz="2400" b="1" dirty="0" smtClean="0"/>
              <a:t> </a:t>
            </a:r>
            <a:r>
              <a:rPr lang="sr-Cyrl-CS" sz="2400" b="1" dirty="0" smtClean="0"/>
              <a:t>МАСНЕ</a:t>
            </a:r>
            <a:r>
              <a:rPr lang="sr-Latn-CS" sz="2400" b="1" dirty="0" smtClean="0"/>
              <a:t> </a:t>
            </a:r>
            <a:r>
              <a:rPr lang="sr-Cyrl-CS" sz="2400" b="1" dirty="0" smtClean="0"/>
              <a:t>КИСЕЛИНЕ</a:t>
            </a:r>
            <a:r>
              <a:rPr lang="sr-Latn-CS" sz="2400" b="1" dirty="0" smtClean="0"/>
              <a:t>)</a:t>
            </a:r>
            <a:endParaRPr lang="en-US" sz="2400" b="1" dirty="0" smtClean="0"/>
          </a:p>
          <a:p>
            <a:pPr eaLnBrk="1" hangingPunct="1">
              <a:buSzTx/>
              <a:buFontTx/>
              <a:buChar char="•"/>
              <a:defRPr/>
            </a:pPr>
            <a:r>
              <a:rPr lang="sr-Cyrl-CS" sz="2400" b="1" dirty="0" smtClean="0"/>
              <a:t>СТЕРОЛИ</a:t>
            </a:r>
            <a:r>
              <a:rPr lang="en-US" sz="2400" b="1" dirty="0" smtClean="0"/>
              <a:t> </a:t>
            </a:r>
            <a:r>
              <a:rPr lang="sr-Latn-CS" sz="2400" b="1" dirty="0" smtClean="0"/>
              <a:t>(</a:t>
            </a:r>
            <a:r>
              <a:rPr lang="sr-Cyrl-CS" sz="2400" b="1" dirty="0" smtClean="0"/>
              <a:t>ХОЛЕСТЕРОЛ</a:t>
            </a:r>
            <a:r>
              <a:rPr lang="sr-Latn-CS" sz="2400" b="1" dirty="0" smtClean="0"/>
              <a:t>)</a:t>
            </a:r>
          </a:p>
          <a:p>
            <a:pPr eaLnBrk="1" hangingPunct="1">
              <a:buSzTx/>
              <a:buFontTx/>
              <a:buChar char="•"/>
              <a:defRPr/>
            </a:pPr>
            <a:endParaRPr lang="sr-Latn-CS" sz="1000" b="1" dirty="0" smtClean="0"/>
          </a:p>
          <a:p>
            <a:pPr>
              <a:buFontTx/>
              <a:buChar char="•"/>
              <a:defRPr/>
            </a:pPr>
            <a:r>
              <a:rPr lang="sr-Cyrl-CS" sz="2400" b="1" dirty="0" smtClean="0"/>
              <a:t>ПРИ</a:t>
            </a:r>
            <a:r>
              <a:rPr lang="sr-Latn-CS" sz="2400" b="1" dirty="0" smtClean="0"/>
              <a:t> </a:t>
            </a:r>
            <a:r>
              <a:rPr lang="sr-Cyrl-CS" sz="2400" b="1" dirty="0" smtClean="0"/>
              <a:t>САГОРЕВАЊУ</a:t>
            </a:r>
            <a:r>
              <a:rPr lang="sr-Latn-CS" sz="2400" b="1" dirty="0" smtClean="0"/>
              <a:t> 1</a:t>
            </a:r>
            <a:r>
              <a:rPr lang="en-US" sz="2400" b="1" dirty="0" err="1" smtClean="0"/>
              <a:t>gr</a:t>
            </a:r>
            <a:r>
              <a:rPr lang="sr-Latn-CS" sz="2400" b="1" dirty="0" smtClean="0"/>
              <a:t> </a:t>
            </a:r>
            <a:r>
              <a:rPr lang="sr-Cyrl-CS" sz="2400" b="1" dirty="0" smtClean="0"/>
              <a:t>МАСТИ</a:t>
            </a:r>
            <a:r>
              <a:rPr lang="sr-Latn-CS" sz="2400" b="1" dirty="0" smtClean="0"/>
              <a:t> </a:t>
            </a:r>
            <a:r>
              <a:rPr lang="sr-Cyrl-CS" sz="2400" b="1" dirty="0" smtClean="0"/>
              <a:t>ДАЈЕ</a:t>
            </a:r>
            <a:r>
              <a:rPr lang="sr-Latn-CS" sz="2400" b="1" dirty="0" smtClean="0"/>
              <a:t> 9,3 </a:t>
            </a:r>
            <a:r>
              <a:rPr lang="en-US" sz="2400" b="1" dirty="0" smtClean="0"/>
              <a:t>kcal</a:t>
            </a:r>
            <a:endParaRPr lang="sr-Latn-CS" sz="2400" b="1" dirty="0" smtClean="0"/>
          </a:p>
          <a:p>
            <a:pPr>
              <a:buNone/>
              <a:defRPr/>
            </a:pPr>
            <a:r>
              <a:rPr lang="sr-Latn-CS" sz="2400" b="1" dirty="0" smtClean="0"/>
              <a:t>     (</a:t>
            </a:r>
            <a:r>
              <a:rPr lang="sr-Cyrl-CS" sz="2400" b="1" dirty="0" smtClean="0"/>
              <a:t>УГЉЕНИ</a:t>
            </a:r>
            <a:r>
              <a:rPr lang="sr-Latn-CS" sz="2400" b="1" dirty="0" smtClean="0"/>
              <a:t> </a:t>
            </a:r>
            <a:r>
              <a:rPr lang="sr-Cyrl-CS" sz="2400" b="1" dirty="0" smtClean="0"/>
              <a:t>ХИДРАТИ</a:t>
            </a:r>
            <a:r>
              <a:rPr lang="sr-Latn-CS" sz="2400" b="1" dirty="0" smtClean="0"/>
              <a:t> 4,1 </a:t>
            </a:r>
            <a:r>
              <a:rPr lang="en-US" sz="2400" b="1" dirty="0" smtClean="0"/>
              <a:t>kcal</a:t>
            </a:r>
            <a:r>
              <a:rPr lang="sr-Latn-CS" sz="2400" b="1" dirty="0" smtClean="0"/>
              <a:t>)</a:t>
            </a:r>
          </a:p>
          <a:p>
            <a:pPr eaLnBrk="1" hangingPunct="1">
              <a:buSzTx/>
              <a:buFontTx/>
              <a:buNone/>
              <a:defRPr/>
            </a:pPr>
            <a:endParaRPr lang="sr-Latn-CS" sz="1000" b="1" dirty="0" smtClean="0"/>
          </a:p>
          <a:p>
            <a:pPr eaLnBrk="1" hangingPunct="1">
              <a:buSzTx/>
              <a:buFontTx/>
              <a:buChar char="•"/>
              <a:defRPr/>
            </a:pPr>
            <a:r>
              <a:rPr lang="sr-Cyrl-CS" sz="2400" b="1" dirty="0" smtClean="0"/>
              <a:t>ОБЕЗБЕЂУЈУ</a:t>
            </a:r>
            <a:r>
              <a:rPr lang="sr-Latn-CS" sz="2400" b="1" dirty="0" smtClean="0"/>
              <a:t> </a:t>
            </a:r>
            <a:r>
              <a:rPr lang="sr-Cyrl-CS" sz="2400" b="1" dirty="0" smtClean="0"/>
              <a:t>ДО</a:t>
            </a:r>
            <a:r>
              <a:rPr lang="sr-Latn-CS" sz="2400" b="1" dirty="0" smtClean="0"/>
              <a:t> 30% </a:t>
            </a:r>
            <a:r>
              <a:rPr lang="sr-Cyrl-CS" sz="2400" b="1" dirty="0" smtClean="0"/>
              <a:t>ЕНЕРГЕТСКИХ</a:t>
            </a:r>
            <a:r>
              <a:rPr lang="sr-Latn-CS" sz="2400" b="1" dirty="0" smtClean="0"/>
              <a:t> </a:t>
            </a:r>
            <a:r>
              <a:rPr lang="sr-Cyrl-CS" sz="2400" b="1" dirty="0" smtClean="0"/>
              <a:t>ПОТРЕБА</a:t>
            </a:r>
            <a:r>
              <a:rPr lang="sr-Latn-CS" sz="2400" b="1" dirty="0" smtClean="0"/>
              <a:t> </a:t>
            </a:r>
            <a:r>
              <a:rPr lang="sr-Cyrl-CS" sz="2400" b="1" dirty="0" smtClean="0"/>
              <a:t>ОРГАНИЗМА</a:t>
            </a:r>
            <a:r>
              <a:rPr lang="sr-Latn-CS" sz="2400" b="1" dirty="0" smtClean="0"/>
              <a:t> (</a:t>
            </a:r>
            <a:r>
              <a:rPr lang="sr-Cyrl-CS" sz="2400" b="1" dirty="0" smtClean="0"/>
              <a:t>КОД</a:t>
            </a:r>
            <a:r>
              <a:rPr lang="sr-Latn-CS" sz="2400" b="1" dirty="0" smtClean="0"/>
              <a:t> </a:t>
            </a:r>
            <a:r>
              <a:rPr lang="sr-Cyrl-CS" sz="2400" b="1" dirty="0" smtClean="0"/>
              <a:t>ОДОЧАДИ</a:t>
            </a:r>
            <a:r>
              <a:rPr lang="sr-Latn-CS" sz="2400" b="1" dirty="0" smtClean="0"/>
              <a:t> </a:t>
            </a:r>
            <a:r>
              <a:rPr lang="sr-Cyrl-CS" sz="2400" b="1" dirty="0" smtClean="0"/>
              <a:t>И</a:t>
            </a:r>
            <a:r>
              <a:rPr lang="sr-Latn-CS" sz="2400" b="1" dirty="0" smtClean="0"/>
              <a:t> </a:t>
            </a:r>
            <a:r>
              <a:rPr lang="sr-Cyrl-CS" sz="2400" b="1" dirty="0" smtClean="0"/>
              <a:t>ДЕЦЕ</a:t>
            </a:r>
            <a:r>
              <a:rPr lang="sr-Latn-CS" sz="2400" b="1" dirty="0" smtClean="0"/>
              <a:t> </a:t>
            </a:r>
            <a:r>
              <a:rPr lang="sr-Cyrl-CS" sz="2400" b="1" dirty="0" smtClean="0"/>
              <a:t>ДО</a:t>
            </a:r>
            <a:r>
              <a:rPr lang="sr-Latn-CS" sz="2400" b="1" dirty="0" smtClean="0"/>
              <a:t> 6 </a:t>
            </a:r>
            <a:r>
              <a:rPr lang="sr-Cyrl-CS" sz="2400" b="1" dirty="0" smtClean="0"/>
              <a:t>ГОД</a:t>
            </a:r>
            <a:r>
              <a:rPr lang="sr-Latn-CS" sz="2400" b="1" dirty="0" smtClean="0"/>
              <a:t>. 25-40%)</a:t>
            </a:r>
            <a:endParaRPr lang="en-US" sz="2400" b="1" dirty="0" smtClean="0"/>
          </a:p>
          <a:p>
            <a:pPr marL="0" indent="0" eaLnBrk="1" hangingPunct="1">
              <a:buSzTx/>
              <a:buNone/>
              <a:defRPr/>
            </a:pPr>
            <a:endParaRPr lang="en-US" sz="2400" b="1" dirty="0" smtClean="0">
              <a:solidFill>
                <a:schemeClr val="hlink"/>
              </a:solidFill>
            </a:endParaRPr>
          </a:p>
        </p:txBody>
      </p:sp>
      <p:sp>
        <p:nvSpPr>
          <p:cNvPr id="58372" name="Text Box 5"/>
          <p:cNvSpPr txBox="1">
            <a:spLocks noChangeArrowheads="1"/>
          </p:cNvSpPr>
          <p:nvPr/>
        </p:nvSpPr>
        <p:spPr bwMode="auto">
          <a:xfrm>
            <a:off x="119063" y="4930775"/>
            <a:ext cx="8629401"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sr-Cyrl-CS" sz="2400" b="1" dirty="0" smtClean="0"/>
              <a:t>ДУГОЛАНЧАНЕ</a:t>
            </a:r>
            <a:r>
              <a:rPr lang="sr-Latn-CS" sz="2400" b="1" dirty="0" smtClean="0"/>
              <a:t> </a:t>
            </a:r>
            <a:r>
              <a:rPr lang="sr-Latn-CS" sz="2400" b="1" dirty="0"/>
              <a:t>(14 </a:t>
            </a:r>
            <a:r>
              <a:rPr lang="sr-Cyrl-CS" sz="2400" b="1" dirty="0"/>
              <a:t>И</a:t>
            </a:r>
            <a:r>
              <a:rPr lang="sr-Latn-CS" sz="2400" b="1" dirty="0"/>
              <a:t> </a:t>
            </a:r>
            <a:r>
              <a:rPr lang="sr-Cyrl-CS" sz="2400" b="1" dirty="0"/>
              <a:t>ВИШЕ</a:t>
            </a:r>
            <a:r>
              <a:rPr lang="sr-Latn-CS" sz="2400" b="1" dirty="0"/>
              <a:t> </a:t>
            </a:r>
            <a:r>
              <a:rPr lang="en-US" sz="2400" b="1" dirty="0" smtClean="0"/>
              <a:t>C</a:t>
            </a:r>
            <a:r>
              <a:rPr lang="sr-Latn-CS" sz="2400" b="1" dirty="0" smtClean="0"/>
              <a:t>), </a:t>
            </a:r>
            <a:endParaRPr lang="en-US" sz="2400" b="1" dirty="0" smtClean="0"/>
          </a:p>
          <a:p>
            <a:r>
              <a:rPr lang="sr-Cyrl-CS" sz="2400" b="1" dirty="0" smtClean="0"/>
              <a:t>СРЕДЊЕЛАНЧАНЕ</a:t>
            </a:r>
            <a:r>
              <a:rPr lang="sr-Latn-CS" sz="2400" b="1" dirty="0" smtClean="0"/>
              <a:t> </a:t>
            </a:r>
            <a:r>
              <a:rPr lang="sr-Latn-CS" sz="2400" b="1" dirty="0"/>
              <a:t>(6-12 </a:t>
            </a:r>
            <a:r>
              <a:rPr lang="en-US" sz="2400" b="1" dirty="0" smtClean="0"/>
              <a:t>C</a:t>
            </a:r>
            <a:r>
              <a:rPr lang="sr-Latn-CS" sz="2400" b="1" dirty="0" smtClean="0"/>
              <a:t>)</a:t>
            </a:r>
            <a:endParaRPr lang="en-US" sz="2400" b="1" dirty="0" smtClean="0"/>
          </a:p>
          <a:p>
            <a:r>
              <a:rPr lang="sr-Cyrl-CS" sz="2400" b="1" dirty="0" smtClean="0"/>
              <a:t>КРАТКОЛАНЧАНЕ</a:t>
            </a:r>
            <a:r>
              <a:rPr lang="sr-Latn-CS" sz="2400" b="1" dirty="0" smtClean="0"/>
              <a:t> </a:t>
            </a:r>
            <a:r>
              <a:rPr lang="sr-Latn-CS" sz="2400" b="1" dirty="0"/>
              <a:t>(</a:t>
            </a:r>
            <a:r>
              <a:rPr lang="sr-Cyrl-CS" sz="2400" b="1" dirty="0"/>
              <a:t>МАЊЕ</a:t>
            </a:r>
            <a:r>
              <a:rPr lang="sr-Latn-CS" sz="2400" b="1" dirty="0"/>
              <a:t> </a:t>
            </a:r>
            <a:r>
              <a:rPr lang="sr-Cyrl-CS" sz="2400" b="1" dirty="0"/>
              <a:t>ОД</a:t>
            </a:r>
            <a:r>
              <a:rPr lang="sr-Latn-CS" sz="2400" b="1" dirty="0"/>
              <a:t> 6 </a:t>
            </a:r>
            <a:r>
              <a:rPr lang="en-US" sz="2400" b="1" dirty="0" smtClean="0"/>
              <a:t>C</a:t>
            </a:r>
            <a:r>
              <a:rPr lang="sr-Latn-CS" sz="2400" b="1" dirty="0" smtClean="0"/>
              <a:t>)</a:t>
            </a:r>
            <a:endParaRPr lang="en-US" sz="2400" b="1" dirty="0"/>
          </a:p>
        </p:txBody>
      </p:sp>
    </p:spTree>
    <p:extLst>
      <p:ext uri="{BB962C8B-B14F-4D97-AF65-F5344CB8AC3E}">
        <p14:creationId xmlns="" xmlns:p14="http://schemas.microsoft.com/office/powerpoint/2010/main" val="11218278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a:xfrm>
            <a:off x="457200" y="198438"/>
            <a:ext cx="8229600" cy="1143000"/>
          </a:xfrm>
        </p:spPr>
        <p:txBody>
          <a:bodyPr/>
          <a:lstStyle/>
          <a:p>
            <a:pPr eaLnBrk="1" hangingPunct="1">
              <a:defRPr/>
            </a:pPr>
            <a:r>
              <a:rPr lang="sr-Cyrl-CS" sz="2800" dirty="0" smtClean="0"/>
              <a:t>МАСТИ</a:t>
            </a:r>
            <a:endParaRPr lang="en-US" sz="2800" dirty="0" smtClean="0"/>
          </a:p>
        </p:txBody>
      </p:sp>
      <p:sp>
        <p:nvSpPr>
          <p:cNvPr id="34819" name="Rectangle 3"/>
          <p:cNvSpPr>
            <a:spLocks noGrp="1" noChangeArrowheads="1"/>
          </p:cNvSpPr>
          <p:nvPr>
            <p:ph type="body" idx="1"/>
          </p:nvPr>
        </p:nvSpPr>
        <p:spPr>
          <a:xfrm>
            <a:off x="190500" y="1031874"/>
            <a:ext cx="8229600" cy="4773389"/>
          </a:xfrm>
        </p:spPr>
        <p:txBody>
          <a:bodyPr/>
          <a:lstStyle/>
          <a:p>
            <a:pPr eaLnBrk="1" hangingPunct="1">
              <a:lnSpc>
                <a:spcPct val="90000"/>
              </a:lnSpc>
              <a:buSzTx/>
              <a:buFontTx/>
              <a:buChar char="•"/>
              <a:defRPr/>
            </a:pPr>
            <a:r>
              <a:rPr lang="sr-Latn-CS" sz="2300" b="1" dirty="0" smtClean="0"/>
              <a:t> </a:t>
            </a:r>
            <a:r>
              <a:rPr lang="sr-Cyrl-CS" sz="2300" b="1" u="sng" dirty="0" smtClean="0"/>
              <a:t>ЗАСИЋЕНЕ</a:t>
            </a:r>
            <a:r>
              <a:rPr lang="sr-Latn-CS" sz="2300" b="1" dirty="0" smtClean="0"/>
              <a:t> (</a:t>
            </a:r>
            <a:r>
              <a:rPr lang="sr-Cyrl-CS" sz="2300" b="1" dirty="0" smtClean="0"/>
              <a:t>ЈЕДНОСТУКЕ</a:t>
            </a:r>
            <a:r>
              <a:rPr lang="sr-Latn-CS" sz="2300" b="1" dirty="0" smtClean="0"/>
              <a:t> </a:t>
            </a:r>
            <a:r>
              <a:rPr lang="sr-Cyrl-CS" sz="2300" b="1" dirty="0" smtClean="0"/>
              <a:t>ВЕЗЕ</a:t>
            </a:r>
            <a:r>
              <a:rPr lang="sr-Latn-CS" sz="2300" b="1" dirty="0" smtClean="0"/>
              <a:t> </a:t>
            </a:r>
            <a:r>
              <a:rPr lang="sr-Cyrl-CS" sz="2300" b="1" dirty="0" smtClean="0"/>
              <a:t>УГЉЕНИКА</a:t>
            </a:r>
            <a:r>
              <a:rPr lang="sr-Latn-CS" sz="2300" b="1" dirty="0" smtClean="0"/>
              <a:t>)</a:t>
            </a:r>
          </a:p>
          <a:p>
            <a:pPr eaLnBrk="1" hangingPunct="1">
              <a:lnSpc>
                <a:spcPct val="90000"/>
              </a:lnSpc>
              <a:buSzTx/>
              <a:buFontTx/>
              <a:buNone/>
              <a:defRPr/>
            </a:pPr>
            <a:r>
              <a:rPr lang="sr-Latn-CS" sz="2300" b="1" dirty="0" smtClean="0"/>
              <a:t>     </a:t>
            </a:r>
            <a:r>
              <a:rPr lang="sr-Cyrl-CS" sz="2300" b="1" dirty="0" smtClean="0"/>
              <a:t>ПАЛМИТИНСКА</a:t>
            </a:r>
            <a:r>
              <a:rPr lang="sr-Latn-CS" sz="2300" b="1" dirty="0" smtClean="0"/>
              <a:t> </a:t>
            </a:r>
            <a:r>
              <a:rPr lang="sr-Cyrl-CS" sz="2300" b="1" dirty="0" smtClean="0"/>
              <a:t>И</a:t>
            </a:r>
            <a:r>
              <a:rPr lang="sr-Latn-CS" sz="2300" b="1" dirty="0" smtClean="0"/>
              <a:t> </a:t>
            </a:r>
            <a:r>
              <a:rPr lang="sr-Cyrl-CS" sz="2300" b="1" dirty="0" smtClean="0"/>
              <a:t>СТЕАРИНСКА</a:t>
            </a:r>
            <a:r>
              <a:rPr lang="sr-Latn-CS" sz="2300" b="1" dirty="0" smtClean="0"/>
              <a:t> </a:t>
            </a:r>
            <a:r>
              <a:rPr lang="sr-Cyrl-CS" sz="2300" b="1" dirty="0" smtClean="0"/>
              <a:t>МАСНА</a:t>
            </a:r>
            <a:r>
              <a:rPr lang="sr-Latn-CS" sz="2300" b="1" dirty="0" smtClean="0"/>
              <a:t> </a:t>
            </a:r>
            <a:r>
              <a:rPr lang="sr-Cyrl-CS" sz="2300" b="1" dirty="0" smtClean="0"/>
              <a:t>КИСЕЛИНА</a:t>
            </a:r>
            <a:endParaRPr lang="sr-Latn-CS" sz="2300" b="1" dirty="0" smtClean="0"/>
          </a:p>
          <a:p>
            <a:pPr eaLnBrk="1" hangingPunct="1">
              <a:lnSpc>
                <a:spcPct val="90000"/>
              </a:lnSpc>
              <a:buSzTx/>
              <a:buFontTx/>
              <a:buNone/>
              <a:defRPr/>
            </a:pPr>
            <a:r>
              <a:rPr lang="sr-Latn-CS" sz="2300" b="1" dirty="0" smtClean="0"/>
              <a:t>    (</a:t>
            </a:r>
            <a:r>
              <a:rPr lang="sr-Cyrl-CS" sz="2300" b="1" dirty="0" smtClean="0"/>
              <a:t>МЕСО</a:t>
            </a:r>
            <a:r>
              <a:rPr lang="sr-Latn-CS" sz="2300" b="1" dirty="0" smtClean="0"/>
              <a:t>, </a:t>
            </a:r>
            <a:r>
              <a:rPr lang="sr-Cyrl-CS" sz="2300" b="1" dirty="0" smtClean="0"/>
              <a:t>МЛЕКО</a:t>
            </a:r>
            <a:r>
              <a:rPr lang="sr-Latn-CS" sz="2300" b="1" dirty="0" smtClean="0"/>
              <a:t>, </a:t>
            </a:r>
            <a:r>
              <a:rPr lang="sr-Cyrl-CS" sz="2300" b="1" dirty="0" smtClean="0"/>
              <a:t>МАСНОЋЕ</a:t>
            </a:r>
            <a:r>
              <a:rPr lang="sr-Latn-CS" sz="2300" b="1" dirty="0" smtClean="0"/>
              <a:t> </a:t>
            </a:r>
            <a:r>
              <a:rPr lang="sr-Cyrl-CS" sz="2300" b="1" dirty="0" smtClean="0"/>
              <a:t>ЖИВОТИЊСКОГ</a:t>
            </a:r>
            <a:r>
              <a:rPr lang="sr-Latn-CS" sz="2300" b="1" dirty="0" smtClean="0"/>
              <a:t> </a:t>
            </a:r>
            <a:r>
              <a:rPr lang="sr-Cyrl-CS" sz="2300" b="1" dirty="0" smtClean="0"/>
              <a:t>ПОРЕКЛА</a:t>
            </a:r>
            <a:r>
              <a:rPr lang="sr-Latn-CS" sz="2300" b="1" dirty="0" smtClean="0"/>
              <a:t>)</a:t>
            </a:r>
          </a:p>
          <a:p>
            <a:pPr eaLnBrk="1" hangingPunct="1">
              <a:lnSpc>
                <a:spcPct val="90000"/>
              </a:lnSpc>
              <a:buSzTx/>
              <a:buFontTx/>
              <a:buNone/>
              <a:defRPr/>
            </a:pPr>
            <a:endParaRPr lang="sr-Latn-CS" sz="1000" b="1" dirty="0" smtClean="0"/>
          </a:p>
          <a:p>
            <a:pPr eaLnBrk="1" hangingPunct="1">
              <a:lnSpc>
                <a:spcPct val="90000"/>
              </a:lnSpc>
              <a:buSzTx/>
              <a:buFontTx/>
              <a:buChar char="•"/>
              <a:defRPr/>
            </a:pPr>
            <a:r>
              <a:rPr lang="sr-Latn-CS" sz="2300" b="1" dirty="0" smtClean="0"/>
              <a:t> </a:t>
            </a:r>
            <a:r>
              <a:rPr lang="sr-Cyrl-CS" sz="2300" b="1" u="sng" dirty="0" smtClean="0"/>
              <a:t>НЕЗАСИЋЕНЕ</a:t>
            </a:r>
            <a:r>
              <a:rPr lang="sr-Latn-CS" sz="2300" b="1" dirty="0" smtClean="0"/>
              <a:t> </a:t>
            </a:r>
            <a:r>
              <a:rPr lang="sr-Cyrl-CS" sz="2300" b="1" dirty="0" smtClean="0"/>
              <a:t>МАСНЕ</a:t>
            </a:r>
            <a:r>
              <a:rPr lang="sr-Latn-CS" sz="2300" b="1" dirty="0" smtClean="0"/>
              <a:t> </a:t>
            </a:r>
            <a:r>
              <a:rPr lang="sr-Cyrl-CS" sz="2300" b="1" dirty="0" smtClean="0"/>
              <a:t>КИСЕЛИНЕ</a:t>
            </a:r>
            <a:r>
              <a:rPr lang="sr-Latn-CS" sz="2300" b="1" dirty="0" smtClean="0"/>
              <a:t> (</a:t>
            </a:r>
            <a:r>
              <a:rPr lang="sr-Cyrl-CS" sz="2300" b="1" dirty="0" smtClean="0"/>
              <a:t>ЈЕДНА</a:t>
            </a:r>
            <a:r>
              <a:rPr lang="sr-Latn-CS" sz="2300" b="1" dirty="0" smtClean="0"/>
              <a:t> </a:t>
            </a:r>
            <a:r>
              <a:rPr lang="sr-Cyrl-CS" sz="2300" b="1" dirty="0" smtClean="0"/>
              <a:t>ИЛИ</a:t>
            </a:r>
            <a:r>
              <a:rPr lang="sr-Latn-CS" sz="2300" b="1" dirty="0" smtClean="0"/>
              <a:t> </a:t>
            </a:r>
            <a:r>
              <a:rPr lang="sr-Cyrl-CS" sz="2300" b="1" dirty="0" smtClean="0"/>
              <a:t>ВИШЕ</a:t>
            </a:r>
            <a:r>
              <a:rPr lang="sr-Latn-CS" sz="2300" b="1" dirty="0" smtClean="0"/>
              <a:t> </a:t>
            </a:r>
            <a:r>
              <a:rPr lang="sr-Cyrl-CS" sz="2300" b="1" dirty="0" smtClean="0"/>
              <a:t>ДВОГУБИХ</a:t>
            </a:r>
            <a:r>
              <a:rPr lang="sr-Latn-CS" sz="2300" b="1" dirty="0" smtClean="0"/>
              <a:t> </a:t>
            </a:r>
            <a:r>
              <a:rPr lang="sr-Cyrl-CS" sz="2300" b="1" dirty="0" smtClean="0"/>
              <a:t>ВЕЗА</a:t>
            </a:r>
            <a:r>
              <a:rPr lang="sr-Latn-CS" sz="2300" b="1" dirty="0" smtClean="0"/>
              <a:t> </a:t>
            </a:r>
            <a:r>
              <a:rPr lang="sr-Cyrl-CS" sz="2300" b="1" dirty="0" smtClean="0"/>
              <a:t>ИЗМЕЂУ</a:t>
            </a:r>
            <a:r>
              <a:rPr lang="sr-Latn-CS" sz="2300" b="1" dirty="0" smtClean="0"/>
              <a:t> </a:t>
            </a:r>
            <a:r>
              <a:rPr lang="sr-Cyrl-CS" sz="2300" b="1" dirty="0" smtClean="0"/>
              <a:t>Ц</a:t>
            </a:r>
            <a:r>
              <a:rPr lang="sr-Latn-CS" sz="2300" b="1" dirty="0" smtClean="0"/>
              <a:t> </a:t>
            </a:r>
            <a:r>
              <a:rPr lang="sr-Cyrl-CS" sz="2300" b="1" dirty="0" smtClean="0"/>
              <a:t>АТОМА</a:t>
            </a:r>
            <a:r>
              <a:rPr lang="sr-Latn-CS" sz="2300" b="1" dirty="0" smtClean="0"/>
              <a:t>)</a:t>
            </a:r>
          </a:p>
          <a:p>
            <a:pPr eaLnBrk="1" hangingPunct="1">
              <a:lnSpc>
                <a:spcPct val="90000"/>
              </a:lnSpc>
              <a:buSzTx/>
              <a:buFontTx/>
              <a:buNone/>
              <a:defRPr/>
            </a:pPr>
            <a:r>
              <a:rPr lang="sr-Latn-CS" sz="2300" b="1" dirty="0" smtClean="0"/>
              <a:t>     </a:t>
            </a:r>
            <a:r>
              <a:rPr lang="sr-Cyrl-CS" sz="2300" b="1" dirty="0" smtClean="0"/>
              <a:t>ЦИС</a:t>
            </a:r>
            <a:r>
              <a:rPr lang="sr-Latn-CS" sz="2300" b="1" dirty="0" smtClean="0"/>
              <a:t>-</a:t>
            </a:r>
            <a:r>
              <a:rPr lang="sr-Cyrl-CS" sz="2300" b="1" dirty="0" smtClean="0"/>
              <a:t>ОЛЕИНСКА</a:t>
            </a:r>
            <a:r>
              <a:rPr lang="sr-Latn-CS" sz="2300" b="1" dirty="0" smtClean="0"/>
              <a:t> (</a:t>
            </a:r>
            <a:r>
              <a:rPr lang="sr-Cyrl-CS" sz="2300" b="1" dirty="0" smtClean="0"/>
              <a:t>МАСЛИНОВО</a:t>
            </a:r>
            <a:r>
              <a:rPr lang="sr-Latn-CS" sz="2300" b="1" dirty="0" smtClean="0"/>
              <a:t> </a:t>
            </a:r>
            <a:r>
              <a:rPr lang="sr-Cyrl-CS" sz="2300" b="1" dirty="0" smtClean="0"/>
              <a:t>УЉЕ</a:t>
            </a:r>
            <a:r>
              <a:rPr lang="sr-Latn-CS" sz="2300" b="1" dirty="0" smtClean="0"/>
              <a:t>)</a:t>
            </a:r>
          </a:p>
          <a:p>
            <a:pPr eaLnBrk="1" hangingPunct="1">
              <a:lnSpc>
                <a:spcPct val="90000"/>
              </a:lnSpc>
              <a:buSzTx/>
              <a:buFontTx/>
              <a:buNone/>
              <a:defRPr/>
            </a:pPr>
            <a:r>
              <a:rPr lang="sr-Latn-CS" sz="2300" b="1" dirty="0" smtClean="0"/>
              <a:t>     </a:t>
            </a:r>
            <a:r>
              <a:rPr lang="sr-Cyrl-CS" sz="2300" b="1" dirty="0" smtClean="0"/>
              <a:t>ЛИНОЛНА</a:t>
            </a:r>
            <a:r>
              <a:rPr lang="sr-Latn-CS" sz="2300" b="1" dirty="0" smtClean="0"/>
              <a:t> (</a:t>
            </a:r>
            <a:r>
              <a:rPr lang="sr-Cyrl-CS" sz="2300" b="1" dirty="0" smtClean="0"/>
              <a:t>СУНЦОКРЕТОВО</a:t>
            </a:r>
            <a:r>
              <a:rPr lang="sr-Latn-CS" sz="2300" b="1" dirty="0" smtClean="0"/>
              <a:t> </a:t>
            </a:r>
            <a:r>
              <a:rPr lang="sr-Cyrl-CS" sz="2300" b="1" dirty="0" smtClean="0"/>
              <a:t>И</a:t>
            </a:r>
            <a:r>
              <a:rPr lang="sr-Latn-CS" sz="2300" b="1" dirty="0" smtClean="0"/>
              <a:t> </a:t>
            </a:r>
            <a:r>
              <a:rPr lang="sr-Cyrl-CS" sz="2300" b="1" dirty="0" smtClean="0"/>
              <a:t>КУКУРУЗНО</a:t>
            </a:r>
            <a:r>
              <a:rPr lang="sr-Latn-CS" sz="2300" b="1" dirty="0" smtClean="0"/>
              <a:t> </a:t>
            </a:r>
            <a:r>
              <a:rPr lang="sr-Cyrl-CS" sz="2300" b="1" dirty="0" smtClean="0"/>
              <a:t>УЉЕ</a:t>
            </a:r>
            <a:r>
              <a:rPr lang="sr-Latn-CS" sz="2300" b="1" dirty="0" smtClean="0"/>
              <a:t>)</a:t>
            </a:r>
          </a:p>
          <a:p>
            <a:pPr eaLnBrk="1" hangingPunct="1">
              <a:lnSpc>
                <a:spcPct val="90000"/>
              </a:lnSpc>
              <a:buSzTx/>
              <a:buFontTx/>
              <a:buNone/>
              <a:defRPr/>
            </a:pPr>
            <a:r>
              <a:rPr lang="sr-Latn-CS" sz="2300" b="1" dirty="0" smtClean="0"/>
              <a:t>    </a:t>
            </a:r>
            <a:r>
              <a:rPr lang="sr-Latn-CS" sz="2300" b="1" i="1" dirty="0" smtClean="0"/>
              <a:t> </a:t>
            </a:r>
            <a:r>
              <a:rPr lang="sr-Cyrl-CS" sz="2300" b="1" dirty="0" smtClean="0"/>
              <a:t>ЛИНОЛЕИНСКА</a:t>
            </a:r>
            <a:r>
              <a:rPr lang="sr-Latn-CS" sz="2300" b="1" dirty="0" smtClean="0"/>
              <a:t> (</a:t>
            </a:r>
            <a:r>
              <a:rPr lang="sr-Cyrl-CS" sz="2300" b="1" dirty="0" smtClean="0"/>
              <a:t>ЛАНЕНО</a:t>
            </a:r>
            <a:r>
              <a:rPr lang="sr-Latn-CS" sz="2300" b="1" dirty="0" smtClean="0"/>
              <a:t> </a:t>
            </a:r>
            <a:r>
              <a:rPr lang="sr-Cyrl-CS" sz="2300" b="1" dirty="0" smtClean="0"/>
              <a:t>СЕМЕ</a:t>
            </a:r>
            <a:r>
              <a:rPr lang="sr-Latn-CS" sz="2300" b="1" dirty="0" smtClean="0"/>
              <a:t>, </a:t>
            </a:r>
            <a:r>
              <a:rPr lang="sr-Cyrl-CS" sz="2300" b="1" dirty="0" smtClean="0"/>
              <a:t>СОЈИНО</a:t>
            </a:r>
            <a:r>
              <a:rPr lang="sr-Latn-CS" sz="2300" b="1" dirty="0" smtClean="0"/>
              <a:t> </a:t>
            </a:r>
            <a:r>
              <a:rPr lang="sr-Cyrl-CS" sz="2300" b="1" dirty="0" smtClean="0"/>
              <a:t>УЉЕ</a:t>
            </a:r>
            <a:r>
              <a:rPr lang="sr-Latn-CS" sz="2300" b="1" dirty="0" smtClean="0"/>
              <a:t>)</a:t>
            </a:r>
            <a:endParaRPr lang="en-US" sz="2300" b="1" dirty="0" smtClean="0"/>
          </a:p>
        </p:txBody>
      </p:sp>
    </p:spTree>
    <p:extLst>
      <p:ext uri="{BB962C8B-B14F-4D97-AF65-F5344CB8AC3E}">
        <p14:creationId xmlns="" xmlns:p14="http://schemas.microsoft.com/office/powerpoint/2010/main" val="178749624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idx="4294967295"/>
          </p:nvPr>
        </p:nvSpPr>
        <p:spPr>
          <a:xfrm>
            <a:off x="3175" y="692150"/>
            <a:ext cx="9144000" cy="838200"/>
          </a:xfrm>
        </p:spPr>
        <p:txBody>
          <a:bodyPr/>
          <a:lstStyle/>
          <a:p>
            <a:pPr eaLnBrk="1" hangingPunct="1"/>
            <a:r>
              <a:rPr lang="en-US" sz="3400" smtClean="0"/>
              <a:t>Препоручени дневни унос </a:t>
            </a:r>
            <a:r>
              <a:rPr lang="sr-Latn-CS" sz="3400" smtClean="0"/>
              <a:t>масти</a:t>
            </a:r>
            <a:endParaRPr lang="en-US" sz="3400" smtClean="0"/>
          </a:p>
        </p:txBody>
      </p:sp>
      <p:sp>
        <p:nvSpPr>
          <p:cNvPr id="226307" name="Rectangle 3"/>
          <p:cNvSpPr>
            <a:spLocks noGrp="1" noChangeArrowheads="1"/>
          </p:cNvSpPr>
          <p:nvPr>
            <p:ph type="body" idx="4294967295"/>
          </p:nvPr>
        </p:nvSpPr>
        <p:spPr>
          <a:xfrm>
            <a:off x="0" y="1600200"/>
            <a:ext cx="8686800" cy="5257800"/>
          </a:xfrm>
        </p:spPr>
        <p:txBody>
          <a:bodyPr>
            <a:normAutofit/>
          </a:bodyPr>
          <a:lstStyle/>
          <a:p>
            <a:pPr eaLnBrk="1" hangingPunct="1">
              <a:lnSpc>
                <a:spcPct val="110000"/>
              </a:lnSpc>
              <a:defRPr/>
            </a:pPr>
            <a:r>
              <a:rPr lang="en-US" sz="2600" dirty="0" smtClean="0"/>
              <a:t>У </a:t>
            </a:r>
            <a:r>
              <a:rPr lang="en-US" sz="2600" dirty="0" err="1" smtClean="0"/>
              <a:t>типичном</a:t>
            </a:r>
            <a:r>
              <a:rPr lang="en-US" sz="2600" dirty="0" smtClean="0"/>
              <a:t> </a:t>
            </a:r>
            <a:r>
              <a:rPr lang="en-US" sz="2600" dirty="0" err="1" smtClean="0"/>
              <a:t>режиму</a:t>
            </a:r>
            <a:r>
              <a:rPr lang="en-US" sz="2600" dirty="0" smtClean="0"/>
              <a:t> </a:t>
            </a:r>
            <a:r>
              <a:rPr lang="en-US" sz="2600" dirty="0" err="1" smtClean="0"/>
              <a:t>исхране</a:t>
            </a:r>
            <a:r>
              <a:rPr lang="en-US" sz="2600" dirty="0" smtClean="0"/>
              <a:t> </a:t>
            </a:r>
            <a:r>
              <a:rPr lang="en-US" sz="2600" dirty="0" err="1" smtClean="0"/>
              <a:t>од</a:t>
            </a:r>
            <a:r>
              <a:rPr lang="en-US" sz="2600" dirty="0" smtClean="0"/>
              <a:t> 34 </a:t>
            </a:r>
            <a:r>
              <a:rPr lang="en-US" sz="2600" dirty="0" err="1" smtClean="0"/>
              <a:t>до</a:t>
            </a:r>
            <a:r>
              <a:rPr lang="en-US" sz="2600" dirty="0" smtClean="0"/>
              <a:t> 38% </a:t>
            </a:r>
            <a:r>
              <a:rPr lang="en-US" sz="2600" dirty="0" err="1" smtClean="0"/>
              <a:t>дневног</a:t>
            </a:r>
            <a:r>
              <a:rPr lang="en-US" sz="2600" dirty="0" smtClean="0"/>
              <a:t> </a:t>
            </a:r>
            <a:r>
              <a:rPr lang="en-US" sz="2600" dirty="0" err="1" smtClean="0"/>
              <a:t>калоријског</a:t>
            </a:r>
            <a:r>
              <a:rPr lang="en-US" sz="2600" dirty="0" smtClean="0"/>
              <a:t> </a:t>
            </a:r>
            <a:r>
              <a:rPr lang="en-US" sz="2600" dirty="0" err="1" smtClean="0"/>
              <a:t>уноса</a:t>
            </a:r>
            <a:r>
              <a:rPr lang="en-US" sz="2600" dirty="0" smtClean="0"/>
              <a:t> </a:t>
            </a:r>
            <a:r>
              <a:rPr lang="en-US" sz="2600" dirty="0" err="1" smtClean="0"/>
              <a:t>отпада</a:t>
            </a:r>
            <a:r>
              <a:rPr lang="en-US" sz="2600" dirty="0" smtClean="0"/>
              <a:t> </a:t>
            </a:r>
            <a:r>
              <a:rPr lang="en-US" sz="2600" dirty="0" err="1" smtClean="0"/>
              <a:t>на</a:t>
            </a:r>
            <a:r>
              <a:rPr lang="en-US" sz="2600" dirty="0" smtClean="0"/>
              <a:t> </a:t>
            </a:r>
            <a:r>
              <a:rPr lang="en-US" sz="2600" dirty="0" err="1" smtClean="0"/>
              <a:t>липиде</a:t>
            </a:r>
            <a:endParaRPr lang="en-US" sz="2600" dirty="0" smtClean="0"/>
          </a:p>
          <a:p>
            <a:pPr eaLnBrk="1" hangingPunct="1">
              <a:lnSpc>
                <a:spcPct val="110000"/>
              </a:lnSpc>
              <a:defRPr/>
            </a:pPr>
            <a:r>
              <a:rPr lang="en-US" sz="2600" dirty="0" err="1" smtClean="0"/>
              <a:t>Унос</a:t>
            </a:r>
            <a:r>
              <a:rPr lang="en-US" sz="2600" dirty="0" smtClean="0"/>
              <a:t> </a:t>
            </a:r>
            <a:r>
              <a:rPr lang="en-US" sz="2600" dirty="0" err="1" smtClean="0"/>
              <a:t>липида</a:t>
            </a:r>
            <a:r>
              <a:rPr lang="en-US" sz="2600" dirty="0" smtClean="0"/>
              <a:t> </a:t>
            </a:r>
            <a:r>
              <a:rPr lang="en-US" sz="2600" dirty="0" err="1" smtClean="0"/>
              <a:t>не</a:t>
            </a:r>
            <a:r>
              <a:rPr lang="en-US" sz="2600" dirty="0" smtClean="0"/>
              <a:t> </a:t>
            </a:r>
            <a:r>
              <a:rPr lang="en-US" sz="2600" dirty="0" err="1" smtClean="0"/>
              <a:t>би</a:t>
            </a:r>
            <a:r>
              <a:rPr lang="en-US" sz="2600" dirty="0" smtClean="0"/>
              <a:t> </a:t>
            </a:r>
            <a:r>
              <a:rPr lang="en-US" sz="2600" dirty="0" err="1" smtClean="0"/>
              <a:t>требало</a:t>
            </a:r>
            <a:r>
              <a:rPr lang="en-US" sz="2600" dirty="0" smtClean="0"/>
              <a:t> </a:t>
            </a:r>
            <a:r>
              <a:rPr lang="en-US" sz="2600" dirty="0" err="1" smtClean="0"/>
              <a:t>да</a:t>
            </a:r>
            <a:r>
              <a:rPr lang="en-US" sz="2600" dirty="0" smtClean="0"/>
              <a:t> </a:t>
            </a:r>
            <a:r>
              <a:rPr lang="en-US" sz="2600" dirty="0" err="1" smtClean="0"/>
              <a:t>прелази</a:t>
            </a:r>
            <a:r>
              <a:rPr lang="en-US" sz="2600" dirty="0" smtClean="0"/>
              <a:t> </a:t>
            </a:r>
            <a:r>
              <a:rPr lang="en-US" sz="2600" dirty="0" smtClean="0">
                <a:effectLst>
                  <a:outerShdw blurRad="38100" dist="38100" dir="2700000" algn="tl">
                    <a:srgbClr val="C0C0C0"/>
                  </a:outerShdw>
                </a:effectLst>
              </a:rPr>
              <a:t>30%</a:t>
            </a:r>
            <a:r>
              <a:rPr lang="en-US" sz="2600" dirty="0" smtClean="0"/>
              <a:t> </a:t>
            </a:r>
            <a:r>
              <a:rPr lang="en-US" sz="2600" dirty="0" err="1" smtClean="0"/>
              <a:t>од</a:t>
            </a:r>
            <a:r>
              <a:rPr lang="en-US" sz="2600" dirty="0" smtClean="0"/>
              <a:t> </a:t>
            </a:r>
            <a:r>
              <a:rPr lang="en-US" sz="2600" dirty="0" err="1" smtClean="0"/>
              <a:t>укупног</a:t>
            </a:r>
            <a:r>
              <a:rPr lang="en-US" sz="2600" dirty="0" smtClean="0"/>
              <a:t> </a:t>
            </a:r>
            <a:r>
              <a:rPr lang="en-US" sz="2600" dirty="0" err="1" smtClean="0"/>
              <a:t>дневног</a:t>
            </a:r>
            <a:r>
              <a:rPr lang="en-US" sz="2600" dirty="0" smtClean="0"/>
              <a:t> </a:t>
            </a:r>
            <a:r>
              <a:rPr lang="en-US" sz="2600" dirty="0" err="1" smtClean="0"/>
              <a:t>калоријског</a:t>
            </a:r>
            <a:r>
              <a:rPr lang="en-US" sz="2600" dirty="0" smtClean="0"/>
              <a:t> </a:t>
            </a:r>
            <a:r>
              <a:rPr lang="en-US" sz="2600" dirty="0" err="1" smtClean="0"/>
              <a:t>уноса</a:t>
            </a:r>
            <a:r>
              <a:rPr lang="en-US" sz="2600" dirty="0" smtClean="0"/>
              <a:t> </a:t>
            </a:r>
          </a:p>
          <a:p>
            <a:pPr eaLnBrk="1" hangingPunct="1">
              <a:lnSpc>
                <a:spcPct val="110000"/>
              </a:lnSpc>
              <a:buFont typeface="Wingdings" pitchFamily="2" charset="2"/>
              <a:buNone/>
              <a:defRPr/>
            </a:pPr>
            <a:r>
              <a:rPr lang="en-US" sz="2600" dirty="0" smtClean="0"/>
              <a:t>     (</a:t>
            </a:r>
            <a:r>
              <a:rPr lang="en-US" sz="2600" b="1" u="sng" dirty="0" err="1" smtClean="0"/>
              <a:t>мање</a:t>
            </a:r>
            <a:r>
              <a:rPr lang="en-US" sz="2600" b="1" u="sng" dirty="0" smtClean="0"/>
              <a:t> </a:t>
            </a:r>
            <a:r>
              <a:rPr lang="en-US" sz="2600" b="1" u="sng" dirty="0" err="1" smtClean="0"/>
              <a:t>од</a:t>
            </a:r>
            <a:r>
              <a:rPr lang="en-US" sz="2600" b="1" u="sng" dirty="0" smtClean="0"/>
              <a:t> 10% </a:t>
            </a:r>
            <a:r>
              <a:rPr lang="en-US" sz="2600" u="sng" dirty="0" err="1" smtClean="0"/>
              <a:t>за</a:t>
            </a:r>
            <a:r>
              <a:rPr lang="en-US" sz="2600" u="sng" dirty="0" smtClean="0"/>
              <a:t> </a:t>
            </a:r>
            <a:r>
              <a:rPr lang="en-US" sz="2600" u="sng" dirty="0" err="1" smtClean="0"/>
              <a:t>засићене</a:t>
            </a:r>
            <a:r>
              <a:rPr lang="en-US" sz="2600" u="sng" dirty="0" smtClean="0"/>
              <a:t> </a:t>
            </a:r>
            <a:r>
              <a:rPr lang="en-US" sz="2600" u="sng" dirty="0" err="1" smtClean="0"/>
              <a:t>масне</a:t>
            </a:r>
            <a:r>
              <a:rPr lang="en-US" sz="2600" u="sng" dirty="0" smtClean="0"/>
              <a:t> </a:t>
            </a:r>
            <a:r>
              <a:rPr lang="en-US" sz="2600" u="sng" dirty="0" err="1" smtClean="0"/>
              <a:t>киселине</a:t>
            </a:r>
            <a:r>
              <a:rPr lang="en-US" sz="2600" dirty="0" smtClean="0"/>
              <a:t>)</a:t>
            </a:r>
          </a:p>
          <a:p>
            <a:pPr eaLnBrk="1" hangingPunct="1">
              <a:lnSpc>
                <a:spcPct val="110000"/>
              </a:lnSpc>
              <a:defRPr/>
            </a:pPr>
            <a:r>
              <a:rPr lang="en-US" sz="2600" u="sng" dirty="0" err="1" smtClean="0"/>
              <a:t>Незасићене</a:t>
            </a:r>
            <a:r>
              <a:rPr lang="en-US" sz="2600" u="sng" dirty="0" smtClean="0"/>
              <a:t> </a:t>
            </a:r>
            <a:r>
              <a:rPr lang="en-US" sz="2600" u="sng" dirty="0" err="1" smtClean="0"/>
              <a:t>масне</a:t>
            </a:r>
            <a:r>
              <a:rPr lang="en-US" sz="2600" u="sng" dirty="0" smtClean="0"/>
              <a:t> </a:t>
            </a:r>
            <a:r>
              <a:rPr lang="en-US" sz="2600" u="sng" dirty="0" err="1" smtClean="0"/>
              <a:t>киселине</a:t>
            </a:r>
            <a:r>
              <a:rPr lang="en-US" sz="2600" u="sng" dirty="0" smtClean="0"/>
              <a:t> </a:t>
            </a:r>
            <a:r>
              <a:rPr lang="en-US" sz="2600" dirty="0" err="1" smtClean="0"/>
              <a:t>бар</a:t>
            </a:r>
            <a:r>
              <a:rPr lang="en-US" sz="2600" dirty="0" smtClean="0"/>
              <a:t> </a:t>
            </a:r>
            <a:r>
              <a:rPr lang="en-US" sz="2600" b="1" dirty="0" smtClean="0">
                <a:effectLst>
                  <a:outerShdw blurRad="38100" dist="38100" dir="2700000" algn="tl">
                    <a:srgbClr val="C0C0C0"/>
                  </a:outerShdw>
                </a:effectLst>
              </a:rPr>
              <a:t>70%</a:t>
            </a:r>
            <a:r>
              <a:rPr lang="en-US" sz="2600" dirty="0" smtClean="0"/>
              <a:t> </a:t>
            </a:r>
            <a:r>
              <a:rPr lang="en-US" sz="2600" dirty="0" err="1" smtClean="0"/>
              <a:t>од</a:t>
            </a:r>
            <a:r>
              <a:rPr lang="en-US" sz="2600" dirty="0" smtClean="0"/>
              <a:t> </a:t>
            </a:r>
            <a:r>
              <a:rPr lang="en-US" sz="2600" dirty="0" err="1" smtClean="0"/>
              <a:t>укупног</a:t>
            </a:r>
            <a:r>
              <a:rPr lang="en-US" sz="2600" dirty="0" smtClean="0"/>
              <a:t> </a:t>
            </a:r>
            <a:r>
              <a:rPr lang="en-US" sz="2600" dirty="0" err="1" smtClean="0"/>
              <a:t>уноса</a:t>
            </a:r>
            <a:r>
              <a:rPr lang="en-US" sz="2600" dirty="0" smtClean="0"/>
              <a:t> </a:t>
            </a:r>
            <a:r>
              <a:rPr lang="en-US" sz="2600" dirty="0" err="1" smtClean="0"/>
              <a:t>масти</a:t>
            </a:r>
            <a:r>
              <a:rPr lang="en-US" sz="2600" dirty="0" smtClean="0"/>
              <a:t> (</a:t>
            </a:r>
            <a:r>
              <a:rPr lang="en-US" sz="2600" dirty="0" err="1" smtClean="0"/>
              <a:t>ако</a:t>
            </a:r>
            <a:r>
              <a:rPr lang="en-US" sz="2600" dirty="0" smtClean="0"/>
              <a:t> </a:t>
            </a:r>
            <a:r>
              <a:rPr lang="en-US" sz="2600" dirty="0" err="1" smtClean="0"/>
              <a:t>је</a:t>
            </a:r>
            <a:r>
              <a:rPr lang="en-US" sz="2600" dirty="0" smtClean="0"/>
              <a:t> </a:t>
            </a:r>
            <a:r>
              <a:rPr lang="en-US" sz="2600" dirty="0" err="1" smtClean="0"/>
              <a:t>могуће</a:t>
            </a:r>
            <a:r>
              <a:rPr lang="en-US" sz="2600" dirty="0" smtClean="0"/>
              <a:t> и </a:t>
            </a:r>
            <a:r>
              <a:rPr lang="en-US" sz="2600" dirty="0" err="1" smtClean="0"/>
              <a:t>целих</a:t>
            </a:r>
            <a:r>
              <a:rPr lang="en-US" sz="2600" dirty="0" smtClean="0"/>
              <a:t> 80%) </a:t>
            </a:r>
            <a:r>
              <a:rPr lang="en-US" sz="2600" dirty="0" err="1" smtClean="0"/>
              <a:t>са</a:t>
            </a:r>
            <a:r>
              <a:rPr lang="en-US" sz="2600" dirty="0" smtClean="0"/>
              <a:t> </a:t>
            </a:r>
            <a:r>
              <a:rPr lang="en-US" sz="2600" dirty="0" err="1" smtClean="0"/>
              <a:t>односом</a:t>
            </a:r>
            <a:r>
              <a:rPr lang="en-US" sz="2600" dirty="0" smtClean="0"/>
              <a:t> </a:t>
            </a:r>
            <a:r>
              <a:rPr lang="en-US" sz="2600" b="1" dirty="0" smtClean="0">
                <a:effectLst>
                  <a:outerShdw blurRad="38100" dist="38100" dir="2700000" algn="tl">
                    <a:srgbClr val="C0C0C0"/>
                  </a:outerShdw>
                </a:effectLst>
              </a:rPr>
              <a:t>50:50</a:t>
            </a:r>
            <a:r>
              <a:rPr lang="en-US" sz="2600" dirty="0" smtClean="0"/>
              <a:t> </a:t>
            </a:r>
            <a:r>
              <a:rPr lang="en-US" sz="2600" dirty="0" err="1" smtClean="0"/>
              <a:t>између</a:t>
            </a:r>
            <a:r>
              <a:rPr lang="en-US" sz="2600" dirty="0" smtClean="0"/>
              <a:t> </a:t>
            </a:r>
            <a:r>
              <a:rPr lang="en-US" sz="2600" dirty="0" err="1" smtClean="0"/>
              <a:t>полинезасићених</a:t>
            </a:r>
            <a:r>
              <a:rPr lang="en-US" sz="2600" dirty="0" smtClean="0"/>
              <a:t> и </a:t>
            </a:r>
            <a:r>
              <a:rPr lang="en-US" sz="2600" dirty="0" err="1" smtClean="0"/>
              <a:t>мононезаси</a:t>
            </a:r>
            <a:r>
              <a:rPr lang="sr-Latn-CS" sz="2600" dirty="0" smtClean="0"/>
              <a:t>ћ</a:t>
            </a:r>
            <a:r>
              <a:rPr lang="en-US" sz="2600" dirty="0" err="1" smtClean="0"/>
              <a:t>ених</a:t>
            </a:r>
            <a:r>
              <a:rPr lang="en-US" sz="2600" dirty="0" smtClean="0"/>
              <a:t> </a:t>
            </a:r>
            <a:r>
              <a:rPr lang="en-US" sz="2600" dirty="0" err="1" smtClean="0"/>
              <a:t>масних</a:t>
            </a:r>
            <a:r>
              <a:rPr lang="en-US" sz="2600" dirty="0" smtClean="0"/>
              <a:t> </a:t>
            </a:r>
            <a:r>
              <a:rPr lang="en-US" sz="2600" dirty="0" err="1" smtClean="0"/>
              <a:t>киселина</a:t>
            </a:r>
            <a:endParaRPr lang="en-US" sz="2600" dirty="0" smtClean="0"/>
          </a:p>
          <a:p>
            <a:pPr eaLnBrk="1" hangingPunct="1">
              <a:lnSpc>
                <a:spcPct val="110000"/>
              </a:lnSpc>
              <a:defRPr/>
            </a:pPr>
            <a:r>
              <a:rPr lang="en-US" sz="2600" b="1" u="sng" dirty="0" err="1" smtClean="0"/>
              <a:t>Мање</a:t>
            </a:r>
            <a:r>
              <a:rPr lang="en-US" sz="2600" b="1" u="sng" dirty="0" smtClean="0"/>
              <a:t> </a:t>
            </a:r>
            <a:r>
              <a:rPr lang="en-US" sz="2600" b="1" u="sng" dirty="0" err="1" smtClean="0"/>
              <a:t>од</a:t>
            </a:r>
            <a:r>
              <a:rPr lang="en-US" sz="2600" b="1" u="sng" dirty="0" smtClean="0"/>
              <a:t> </a:t>
            </a:r>
            <a:r>
              <a:rPr lang="en-US" sz="2600" b="1" u="sng" dirty="0" smtClean="0">
                <a:effectLst>
                  <a:outerShdw blurRad="38100" dist="38100" dir="2700000" algn="tl">
                    <a:srgbClr val="C0C0C0"/>
                  </a:outerShdw>
                </a:effectLst>
              </a:rPr>
              <a:t>300 mg</a:t>
            </a:r>
            <a:r>
              <a:rPr lang="en-US" sz="2600" b="1" u="sng" dirty="0" smtClean="0"/>
              <a:t> </a:t>
            </a:r>
            <a:r>
              <a:rPr lang="en-US" sz="2600" b="1" u="sng" dirty="0" err="1" smtClean="0"/>
              <a:t>холестерола</a:t>
            </a:r>
            <a:r>
              <a:rPr lang="en-US" sz="2600" b="1" u="sng" dirty="0" smtClean="0"/>
              <a:t> </a:t>
            </a:r>
            <a:r>
              <a:rPr lang="en-US" sz="2600" b="1" u="sng" dirty="0" err="1" smtClean="0"/>
              <a:t>дневно</a:t>
            </a:r>
            <a:endParaRPr lang="en-US" sz="2600" b="1" u="sng" dirty="0" smtClean="0"/>
          </a:p>
        </p:txBody>
      </p:sp>
    </p:spTree>
    <p:extLst>
      <p:ext uri="{BB962C8B-B14F-4D97-AF65-F5344CB8AC3E}">
        <p14:creationId xmlns="" xmlns:p14="http://schemas.microsoft.com/office/powerpoint/2010/main" val="2481594037"/>
      </p:ext>
    </p:extLst>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idx="4294967295"/>
          </p:nvPr>
        </p:nvSpPr>
        <p:spPr>
          <a:xfrm>
            <a:off x="6350" y="549275"/>
            <a:ext cx="9144000" cy="1143000"/>
          </a:xfrm>
        </p:spPr>
        <p:txBody>
          <a:bodyPr/>
          <a:lstStyle/>
          <a:p>
            <a:pPr eaLnBrk="1" hangingPunct="1"/>
            <a:r>
              <a:rPr lang="en-US" dirty="0" err="1" smtClean="0"/>
              <a:t>Угљени</a:t>
            </a:r>
            <a:r>
              <a:rPr lang="en-US" dirty="0" smtClean="0"/>
              <a:t> </a:t>
            </a:r>
            <a:r>
              <a:rPr lang="en-US" dirty="0" err="1" smtClean="0"/>
              <a:t>хидрати</a:t>
            </a:r>
            <a:endParaRPr lang="sr-Latn-CS" dirty="0" smtClean="0"/>
          </a:p>
        </p:txBody>
      </p:sp>
      <p:sp>
        <p:nvSpPr>
          <p:cNvPr id="193539" name="Rectangle 3"/>
          <p:cNvSpPr>
            <a:spLocks noGrp="1" noChangeArrowheads="1"/>
          </p:cNvSpPr>
          <p:nvPr>
            <p:ph type="body" idx="4294967295"/>
          </p:nvPr>
        </p:nvSpPr>
        <p:spPr>
          <a:xfrm>
            <a:off x="533400" y="1676400"/>
            <a:ext cx="8610600" cy="5181600"/>
          </a:xfrm>
        </p:spPr>
        <p:txBody>
          <a:bodyPr>
            <a:normAutofit lnSpcReduction="10000"/>
          </a:bodyPr>
          <a:lstStyle/>
          <a:p>
            <a:pPr eaLnBrk="1" hangingPunct="1">
              <a:buFont typeface="Wingdings" pitchFamily="2" charset="2"/>
              <a:buNone/>
            </a:pPr>
            <a:r>
              <a:rPr lang="en-US" sz="2600" dirty="0" smtClean="0"/>
              <a:t>1920. -</a:t>
            </a:r>
            <a:r>
              <a:rPr lang="en-US" sz="2600" dirty="0" err="1" smtClean="0"/>
              <a:t>Угљени</a:t>
            </a:r>
            <a:r>
              <a:rPr lang="en-US" sz="2600" dirty="0" smtClean="0"/>
              <a:t> </a:t>
            </a:r>
            <a:r>
              <a:rPr lang="en-US" sz="2600" dirty="0" err="1" smtClean="0"/>
              <a:t>хидрати</a:t>
            </a:r>
            <a:r>
              <a:rPr lang="en-US" sz="2600" dirty="0" smtClean="0"/>
              <a:t> </a:t>
            </a:r>
            <a:r>
              <a:rPr lang="en-US" sz="2600" dirty="0" err="1" smtClean="0"/>
              <a:t>су</a:t>
            </a:r>
            <a:r>
              <a:rPr lang="en-US" sz="2600" dirty="0" smtClean="0"/>
              <a:t> </a:t>
            </a:r>
            <a:r>
              <a:rPr lang="en-US" sz="2600" dirty="0" err="1" smtClean="0"/>
              <a:t>кључни</a:t>
            </a:r>
            <a:r>
              <a:rPr lang="en-US" sz="2600" dirty="0" smtClean="0"/>
              <a:t> у </a:t>
            </a:r>
            <a:r>
              <a:rPr lang="en-US" sz="2600" dirty="0" err="1" smtClean="0"/>
              <a:t>обезбеђивању</a:t>
            </a:r>
            <a:r>
              <a:rPr lang="en-US" sz="2600" dirty="0" smtClean="0"/>
              <a:t> Е </a:t>
            </a:r>
            <a:r>
              <a:rPr lang="en-US" sz="2600" dirty="0" err="1" smtClean="0"/>
              <a:t>за</a:t>
            </a:r>
            <a:r>
              <a:rPr lang="en-US" sz="2600" dirty="0" smtClean="0"/>
              <a:t> </a:t>
            </a:r>
            <a:r>
              <a:rPr lang="en-US" sz="2600" dirty="0" err="1" smtClean="0"/>
              <a:t>контракцију</a:t>
            </a:r>
            <a:r>
              <a:rPr lang="en-US" sz="2600" dirty="0" smtClean="0"/>
              <a:t> </a:t>
            </a:r>
            <a:r>
              <a:rPr lang="en-US" sz="2600" dirty="0" err="1" smtClean="0"/>
              <a:t>мишића</a:t>
            </a:r>
            <a:endParaRPr lang="en-US" sz="2600" dirty="0" smtClean="0"/>
          </a:p>
          <a:p>
            <a:pPr eaLnBrk="1" hangingPunct="1">
              <a:buFont typeface="Wingdings" pitchFamily="2" charset="2"/>
              <a:buNone/>
            </a:pPr>
            <a:r>
              <a:rPr lang="en-US" sz="2600" dirty="0" smtClean="0"/>
              <a:t>1932. – </a:t>
            </a:r>
            <a:r>
              <a:rPr lang="en-US" sz="2600" dirty="0" err="1" smtClean="0"/>
              <a:t>Пове</a:t>
            </a:r>
            <a:r>
              <a:rPr lang="sr-Cyrl-RS" sz="2600" dirty="0" smtClean="0"/>
              <a:t>ћ</a:t>
            </a:r>
            <a:r>
              <a:rPr lang="en-US" sz="2600" dirty="0" err="1" smtClean="0"/>
              <a:t>ање</a:t>
            </a:r>
            <a:r>
              <a:rPr lang="en-US" sz="2600" dirty="0" smtClean="0"/>
              <a:t> </a:t>
            </a:r>
            <a:r>
              <a:rPr lang="en-US" sz="2600" dirty="0" err="1" smtClean="0"/>
              <a:t>интензитета</a:t>
            </a:r>
            <a:r>
              <a:rPr lang="en-US" sz="2600" dirty="0" smtClean="0"/>
              <a:t> </a:t>
            </a:r>
            <a:r>
              <a:rPr lang="en-US" sz="2600" dirty="0" err="1" smtClean="0"/>
              <a:t>тренинга</a:t>
            </a:r>
            <a:r>
              <a:rPr lang="en-US" sz="2600" dirty="0" smtClean="0"/>
              <a:t> </a:t>
            </a:r>
            <a:r>
              <a:rPr lang="en-US" sz="2600" dirty="0" err="1" smtClean="0"/>
              <a:t>прати</a:t>
            </a:r>
            <a:r>
              <a:rPr lang="en-US" sz="2600" dirty="0" smtClean="0"/>
              <a:t> </a:t>
            </a:r>
            <a:r>
              <a:rPr lang="en-US" sz="2600" dirty="0" err="1" smtClean="0"/>
              <a:t>искори</a:t>
            </a:r>
            <a:r>
              <a:rPr lang="sr-Cyrl-RS" sz="2600" dirty="0" smtClean="0"/>
              <a:t>шћ</a:t>
            </a:r>
            <a:r>
              <a:rPr lang="en-US" sz="2600" dirty="0" err="1" smtClean="0"/>
              <a:t>ење</a:t>
            </a:r>
            <a:r>
              <a:rPr lang="en-US" sz="2600" dirty="0" smtClean="0"/>
              <a:t> УХ</a:t>
            </a:r>
          </a:p>
          <a:p>
            <a:pPr eaLnBrk="1" hangingPunct="1">
              <a:buFont typeface="Wingdings" pitchFamily="2" charset="2"/>
              <a:buNone/>
            </a:pPr>
            <a:r>
              <a:rPr lang="en-US" sz="2600" dirty="0" smtClean="0"/>
              <a:t>          </a:t>
            </a:r>
            <a:r>
              <a:rPr lang="en-US" sz="2600" dirty="0" err="1" smtClean="0"/>
              <a:t>унос</a:t>
            </a:r>
            <a:r>
              <a:rPr lang="en-US" sz="2600" dirty="0" smtClean="0"/>
              <a:t> УХ               </a:t>
            </a:r>
            <a:r>
              <a:rPr lang="en-US" sz="2600" dirty="0" err="1" smtClean="0"/>
              <a:t>депои</a:t>
            </a:r>
            <a:r>
              <a:rPr lang="en-US" sz="2600" dirty="0" smtClean="0"/>
              <a:t> </a:t>
            </a:r>
            <a:r>
              <a:rPr lang="en-US" sz="2600" dirty="0" err="1" smtClean="0"/>
              <a:t>гликогена</a:t>
            </a:r>
            <a:endParaRPr lang="en-US" sz="2600" dirty="0" smtClean="0"/>
          </a:p>
          <a:p>
            <a:pPr eaLnBrk="1" hangingPunct="1">
              <a:buFont typeface="Wingdings" pitchFamily="2" charset="2"/>
              <a:buNone/>
            </a:pPr>
            <a:r>
              <a:rPr lang="en-US" sz="2600" dirty="0" smtClean="0"/>
              <a:t>АТП </a:t>
            </a:r>
            <a:r>
              <a:rPr lang="en-US" sz="2600" dirty="0" err="1" smtClean="0"/>
              <a:t>је</a:t>
            </a:r>
            <a:r>
              <a:rPr lang="en-US" sz="2600" dirty="0" smtClean="0"/>
              <a:t> </a:t>
            </a:r>
            <a:r>
              <a:rPr lang="en-US" sz="2600" dirty="0" err="1" smtClean="0"/>
              <a:t>основни</a:t>
            </a:r>
            <a:r>
              <a:rPr lang="en-US" sz="2600" dirty="0" smtClean="0"/>
              <a:t> </a:t>
            </a:r>
            <a:r>
              <a:rPr lang="en-US" sz="2600" dirty="0" err="1" smtClean="0"/>
              <a:t>извор</a:t>
            </a:r>
            <a:r>
              <a:rPr lang="en-US" sz="2600" dirty="0" smtClean="0"/>
              <a:t> </a:t>
            </a:r>
            <a:r>
              <a:rPr lang="en-US" sz="2600" dirty="0" err="1" smtClean="0"/>
              <a:t>енергије</a:t>
            </a:r>
            <a:r>
              <a:rPr lang="en-US" sz="2600" dirty="0" smtClean="0"/>
              <a:t>, 1 </a:t>
            </a:r>
            <a:r>
              <a:rPr lang="en-US" sz="2600" dirty="0" err="1" smtClean="0"/>
              <a:t>mol</a:t>
            </a:r>
            <a:r>
              <a:rPr lang="en-US" sz="2600" dirty="0" smtClean="0"/>
              <a:t>=31 </a:t>
            </a:r>
            <a:r>
              <a:rPr lang="en-US" sz="2600" dirty="0" err="1" smtClean="0"/>
              <a:t>кЈ</a:t>
            </a:r>
            <a:endParaRPr lang="en-US" sz="2600" dirty="0" smtClean="0"/>
          </a:p>
          <a:p>
            <a:pPr eaLnBrk="1" hangingPunct="1">
              <a:buFont typeface="Wingdings" pitchFamily="2" charset="2"/>
              <a:buNone/>
            </a:pPr>
            <a:r>
              <a:rPr lang="en-US" sz="2600" dirty="0" err="1" smtClean="0"/>
              <a:t>Ресинтети</a:t>
            </a:r>
            <a:r>
              <a:rPr lang="sr-Latn-CS" sz="2600" dirty="0" smtClean="0"/>
              <a:t>ш</a:t>
            </a:r>
            <a:r>
              <a:rPr lang="en-US" sz="2600" dirty="0" smtClean="0"/>
              <a:t>е </a:t>
            </a:r>
            <a:r>
              <a:rPr lang="en-US" sz="2600" dirty="0" err="1" smtClean="0"/>
              <a:t>се</a:t>
            </a:r>
            <a:r>
              <a:rPr lang="sr-Latn-CS" sz="2600" dirty="0" smtClean="0"/>
              <a:t>:</a:t>
            </a:r>
            <a:endParaRPr lang="en-US" sz="2600" dirty="0" smtClean="0"/>
          </a:p>
          <a:p>
            <a:pPr eaLnBrk="1" hangingPunct="1">
              <a:buFont typeface="Wingdings" pitchFamily="2" charset="2"/>
              <a:buNone/>
            </a:pPr>
            <a:r>
              <a:rPr lang="en-US" sz="2600" dirty="0" smtClean="0"/>
              <a:t>	</a:t>
            </a:r>
            <a:r>
              <a:rPr lang="en-US" sz="2200" dirty="0" smtClean="0"/>
              <a:t>а. </a:t>
            </a:r>
            <a:r>
              <a:rPr lang="en-US" sz="2200" dirty="0" err="1" smtClean="0"/>
              <a:t>Хидролизом</a:t>
            </a:r>
            <a:r>
              <a:rPr lang="en-US" sz="2200" dirty="0" smtClean="0"/>
              <a:t> </a:t>
            </a:r>
            <a:r>
              <a:rPr lang="en-US" sz="2200" dirty="0" err="1" smtClean="0"/>
              <a:t>фосфо-креатина</a:t>
            </a:r>
            <a:endParaRPr lang="en-US" sz="2200" dirty="0" smtClean="0"/>
          </a:p>
          <a:p>
            <a:pPr eaLnBrk="1" hangingPunct="1">
              <a:buFont typeface="Wingdings" pitchFamily="2" charset="2"/>
              <a:buNone/>
            </a:pPr>
            <a:r>
              <a:rPr lang="en-US" sz="2200" dirty="0" smtClean="0"/>
              <a:t>	б. </a:t>
            </a:r>
            <a:r>
              <a:rPr lang="en-US" sz="2200" dirty="0" err="1" smtClean="0"/>
              <a:t>гликолизом</a:t>
            </a:r>
            <a:endParaRPr lang="en-US" sz="2200" dirty="0" smtClean="0"/>
          </a:p>
          <a:p>
            <a:pPr eaLnBrk="1" hangingPunct="1">
              <a:buFont typeface="Wingdings" pitchFamily="2" charset="2"/>
              <a:buNone/>
            </a:pPr>
            <a:r>
              <a:rPr lang="en-US" sz="2200" dirty="0" smtClean="0"/>
              <a:t>	ц. </a:t>
            </a:r>
            <a:r>
              <a:rPr lang="en-US" sz="2200" dirty="0" err="1" smtClean="0"/>
              <a:t>оксидативном</a:t>
            </a:r>
            <a:r>
              <a:rPr lang="en-US" sz="2200" dirty="0" smtClean="0"/>
              <a:t> </a:t>
            </a:r>
            <a:r>
              <a:rPr lang="en-US" sz="2200" dirty="0" err="1" smtClean="0"/>
              <a:t>фосфорилацијом</a:t>
            </a:r>
            <a:endParaRPr lang="en-US" sz="2200" dirty="0" smtClean="0"/>
          </a:p>
          <a:p>
            <a:pPr marL="190500" indent="-190500" algn="just">
              <a:lnSpc>
                <a:spcPct val="80000"/>
              </a:lnSpc>
              <a:buFontTx/>
              <a:buChar char="•"/>
            </a:pPr>
            <a:r>
              <a:rPr lang="en-US" sz="2000" b="1" dirty="0" err="1" smtClean="0">
                <a:solidFill>
                  <a:schemeClr val="tx1"/>
                </a:solidFill>
              </a:rPr>
              <a:t>су</a:t>
            </a:r>
            <a:r>
              <a:rPr lang="en-US" sz="2000" b="1" dirty="0" smtClean="0">
                <a:solidFill>
                  <a:schemeClr val="tx1"/>
                </a:solidFill>
              </a:rPr>
              <a:t> </a:t>
            </a:r>
            <a:r>
              <a:rPr lang="en-US" sz="2000" b="1" dirty="0" err="1" smtClean="0">
                <a:solidFill>
                  <a:schemeClr val="tx1"/>
                </a:solidFill>
              </a:rPr>
              <a:t>хранљиве</a:t>
            </a:r>
            <a:r>
              <a:rPr lang="en-US" sz="2000" b="1" dirty="0" smtClean="0">
                <a:solidFill>
                  <a:schemeClr val="tx1"/>
                </a:solidFill>
              </a:rPr>
              <a:t> </a:t>
            </a:r>
            <a:r>
              <a:rPr lang="en-US" sz="2000" b="1" dirty="0" err="1" smtClean="0">
                <a:solidFill>
                  <a:schemeClr val="tx1"/>
                </a:solidFill>
              </a:rPr>
              <a:t>материје</a:t>
            </a:r>
            <a:r>
              <a:rPr lang="en-US" sz="2000" b="1" dirty="0" smtClean="0">
                <a:solidFill>
                  <a:schemeClr val="tx1"/>
                </a:solidFill>
              </a:rPr>
              <a:t> </a:t>
            </a:r>
            <a:r>
              <a:rPr lang="en-US" sz="2000" b="1" dirty="0" err="1" smtClean="0">
                <a:solidFill>
                  <a:schemeClr val="tx1"/>
                </a:solidFill>
              </a:rPr>
              <a:t>органског</a:t>
            </a:r>
            <a:r>
              <a:rPr lang="en-US" sz="2000" b="1" dirty="0" smtClean="0">
                <a:solidFill>
                  <a:schemeClr val="tx1"/>
                </a:solidFill>
              </a:rPr>
              <a:t> </a:t>
            </a:r>
            <a:r>
              <a:rPr lang="en-US" sz="2000" b="1" dirty="0" err="1" smtClean="0">
                <a:solidFill>
                  <a:schemeClr val="tx1"/>
                </a:solidFill>
              </a:rPr>
              <a:t>порекла</a:t>
            </a:r>
            <a:r>
              <a:rPr lang="en-US" sz="2000" b="1" dirty="0" smtClean="0">
                <a:solidFill>
                  <a:schemeClr val="tx1"/>
                </a:solidFill>
              </a:rPr>
              <a:t> </a:t>
            </a:r>
            <a:r>
              <a:rPr lang="en-US" sz="2000" b="1" dirty="0" err="1" smtClean="0">
                <a:solidFill>
                  <a:schemeClr val="tx1"/>
                </a:solidFill>
              </a:rPr>
              <a:t>најзаступљеније</a:t>
            </a:r>
            <a:r>
              <a:rPr lang="en-US" sz="2000" b="1" dirty="0" smtClean="0">
                <a:solidFill>
                  <a:schemeClr val="tx1"/>
                </a:solidFill>
              </a:rPr>
              <a:t> у </a:t>
            </a:r>
            <a:r>
              <a:rPr lang="en-US" sz="2000" b="1" dirty="0" err="1" smtClean="0">
                <a:solidFill>
                  <a:schemeClr val="tx1"/>
                </a:solidFill>
              </a:rPr>
              <a:t>природи</a:t>
            </a:r>
            <a:r>
              <a:rPr lang="en-US" sz="2000" b="1" dirty="0" smtClean="0">
                <a:solidFill>
                  <a:schemeClr val="tx1"/>
                </a:solidFill>
              </a:rPr>
              <a:t>,  </a:t>
            </a:r>
            <a:endParaRPr lang="sr-Cyrl-CS" sz="2000" b="1" dirty="0" smtClean="0">
              <a:solidFill>
                <a:schemeClr val="tx1"/>
              </a:solidFill>
            </a:endParaRPr>
          </a:p>
          <a:p>
            <a:pPr marL="190500" indent="-190500" algn="just">
              <a:lnSpc>
                <a:spcPct val="80000"/>
              </a:lnSpc>
              <a:buFontTx/>
              <a:buChar char="•"/>
            </a:pPr>
            <a:r>
              <a:rPr lang="en-US" sz="2000" b="1" dirty="0" smtClean="0">
                <a:solidFill>
                  <a:schemeClr val="tx1"/>
                </a:solidFill>
              </a:rPr>
              <a:t>у </a:t>
            </a:r>
            <a:r>
              <a:rPr lang="en-US" sz="2000" b="1" dirty="0" err="1" smtClean="0">
                <a:solidFill>
                  <a:schemeClr val="tx1"/>
                </a:solidFill>
              </a:rPr>
              <a:t>основи</a:t>
            </a:r>
            <a:r>
              <a:rPr lang="en-US" sz="2000" b="1" dirty="0" smtClean="0">
                <a:solidFill>
                  <a:schemeClr val="tx1"/>
                </a:solidFill>
              </a:rPr>
              <a:t> </a:t>
            </a:r>
            <a:r>
              <a:rPr lang="en-US" sz="2000" b="1" dirty="0" err="1" smtClean="0">
                <a:solidFill>
                  <a:schemeClr val="tx1"/>
                </a:solidFill>
              </a:rPr>
              <a:t>су</a:t>
            </a:r>
            <a:r>
              <a:rPr lang="en-US" sz="2000" b="1" dirty="0" smtClean="0">
                <a:solidFill>
                  <a:schemeClr val="tx1"/>
                </a:solidFill>
              </a:rPr>
              <a:t> </a:t>
            </a:r>
            <a:r>
              <a:rPr lang="en-US" sz="2000" b="1" dirty="0" err="1" smtClean="0">
                <a:solidFill>
                  <a:schemeClr val="tx1"/>
                </a:solidFill>
              </a:rPr>
              <a:t>главни</a:t>
            </a:r>
            <a:r>
              <a:rPr lang="en-US" sz="2000" b="1" dirty="0" smtClean="0">
                <a:solidFill>
                  <a:schemeClr val="tx1"/>
                </a:solidFill>
              </a:rPr>
              <a:t> </a:t>
            </a:r>
            <a:r>
              <a:rPr lang="en-US" sz="2000" b="1" dirty="0" err="1" smtClean="0">
                <a:solidFill>
                  <a:schemeClr val="tx1"/>
                </a:solidFill>
              </a:rPr>
              <a:t>извор</a:t>
            </a:r>
            <a:r>
              <a:rPr lang="en-US" sz="2000" b="1" dirty="0" smtClean="0">
                <a:solidFill>
                  <a:schemeClr val="tx1"/>
                </a:solidFill>
              </a:rPr>
              <a:t> </a:t>
            </a:r>
            <a:r>
              <a:rPr lang="en-US" sz="2000" b="1" dirty="0" err="1" smtClean="0">
                <a:solidFill>
                  <a:schemeClr val="tx1"/>
                </a:solidFill>
              </a:rPr>
              <a:t>енергије</a:t>
            </a:r>
            <a:r>
              <a:rPr lang="en-US" sz="2000" b="1" dirty="0" smtClean="0">
                <a:solidFill>
                  <a:schemeClr val="tx1"/>
                </a:solidFill>
              </a:rPr>
              <a:t> и </a:t>
            </a:r>
            <a:endParaRPr lang="sr-Cyrl-CS" sz="2000" b="1" dirty="0" smtClean="0">
              <a:solidFill>
                <a:schemeClr val="tx1"/>
              </a:solidFill>
            </a:endParaRPr>
          </a:p>
          <a:p>
            <a:pPr marL="190500" indent="-190500" algn="just">
              <a:lnSpc>
                <a:spcPct val="80000"/>
              </a:lnSpc>
              <a:buFontTx/>
              <a:buChar char="•"/>
            </a:pPr>
            <a:r>
              <a:rPr lang="en-US" sz="2000" b="1" dirty="0" err="1" smtClean="0">
                <a:solidFill>
                  <a:schemeClr val="tx1"/>
                </a:solidFill>
              </a:rPr>
              <a:t>неопходни</a:t>
            </a:r>
            <a:r>
              <a:rPr lang="en-US" sz="2000" b="1" dirty="0" smtClean="0">
                <a:solidFill>
                  <a:schemeClr val="tx1"/>
                </a:solidFill>
              </a:rPr>
              <a:t> </a:t>
            </a:r>
            <a:r>
              <a:rPr lang="en-US" sz="2000" b="1" dirty="0" err="1" smtClean="0">
                <a:solidFill>
                  <a:schemeClr val="tx1"/>
                </a:solidFill>
              </a:rPr>
              <a:t>су</a:t>
            </a:r>
            <a:r>
              <a:rPr lang="en-US" sz="2000" b="1" dirty="0" smtClean="0">
                <a:solidFill>
                  <a:schemeClr val="tx1"/>
                </a:solidFill>
              </a:rPr>
              <a:t> </a:t>
            </a:r>
            <a:r>
              <a:rPr lang="en-US" sz="2000" b="1" dirty="0" err="1" smtClean="0">
                <a:solidFill>
                  <a:schemeClr val="tx1"/>
                </a:solidFill>
              </a:rPr>
              <a:t>за</a:t>
            </a:r>
            <a:r>
              <a:rPr lang="en-US" sz="2000" b="1" dirty="0" smtClean="0">
                <a:solidFill>
                  <a:schemeClr val="tx1"/>
                </a:solidFill>
              </a:rPr>
              <a:t> </a:t>
            </a:r>
            <a:r>
              <a:rPr lang="en-US" sz="2000" b="1" dirty="0" err="1" smtClean="0">
                <a:solidFill>
                  <a:schemeClr val="tx1"/>
                </a:solidFill>
              </a:rPr>
              <a:t>одвијање</a:t>
            </a:r>
            <a:r>
              <a:rPr lang="en-US" sz="2000" b="1" dirty="0" smtClean="0">
                <a:solidFill>
                  <a:schemeClr val="tx1"/>
                </a:solidFill>
              </a:rPr>
              <a:t> </a:t>
            </a:r>
            <a:r>
              <a:rPr lang="en-US" sz="2000" b="1" dirty="0" err="1" smtClean="0">
                <a:solidFill>
                  <a:schemeClr val="tx1"/>
                </a:solidFill>
              </a:rPr>
              <a:t>неких</a:t>
            </a:r>
            <a:r>
              <a:rPr lang="en-US" sz="2000" b="1" dirty="0" smtClean="0">
                <a:solidFill>
                  <a:schemeClr val="tx1"/>
                </a:solidFill>
              </a:rPr>
              <a:t> </a:t>
            </a:r>
            <a:r>
              <a:rPr lang="en-US" sz="2000" b="1" dirty="0" err="1" smtClean="0">
                <a:solidFill>
                  <a:schemeClr val="tx1"/>
                </a:solidFill>
              </a:rPr>
              <a:t>метаболичких</a:t>
            </a:r>
            <a:r>
              <a:rPr lang="en-US" sz="2000" b="1" dirty="0" smtClean="0">
                <a:solidFill>
                  <a:schemeClr val="tx1"/>
                </a:solidFill>
              </a:rPr>
              <a:t> </a:t>
            </a:r>
            <a:r>
              <a:rPr lang="en-US" sz="2000" b="1" dirty="0" err="1" smtClean="0">
                <a:solidFill>
                  <a:schemeClr val="tx1"/>
                </a:solidFill>
              </a:rPr>
              <a:t>про</a:t>
            </a:r>
            <a:r>
              <a:rPr lang="sr-Cyrl-CS" sz="2000" b="1" dirty="0" smtClean="0">
                <a:solidFill>
                  <a:schemeClr val="tx1"/>
                </a:solidFill>
              </a:rPr>
              <a:t>ц</a:t>
            </a:r>
            <a:r>
              <a:rPr lang="en-US" sz="2000" b="1" dirty="0" err="1" smtClean="0">
                <a:solidFill>
                  <a:schemeClr val="tx1"/>
                </a:solidFill>
              </a:rPr>
              <a:t>еса</a:t>
            </a:r>
            <a:r>
              <a:rPr lang="en-US" sz="2000" b="1" dirty="0" smtClean="0">
                <a:solidFill>
                  <a:schemeClr val="tx1"/>
                </a:solidFill>
              </a:rPr>
              <a:t>.</a:t>
            </a:r>
            <a:endParaRPr lang="sr-Latn-CS" sz="2000" b="1" dirty="0" smtClean="0">
              <a:solidFill>
                <a:schemeClr val="tx1"/>
              </a:solidFill>
            </a:endParaRPr>
          </a:p>
          <a:p>
            <a:pPr eaLnBrk="1" hangingPunct="1">
              <a:buFont typeface="Wingdings" pitchFamily="2" charset="2"/>
              <a:buNone/>
            </a:pPr>
            <a:endParaRPr lang="sr-Latn-CS" sz="2200" dirty="0" smtClean="0">
              <a:latin typeface="Comic Sans MS" pitchFamily="66" charset="0"/>
            </a:endParaRPr>
          </a:p>
        </p:txBody>
      </p:sp>
      <p:sp>
        <p:nvSpPr>
          <p:cNvPr id="193540" name="Line 5"/>
          <p:cNvSpPr>
            <a:spLocks noChangeShapeType="1"/>
          </p:cNvSpPr>
          <p:nvPr/>
        </p:nvSpPr>
        <p:spPr bwMode="auto">
          <a:xfrm flipV="1">
            <a:off x="1115616" y="3311236"/>
            <a:ext cx="0" cy="3048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sr-Latn-RS"/>
          </a:p>
        </p:txBody>
      </p:sp>
      <p:sp>
        <p:nvSpPr>
          <p:cNvPr id="193541" name="Line 6"/>
          <p:cNvSpPr>
            <a:spLocks noChangeShapeType="1"/>
          </p:cNvSpPr>
          <p:nvPr/>
        </p:nvSpPr>
        <p:spPr bwMode="auto">
          <a:xfrm flipV="1">
            <a:off x="3422073" y="3279053"/>
            <a:ext cx="0" cy="3048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sr-Latn-RS"/>
          </a:p>
        </p:txBody>
      </p:sp>
      <p:sp>
        <p:nvSpPr>
          <p:cNvPr id="193542" name="AutoShape 7"/>
          <p:cNvSpPr>
            <a:spLocks noChangeArrowheads="1"/>
          </p:cNvSpPr>
          <p:nvPr/>
        </p:nvSpPr>
        <p:spPr bwMode="auto">
          <a:xfrm>
            <a:off x="2483768" y="3459162"/>
            <a:ext cx="762000" cy="46038"/>
          </a:xfrm>
          <a:prstGeom prst="rightArrow">
            <a:avLst>
              <a:gd name="adj1" fmla="val 50000"/>
              <a:gd name="adj2" fmla="val 248273"/>
            </a:avLst>
          </a:prstGeom>
          <a:solidFill>
            <a:schemeClr val="accent1"/>
          </a:solidFill>
          <a:ln w="9525">
            <a:solidFill>
              <a:schemeClr val="tx1"/>
            </a:solidFill>
            <a:miter lim="800000"/>
            <a:headEnd/>
            <a:tailEnd/>
          </a:ln>
        </p:spPr>
        <p:txBody>
          <a:bodyPr wrap="none" anchor="ctr"/>
          <a:lstStyle/>
          <a:p>
            <a:endParaRPr lang="sr-Latn-RS"/>
          </a:p>
        </p:txBody>
      </p:sp>
    </p:spTree>
    <p:extLst>
      <p:ext uri="{BB962C8B-B14F-4D97-AF65-F5344CB8AC3E}">
        <p14:creationId xmlns="" xmlns:p14="http://schemas.microsoft.com/office/powerpoint/2010/main" val="2607244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TotalTime>
  <Words>9736</Words>
  <Application>Microsoft Office PowerPoint</Application>
  <PresentationFormat>On-screen Show (4:3)</PresentationFormat>
  <Paragraphs>1391</Paragraphs>
  <Slides>174</Slides>
  <Notes>5</Notes>
  <HiddenSlides>0</HiddenSlides>
  <MMClips>0</MMClips>
  <ScaleCrop>false</ScaleCrop>
  <HeadingPairs>
    <vt:vector size="4" baseType="variant">
      <vt:variant>
        <vt:lpstr>Theme</vt:lpstr>
      </vt:variant>
      <vt:variant>
        <vt:i4>1</vt:i4>
      </vt:variant>
      <vt:variant>
        <vt:lpstr>Slide Titles</vt:lpstr>
      </vt:variant>
      <vt:variant>
        <vt:i4>174</vt:i4>
      </vt:variant>
    </vt:vector>
  </HeadingPairs>
  <TitlesOfParts>
    <vt:vector size="175" baseType="lpstr">
      <vt:lpstr>Office Theme</vt:lpstr>
      <vt:lpstr>ХИГИЈЕНА И ЕКОЛОГИЈА</vt:lpstr>
      <vt:lpstr>ПРАВИЛНА ИСХРАНА</vt:lpstr>
      <vt:lpstr>Slide 3</vt:lpstr>
      <vt:lpstr>Здравствени ризици</vt:lpstr>
      <vt:lpstr>ПРАВИЛНА ИСХРАНА</vt:lpstr>
      <vt:lpstr>Slide 6</vt:lpstr>
      <vt:lpstr>ПРАВИЛНА ИСХРАНА</vt:lpstr>
      <vt:lpstr>Потребни подаци</vt:lpstr>
      <vt:lpstr>Slide 9</vt:lpstr>
      <vt:lpstr>Нутритивни водичи-општа популација</vt:lpstr>
      <vt:lpstr>Нежељени чиниоци </vt:lpstr>
      <vt:lpstr>CINDI препоруке</vt:lpstr>
      <vt:lpstr>Нутритивни водичи</vt:lpstr>
      <vt:lpstr>Графички приказ</vt:lpstr>
      <vt:lpstr>Листе замена</vt:lpstr>
      <vt:lpstr>Дијете </vt:lpstr>
      <vt:lpstr>циљеви</vt:lpstr>
      <vt:lpstr>Циљеви</vt:lpstr>
      <vt:lpstr>Циљеви-историјат</vt:lpstr>
      <vt:lpstr>Slide 20</vt:lpstr>
      <vt:lpstr>ИСХРАНА</vt:lpstr>
      <vt:lpstr>Slide 22</vt:lpstr>
      <vt:lpstr>Материје </vt:lpstr>
      <vt:lpstr>Нутритијенти </vt:lpstr>
      <vt:lpstr>ГРАДИВНИ ЕЛЕМЕНТИ</vt:lpstr>
      <vt:lpstr>Заштитни елементи</vt:lpstr>
      <vt:lpstr>Енергетски елементи</vt:lpstr>
      <vt:lpstr>Дијетопрофилакса </vt:lpstr>
      <vt:lpstr>Дијетотерапија </vt:lpstr>
      <vt:lpstr>Slide 30</vt:lpstr>
      <vt:lpstr>Slide 31</vt:lpstr>
      <vt:lpstr>Slide 32</vt:lpstr>
      <vt:lpstr>Slide 33</vt:lpstr>
      <vt:lpstr>Правилна исхрана </vt:lpstr>
      <vt:lpstr>Правилна исхрана и здравље људи</vt:lpstr>
      <vt:lpstr>ПОТРЕБЕ ЗА ХРАНОМ</vt:lpstr>
      <vt:lpstr>ПРЕПОРУКЕ ЗА ЕНЕРГЕТСКИ УНОС</vt:lpstr>
      <vt:lpstr>Енергетске потребе деце до 5 година</vt:lpstr>
      <vt:lpstr>Енергетске потребе деце узраста 5-10 година старости</vt:lpstr>
      <vt:lpstr>ТРУДНИЦЕ И ДОЈИЉЕ</vt:lpstr>
      <vt:lpstr>Slide 41</vt:lpstr>
      <vt:lpstr>ЕНЕРГЕТСКЕ ПОТРЕБЕ                        СТАРИХ ОСОБА</vt:lpstr>
      <vt:lpstr>ЕНЕРГЕТСКА ВРЕДНОСТ ХРАНЕ</vt:lpstr>
      <vt:lpstr>Slide 44</vt:lpstr>
      <vt:lpstr>ПЛАНИРАЊЕ И САСТАВЉАЊЕ ДНЕВНОГ ОБРОКА</vt:lpstr>
      <vt:lpstr>ПЛАНИРАЊЕ И САСТАВЉАЊЕ ДНЕВНОГ ОБРОКА</vt:lpstr>
      <vt:lpstr>ПЛАНИРАЊЕ И САСТАВЉАЊЕ ДНЕВНОГ ОБРОКА</vt:lpstr>
      <vt:lpstr>ПЛАНИРАЊЕ И САСТАВЉАЊЕ ДНЕВНОГ ОБРОКА</vt:lpstr>
      <vt:lpstr>Slide 49</vt:lpstr>
      <vt:lpstr>Slide 50</vt:lpstr>
      <vt:lpstr>Slide 51</vt:lpstr>
      <vt:lpstr>Slide 52</vt:lpstr>
      <vt:lpstr>Slide 53</vt:lpstr>
      <vt:lpstr>Slide 54</vt:lpstr>
      <vt:lpstr>Slide 55</vt:lpstr>
      <vt:lpstr>Slide 56</vt:lpstr>
      <vt:lpstr>ПЛАНИРАЊЕ И САСТАВЉАЊЕ ДНЕВНОГ ОБРОКА</vt:lpstr>
      <vt:lpstr>ПЛАНИРАЊЕ И САСТАВЉАЊЕ ДНЕВНОГ ОБРОКА</vt:lpstr>
      <vt:lpstr>ПЛАНИРАЊЕ И САСТАВЉАЊЕ ДНЕВНОГ ОБРОКА</vt:lpstr>
      <vt:lpstr>ПЛАНИРАЊЕ И САСТАВЉАЊЕ ДНЕВНОГ ОБРОКА</vt:lpstr>
      <vt:lpstr>3-5-7 - Кључне речи за правилну исхрану </vt:lpstr>
      <vt:lpstr>3-5-7 - Кључне речи за правилну исхрану</vt:lpstr>
      <vt:lpstr>Slide 63</vt:lpstr>
      <vt:lpstr>Slide 64</vt:lpstr>
      <vt:lpstr>Slide 65</vt:lpstr>
      <vt:lpstr>Slide 66</vt:lpstr>
      <vt:lpstr>Slide 67</vt:lpstr>
      <vt:lpstr>Slide 68</vt:lpstr>
      <vt:lpstr>Slide 69</vt:lpstr>
      <vt:lpstr>Пример састављања дневног оброка за особу чије су дневне потребе у енергији 2600 kcal</vt:lpstr>
      <vt:lpstr>Slide 71</vt:lpstr>
      <vt:lpstr>ИСХРАНА ДЕЦЕ ЕНЕРГЕТСКЕ ПОТРЕБЕ</vt:lpstr>
      <vt:lpstr>Slide 73</vt:lpstr>
      <vt:lpstr>Slide 74</vt:lpstr>
      <vt:lpstr>Slide 75</vt:lpstr>
      <vt:lpstr>Slide 76</vt:lpstr>
      <vt:lpstr>Slide 77</vt:lpstr>
      <vt:lpstr>Slide 78</vt:lpstr>
      <vt:lpstr>Исхрана старих људи</vt:lpstr>
      <vt:lpstr>Препоруке</vt:lpstr>
      <vt:lpstr>Препоруке</vt:lpstr>
      <vt:lpstr>Slide 82</vt:lpstr>
      <vt:lpstr>Slide 83</vt:lpstr>
      <vt:lpstr>Slide 84</vt:lpstr>
      <vt:lpstr>Slide 85</vt:lpstr>
      <vt:lpstr>Slide 86</vt:lpstr>
      <vt:lpstr>Slide 87</vt:lpstr>
      <vt:lpstr>Slide 88</vt:lpstr>
      <vt:lpstr>Slide 89</vt:lpstr>
      <vt:lpstr>Slide 90</vt:lpstr>
      <vt:lpstr>Утрошак калорија код одређених врста активности у току 30 минута  </vt:lpstr>
      <vt:lpstr>ПРЕПОРУКЕ ЗА УНОС МАКРОНУТРИЈЕНАТА</vt:lpstr>
      <vt:lpstr>АМИНОКИСЕЛИНЕ</vt:lpstr>
      <vt:lpstr>Улоге протеина у организму</vt:lpstr>
      <vt:lpstr>Дневне потребе за беланчевинама</vt:lpstr>
      <vt:lpstr>МАСТИ</vt:lpstr>
      <vt:lpstr>МАСТИ</vt:lpstr>
      <vt:lpstr>Препоручени дневни унос масти</vt:lpstr>
      <vt:lpstr>Угљени хидрати</vt:lpstr>
      <vt:lpstr>Гликемијски индекс-ГИ </vt:lpstr>
      <vt:lpstr>Slide 101</vt:lpstr>
      <vt:lpstr>Унос угљених хидрата-препоруке</vt:lpstr>
      <vt:lpstr>Обнављање резерви гликогена</vt:lpstr>
      <vt:lpstr>Slide 104</vt:lpstr>
      <vt:lpstr>Slide 105</vt:lpstr>
      <vt:lpstr>ДОПУНА ЗАЛИХА ГЛИКОГЕНА ,,ГЛИКОГЕНСКО ПУЊЕЊЕ,,</vt:lpstr>
      <vt:lpstr>Slide 107</vt:lpstr>
      <vt:lpstr>СУПЛЕМЕНТИРАЊЕ ИСХРАНЕ</vt:lpstr>
      <vt:lpstr>Функционална храна-намирнице</vt:lpstr>
      <vt:lpstr>Дијететска храна-намирнице</vt:lpstr>
      <vt:lpstr>ДОДАЦИ ИСХРАНИ ДИЈЕТЕТСКИ СУПЛЕМЕНТИ</vt:lpstr>
      <vt:lpstr>    Правилник о здравственој исправности дијететских производа („Сл. гласник РС“, бр. 45/2010, 27/2011, 50/2012, 21/2015 и 75/2015  </vt:lpstr>
      <vt:lpstr>Slide 113</vt:lpstr>
      <vt:lpstr>Дијететски производи зависно од састава и намене, стављају се у промет као: </vt:lpstr>
      <vt:lpstr>Slide 115</vt:lpstr>
      <vt:lpstr>ДИЈЕТЕТСКИ ПРОИЗВОДИ</vt:lpstr>
      <vt:lpstr>Храна за одојчад и малу децу</vt:lpstr>
      <vt:lpstr>Slide 118</vt:lpstr>
      <vt:lpstr>Храна за особе на дијети за мршављење</vt:lpstr>
      <vt:lpstr>Slide 120</vt:lpstr>
      <vt:lpstr>Slide 121</vt:lpstr>
      <vt:lpstr>Замене за кухињску со</vt:lpstr>
      <vt:lpstr>ДОДАЦИ ИСХРАНИ</vt:lpstr>
      <vt:lpstr>декларација мора да садржи следеће податке:</vt:lpstr>
      <vt:lpstr>ПРЕПОРУКЕ</vt:lpstr>
      <vt:lpstr>Slide 126</vt:lpstr>
      <vt:lpstr>Суплементи се најчешће користе у превенцији и терапији следећих стања и обољења: </vt:lpstr>
      <vt:lpstr>NUTRITION CARE PROCESS (NCP):</vt:lpstr>
      <vt:lpstr>НУТРИТИВНА ПРОЦЕНА </vt:lpstr>
      <vt:lpstr>Slide 130</vt:lpstr>
      <vt:lpstr>НУТРИТИВНИ НАДЗОР И НУТРИТИВНА ОЦЕНА </vt:lpstr>
      <vt:lpstr>Slide 132</vt:lpstr>
      <vt:lpstr>Суплементација и здравствени системи</vt:lpstr>
      <vt:lpstr>МАКРОНУТРИТИЈЕНТИ</vt:lpstr>
      <vt:lpstr>УГЉЕНИ ХИДРАТИ</vt:lpstr>
      <vt:lpstr>ДИЈЕТНА ВЛАКНА</vt:lpstr>
      <vt:lpstr>МАСТИ</vt:lpstr>
      <vt:lpstr>БЕЛАНЧЕВИНЕ</vt:lpstr>
      <vt:lpstr>МИКРОНУТРИТИЈЕНТИ</vt:lpstr>
      <vt:lpstr>ВИТАМИНИ</vt:lpstr>
      <vt:lpstr>МИНЕРАЛИ</vt:lpstr>
      <vt:lpstr>Микроелементи </vt:lpstr>
      <vt:lpstr>Хормонски суплементи </vt:lpstr>
      <vt:lpstr>СПОРТ</vt:lpstr>
      <vt:lpstr>Slide 145</vt:lpstr>
      <vt:lpstr>Подела према нивоу доказа</vt:lpstr>
      <vt:lpstr>Slide 147</vt:lpstr>
      <vt:lpstr>Витамини</vt:lpstr>
      <vt:lpstr>Минералне материје</vt:lpstr>
      <vt:lpstr>Најважнији дијетарни анитоксиданси</vt:lpstr>
      <vt:lpstr>Биљни дијететски суплементи</vt:lpstr>
      <vt:lpstr>Slide 152</vt:lpstr>
      <vt:lpstr>Л-Карнитин</vt:lpstr>
      <vt:lpstr>Slide 154</vt:lpstr>
      <vt:lpstr>Slide 155</vt:lpstr>
      <vt:lpstr>СТАРИ ЉУДИ</vt:lpstr>
      <vt:lpstr>ГЛАВНИ ЗДРАВСТВЕНИ ПРОБЛЕМИ КОЈИ СУ ПОВЕЗАНИ СА ИСХРАНОМ </vt:lpstr>
      <vt:lpstr>Slide 158</vt:lpstr>
      <vt:lpstr>Суплементација минералних материја у старости</vt:lpstr>
      <vt:lpstr>СТАРИ-  УПОТРЕБА ОМЕГА-3 МАСНИХ КИСЕЛИНА </vt:lpstr>
      <vt:lpstr>СТАРИ-  УПОТРЕБА ОМЕГА-3 МАСНИХ КИСЕЛИНА </vt:lpstr>
      <vt:lpstr>Суплементација у трудноћи</vt:lpstr>
      <vt:lpstr>ФОЛНА КИСЕЛИНА</vt:lpstr>
      <vt:lpstr>ВИТАМИН А</vt:lpstr>
      <vt:lpstr>ВИТАМИН D</vt:lpstr>
      <vt:lpstr>ВИТАМИН C</vt:lpstr>
      <vt:lpstr>ГВОЖЂЕ</vt:lpstr>
      <vt:lpstr>КАЛЦИЈУМ</vt:lpstr>
      <vt:lpstr>СУПЛЕМЕНТАЦИЈА У ТОКУ РЕДУКЦИОНИХ ДИЈЕТА ЗА ЛЕЧЕЊЕ ГОЈАЗНОСТИ</vt:lpstr>
      <vt:lpstr>ВЕГЕТЕРИЈАНСКА ИСХРАНА</vt:lpstr>
      <vt:lpstr>узорковање</vt:lpstr>
      <vt:lpstr>Slide 172</vt:lpstr>
      <vt:lpstr>РЕГУЛАТИВА</vt:lpstr>
      <vt:lpstr>ИНСПЕКЦИЈЕ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ХИГИЈЕНА И ЕКОЛОГИЈА</dc:title>
  <dc:creator>Promocija</dc:creator>
  <cp:lastModifiedBy>nelad</cp:lastModifiedBy>
  <cp:revision>40</cp:revision>
  <dcterms:created xsi:type="dcterms:W3CDTF">2020-08-24T06:04:09Z</dcterms:created>
  <dcterms:modified xsi:type="dcterms:W3CDTF">2020-10-01T21:42:30Z</dcterms:modified>
</cp:coreProperties>
</file>